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def" i="de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def" i="de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def" i="de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def" i="de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def" i="de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def" i="de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def" i="de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def" i="de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def" i="de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def" i="de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def" i="de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b="def" i="def"/>
      <a:tcStyle>
        <a:tcBdr/>
        <a:fill>
          <a:solidFill>
            <a:srgbClr val="000000">
              <a:alpha val="5000"/>
            </a:srgbClr>
          </a:solidFill>
        </a:fill>
      </a:tcStyle>
    </a:band2H>
    <a:firstCol>
      <a:tcTxStyle b="def" i="de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def" i="de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def" i="de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def" i="de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def" i="de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def" i="de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def" i="de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def" i="de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def" i="de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def" i="de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def" i="de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 styleId="{8F44A2F1-9E1F-4B54-A3A2-5F16C0AD49E2}" styleName="">
    <a:tblBg/>
    <a:wholeTbl>
      <a:tcTxStyle b="off" i="off">
        <a:fontRef idx="minor">
          <a:srgbClr val="5F7579"/>
        </a:fontRef>
        <a:srgbClr val="5F7579"/>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p:nvPr>
            <p:ph type="sldImg"/>
          </p:nvPr>
        </p:nvSpPr>
        <p:spPr>
          <a:xfrm>
            <a:off x="1143000" y="685800"/>
            <a:ext cx="4572000" cy="3429000"/>
          </a:xfrm>
          <a:prstGeom prst="rect">
            <a:avLst/>
          </a:prstGeom>
        </p:spPr>
        <p:txBody>
          <a:bodyPr/>
          <a:lstStyle/>
          <a:p>
            <a:pPr/>
          </a:p>
        </p:txBody>
      </p:sp>
      <p:sp>
        <p:nvSpPr>
          <p:cNvPr id="170" name="Shape 17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355600" y="2044700"/>
            <a:ext cx="12293600" cy="3238500"/>
          </a:xfrm>
          <a:prstGeom prst="rect">
            <a:avLst/>
          </a:prstGeom>
        </p:spPr>
        <p:txBody>
          <a:bodyPr anchor="b"/>
          <a:lstStyle/>
          <a:p>
            <a:pPr/>
            <a:r>
              <a:t>Title Text</a:t>
            </a:r>
          </a:p>
        </p:txBody>
      </p:sp>
      <p:sp>
        <p:nvSpPr>
          <p:cNvPr id="12" name="Shape 12"/>
          <p:cNvSpPr/>
          <p:nvPr>
            <p:ph type="body" sz="quarter" idx="1"/>
          </p:nvPr>
        </p:nvSpPr>
        <p:spPr>
          <a:xfrm>
            <a:off x="355600" y="5270500"/>
            <a:ext cx="122936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 Top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8" name="Shape 88"/>
          <p:cNvSpPr/>
          <p:nvPr>
            <p:ph type="title"/>
          </p:nvPr>
        </p:nvSpPr>
        <p:spPr>
          <a:prstGeom prst="rect">
            <a:avLst/>
          </a:prstGeom>
        </p:spPr>
        <p:txBody>
          <a:bodyPr/>
          <a:lstStyle/>
          <a:p>
            <a:pPr/>
            <a:r>
              <a:t>Title Text</a:t>
            </a:r>
          </a:p>
        </p:txBody>
      </p:sp>
      <p:sp>
        <p:nvSpPr>
          <p:cNvPr id="89" name="Shape 89"/>
          <p:cNvSpPr/>
          <p:nvPr>
            <p:ph type="sldNum" sz="quarter" idx="2"/>
          </p:nvPr>
        </p:nvSpPr>
        <p:spPr>
          <a:prstGeom prst="rect">
            <a:avLst/>
          </a:prstGeom>
        </p:spPr>
        <p:txBody>
          <a:bodyPr/>
          <a:lstStyle>
            <a:lvl1pPr>
              <a:defRPr>
                <a:solidFill>
                  <a:srgbClr val="23232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96" name="Shape 96"/>
          <p:cNvSpPr/>
          <p:nvPr>
            <p:ph type="title"/>
          </p:nvPr>
        </p:nvSpPr>
        <p:spPr>
          <a:xfrm>
            <a:off x="355600" y="3225800"/>
            <a:ext cx="12293600" cy="3302000"/>
          </a:xfrm>
          <a:prstGeom prst="rect">
            <a:avLst/>
          </a:prstGeom>
        </p:spPr>
        <p:txBody>
          <a:bodyPr/>
          <a:lstStyle/>
          <a:p>
            <a:pPr/>
            <a:r>
              <a:t>Title Text</a:t>
            </a:r>
          </a:p>
        </p:txBody>
      </p:sp>
      <p:sp>
        <p:nvSpPr>
          <p:cNvPr id="97" name="Shape 9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104" name="Shape 104"/>
          <p:cNvSpPr/>
          <p:nvPr>
            <p:ph type="pic" idx="13"/>
          </p:nvPr>
        </p:nvSpPr>
        <p:spPr>
          <a:xfrm>
            <a:off x="1306656" y="533400"/>
            <a:ext cx="10388601" cy="5860236"/>
          </a:xfrm>
          <a:prstGeom prst="rect">
            <a:avLst/>
          </a:prstGeom>
        </p:spPr>
        <p:txBody>
          <a:bodyPr lIns="91439" tIns="45719" rIns="91439" bIns="45719" anchor="t"/>
          <a:lstStyle/>
          <a:p>
            <a:pPr/>
          </a:p>
        </p:txBody>
      </p:sp>
      <p:sp>
        <p:nvSpPr>
          <p:cNvPr id="105" name="Shape 105"/>
          <p:cNvSpPr/>
          <p:nvPr>
            <p:ph type="title"/>
          </p:nvPr>
        </p:nvSpPr>
        <p:spPr>
          <a:xfrm>
            <a:off x="355600" y="7416800"/>
            <a:ext cx="12293600" cy="1282700"/>
          </a:xfrm>
          <a:prstGeom prst="rect">
            <a:avLst/>
          </a:prstGeom>
        </p:spPr>
        <p:txBody>
          <a:bodyPr/>
          <a:lstStyle/>
          <a:p>
            <a:pPr/>
            <a:r>
              <a:t>Title Text</a:t>
            </a:r>
          </a:p>
        </p:txBody>
      </p:sp>
      <p:sp>
        <p:nvSpPr>
          <p:cNvPr id="106" name="Shape 10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3" name="Shape 113"/>
          <p:cNvSpPr/>
          <p:nvPr>
            <p:ph type="pic" idx="13"/>
          </p:nvPr>
        </p:nvSpPr>
        <p:spPr>
          <a:xfrm>
            <a:off x="1306656" y="533400"/>
            <a:ext cx="10388601" cy="5860236"/>
          </a:xfrm>
          <a:prstGeom prst="rect">
            <a:avLst/>
          </a:prstGeom>
        </p:spPr>
        <p:txBody>
          <a:bodyPr lIns="91439" tIns="45719" rIns="91439" bIns="45719" anchor="t"/>
          <a:lstStyle/>
          <a:p>
            <a:pPr/>
          </a:p>
        </p:txBody>
      </p:sp>
      <p:sp>
        <p:nvSpPr>
          <p:cNvPr id="114" name="Shape 114"/>
          <p:cNvSpPr/>
          <p:nvPr>
            <p:ph type="title"/>
          </p:nvPr>
        </p:nvSpPr>
        <p:spPr>
          <a:xfrm>
            <a:off x="355600" y="7416800"/>
            <a:ext cx="12293600" cy="1282700"/>
          </a:xfrm>
          <a:prstGeom prst="rect">
            <a:avLst/>
          </a:prstGeom>
        </p:spPr>
        <p:txBody>
          <a:bodyPr/>
          <a:lstStyle/>
          <a:p>
            <a:pPr/>
            <a:r>
              <a:t>Title Text</a:t>
            </a:r>
          </a:p>
        </p:txBody>
      </p:sp>
      <p:sp>
        <p:nvSpPr>
          <p:cNvPr id="115" name="Shape 115"/>
          <p:cNvSpPr/>
          <p:nvPr>
            <p:ph type="sldNum" sz="quarter" idx="2"/>
          </p:nvPr>
        </p:nvSpPr>
        <p:spPr>
          <a:prstGeom prst="rect">
            <a:avLst/>
          </a:prstGeom>
        </p:spPr>
        <p:txBody>
          <a:bodyPr/>
          <a:lstStyle>
            <a:lvl1pPr>
              <a:defRPr>
                <a:solidFill>
                  <a:srgbClr val="23232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22" name="Shape 122"/>
          <p:cNvSpPr/>
          <p:nvPr>
            <p:ph type="pic" sz="half" idx="13"/>
          </p:nvPr>
        </p:nvSpPr>
        <p:spPr>
          <a:xfrm>
            <a:off x="6705600" y="679450"/>
            <a:ext cx="5994400" cy="8394700"/>
          </a:xfrm>
          <a:prstGeom prst="rect">
            <a:avLst/>
          </a:prstGeom>
        </p:spPr>
        <p:txBody>
          <a:bodyPr lIns="91439" tIns="45719" rIns="91439" bIns="45719" anchor="t"/>
          <a:lstStyle/>
          <a:p>
            <a:pPr/>
          </a:p>
        </p:txBody>
      </p:sp>
      <p:sp>
        <p:nvSpPr>
          <p:cNvPr id="123" name="Shape 123"/>
          <p:cNvSpPr/>
          <p:nvPr>
            <p:ph type="title"/>
          </p:nvPr>
        </p:nvSpPr>
        <p:spPr>
          <a:xfrm>
            <a:off x="355600" y="1384300"/>
            <a:ext cx="5892800" cy="3505200"/>
          </a:xfrm>
          <a:prstGeom prst="rect">
            <a:avLst/>
          </a:prstGeom>
        </p:spPr>
        <p:txBody>
          <a:bodyPr anchor="b"/>
          <a:lstStyle/>
          <a:p>
            <a:pPr/>
            <a:r>
              <a:t>Title Text</a:t>
            </a:r>
          </a:p>
        </p:txBody>
      </p:sp>
      <p:sp>
        <p:nvSpPr>
          <p:cNvPr id="124" name="Shape 124"/>
          <p:cNvSpPr/>
          <p:nvPr>
            <p:ph type="body" sz="quarter" idx="1"/>
          </p:nvPr>
        </p:nvSpPr>
        <p:spPr>
          <a:xfrm>
            <a:off x="355600" y="4876800"/>
            <a:ext cx="58928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a:r>
              <a:t>Body Level One</a:t>
            </a:r>
          </a:p>
          <a:p>
            <a:pPr lvl="1"/>
            <a:r>
              <a:t>Body Level Two</a:t>
            </a:r>
          </a:p>
          <a:p>
            <a:pPr lvl="2"/>
            <a:r>
              <a:t>Body Level Three</a:t>
            </a:r>
          </a:p>
          <a:p>
            <a:pPr lvl="3"/>
            <a:r>
              <a:t>Body Level Four</a:t>
            </a:r>
          </a:p>
          <a:p>
            <a:pPr lvl="4"/>
            <a:r>
              <a:t>Body Level Five</a:t>
            </a:r>
          </a:p>
        </p:txBody>
      </p:sp>
      <p:sp>
        <p:nvSpPr>
          <p:cNvPr id="125" name="Shape 12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2" name="Shape 132"/>
          <p:cNvSpPr/>
          <p:nvPr>
            <p:ph type="pic" sz="half" idx="13"/>
          </p:nvPr>
        </p:nvSpPr>
        <p:spPr>
          <a:xfrm>
            <a:off x="6705600" y="679450"/>
            <a:ext cx="5994400" cy="8394700"/>
          </a:xfrm>
          <a:prstGeom prst="rect">
            <a:avLst/>
          </a:prstGeom>
        </p:spPr>
        <p:txBody>
          <a:bodyPr lIns="91439" tIns="45719" rIns="91439" bIns="45719" anchor="t"/>
          <a:lstStyle/>
          <a:p>
            <a:pPr/>
          </a:p>
        </p:txBody>
      </p:sp>
      <p:sp>
        <p:nvSpPr>
          <p:cNvPr id="133" name="Shape 133"/>
          <p:cNvSpPr/>
          <p:nvPr>
            <p:ph type="title"/>
          </p:nvPr>
        </p:nvSpPr>
        <p:spPr>
          <a:xfrm>
            <a:off x="355600" y="1384300"/>
            <a:ext cx="5892800" cy="3505200"/>
          </a:xfrm>
          <a:prstGeom prst="rect">
            <a:avLst/>
          </a:prstGeom>
        </p:spPr>
        <p:txBody>
          <a:bodyPr anchor="b"/>
          <a:lstStyle/>
          <a:p>
            <a:pPr/>
            <a:r>
              <a:t>Title Text</a:t>
            </a:r>
          </a:p>
        </p:txBody>
      </p:sp>
      <p:sp>
        <p:nvSpPr>
          <p:cNvPr id="134" name="Shape 134"/>
          <p:cNvSpPr/>
          <p:nvPr>
            <p:ph type="body" sz="quarter" idx="1"/>
          </p:nvPr>
        </p:nvSpPr>
        <p:spPr>
          <a:xfrm>
            <a:off x="355600" y="4876800"/>
            <a:ext cx="58928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a:r>
              <a:t>Body Level One</a:t>
            </a:r>
          </a:p>
          <a:p>
            <a:pPr lvl="1"/>
            <a:r>
              <a:t>Body Level Two</a:t>
            </a:r>
          </a:p>
          <a:p>
            <a:pPr lvl="2"/>
            <a:r>
              <a:t>Body Level Three</a:t>
            </a:r>
          </a:p>
          <a:p>
            <a:pPr lvl="3"/>
            <a:r>
              <a:t>Body Level Four</a:t>
            </a:r>
          </a:p>
          <a:p>
            <a:pPr lvl="4"/>
            <a:r>
              <a:t>Body Level Five</a:t>
            </a:r>
          </a:p>
        </p:txBody>
      </p:sp>
      <p:sp>
        <p:nvSpPr>
          <p:cNvPr id="135" name="Shape 135"/>
          <p:cNvSpPr/>
          <p:nvPr>
            <p:ph type="sldNum" sz="quarter" idx="2"/>
          </p:nvPr>
        </p:nvSpPr>
        <p:spPr>
          <a:prstGeom prst="rect">
            <a:avLst/>
          </a:prstGeom>
        </p:spPr>
        <p:txBody>
          <a:bodyPr/>
          <a:lstStyle>
            <a:lvl1pPr>
              <a:defRPr>
                <a:solidFill>
                  <a:srgbClr val="23232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142" name="Shape 142"/>
          <p:cNvSpPr/>
          <p:nvPr>
            <p:ph type="pic" sz="half" idx="13"/>
          </p:nvPr>
        </p:nvSpPr>
        <p:spPr>
          <a:xfrm>
            <a:off x="7518400" y="2819400"/>
            <a:ext cx="4381500" cy="6591300"/>
          </a:xfrm>
          <a:prstGeom prst="rect">
            <a:avLst/>
          </a:prstGeom>
        </p:spPr>
        <p:txBody>
          <a:bodyPr lIns="91439" tIns="45719" rIns="91439" bIns="45719" anchor="t"/>
          <a:lstStyle/>
          <a:p>
            <a:pPr/>
          </a:p>
        </p:txBody>
      </p:sp>
      <p:sp>
        <p:nvSpPr>
          <p:cNvPr id="143" name="Shape 143"/>
          <p:cNvSpPr/>
          <p:nvPr>
            <p:ph type="title"/>
          </p:nvPr>
        </p:nvSpPr>
        <p:spPr>
          <a:prstGeom prst="rect">
            <a:avLst/>
          </a:prstGeom>
        </p:spPr>
        <p:txBody>
          <a:bodyPr/>
          <a:lstStyle/>
          <a:p>
            <a:pPr/>
            <a:r>
              <a:t>Title Text</a:t>
            </a:r>
          </a:p>
        </p:txBody>
      </p:sp>
      <p:sp>
        <p:nvSpPr>
          <p:cNvPr id="144" name="Shape 144"/>
          <p:cNvSpPr/>
          <p:nvPr>
            <p:ph type="body" sz="half" idx="1"/>
          </p:nvPr>
        </p:nvSpPr>
        <p:spPr>
          <a:xfrm>
            <a:off x="3556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pPr/>
            <a:r>
              <a:t>Body Level One</a:t>
            </a:r>
          </a:p>
          <a:p>
            <a:pPr lvl="1"/>
            <a:r>
              <a:t>Body Level Two</a:t>
            </a:r>
          </a:p>
          <a:p>
            <a:pPr lvl="2"/>
            <a:r>
              <a:t>Body Level Three</a:t>
            </a:r>
          </a:p>
          <a:p>
            <a:pPr lvl="3"/>
            <a:r>
              <a:t>Body Level Four</a:t>
            </a:r>
          </a:p>
          <a:p>
            <a:pPr lvl="4"/>
            <a:r>
              <a:t>Body Level Five</a:t>
            </a:r>
          </a:p>
        </p:txBody>
      </p:sp>
      <p:sp>
        <p:nvSpPr>
          <p:cNvPr id="145" name="Shape 14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152" name="Shape 152"/>
          <p:cNvSpPr/>
          <p:nvPr>
            <p:ph type="title"/>
          </p:nvPr>
        </p:nvSpPr>
        <p:spPr>
          <a:prstGeom prst="rect">
            <a:avLst/>
          </a:prstGeom>
        </p:spPr>
        <p:txBody>
          <a:bodyPr/>
          <a:lstStyle/>
          <a:p>
            <a:pPr/>
            <a:r>
              <a:t>Title Text</a:t>
            </a:r>
          </a:p>
        </p:txBody>
      </p:sp>
      <p:sp>
        <p:nvSpPr>
          <p:cNvPr id="153" name="Shape 153"/>
          <p:cNvSpPr/>
          <p:nvPr>
            <p:ph type="body" sz="half" idx="1"/>
          </p:nvPr>
        </p:nvSpPr>
        <p:spPr>
          <a:xfrm>
            <a:off x="3556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pPr/>
            <a:r>
              <a:t>Body Level One</a:t>
            </a:r>
          </a:p>
          <a:p>
            <a:pPr lvl="1"/>
            <a:r>
              <a:t>Body Level Two</a:t>
            </a:r>
          </a:p>
          <a:p>
            <a:pPr lvl="2"/>
            <a:r>
              <a:t>Body Level Three</a:t>
            </a:r>
          </a:p>
          <a:p>
            <a:pPr lvl="3"/>
            <a:r>
              <a:t>Body Level Four</a:t>
            </a:r>
          </a:p>
          <a:p>
            <a:pPr lvl="4"/>
            <a:r>
              <a:t>Body Level Five</a:t>
            </a:r>
          </a:p>
        </p:txBody>
      </p:sp>
      <p:sp>
        <p:nvSpPr>
          <p:cNvPr id="154" name="Shape 1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161" name="Shape 161"/>
          <p:cNvSpPr/>
          <p:nvPr>
            <p:ph type="title"/>
          </p:nvPr>
        </p:nvSpPr>
        <p:spPr>
          <a:prstGeom prst="rect">
            <a:avLst/>
          </a:prstGeom>
        </p:spPr>
        <p:txBody>
          <a:bodyPr/>
          <a:lstStyle/>
          <a:p>
            <a:pPr/>
            <a:r>
              <a:t>Title Text</a:t>
            </a:r>
          </a:p>
        </p:txBody>
      </p:sp>
      <p:sp>
        <p:nvSpPr>
          <p:cNvPr id="162" name="Shape 162"/>
          <p:cNvSpPr/>
          <p:nvPr>
            <p:ph type="body" sz="half" idx="1"/>
          </p:nvPr>
        </p:nvSpPr>
        <p:spPr>
          <a:xfrm>
            <a:off x="67564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pPr/>
            <a:r>
              <a:t>Body Level One</a:t>
            </a:r>
          </a:p>
          <a:p>
            <a:pPr lvl="1"/>
            <a:r>
              <a:t>Body Level Two</a:t>
            </a:r>
          </a:p>
          <a:p>
            <a:pPr lvl="2"/>
            <a:r>
              <a:t>Body Level Three</a:t>
            </a:r>
          </a:p>
          <a:p>
            <a:pPr lvl="3"/>
            <a:r>
              <a:t>Body Level Four</a:t>
            </a:r>
          </a:p>
          <a:p>
            <a:pPr lvl="4"/>
            <a:r>
              <a:t>Body Level Five</a:t>
            </a:r>
          </a:p>
        </p:txBody>
      </p:sp>
      <p:sp>
        <p:nvSpPr>
          <p:cNvPr id="163" name="Shape 16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 Photo">
    <p:spTree>
      <p:nvGrpSpPr>
        <p:cNvPr id="1" name=""/>
        <p:cNvGrpSpPr/>
        <p:nvPr/>
      </p:nvGrpSpPr>
      <p:grpSpPr>
        <a:xfrm>
          <a:off x="0" y="0"/>
          <a:ext cx="0" cy="0"/>
          <a:chOff x="0" y="0"/>
          <a:chExt cx="0" cy="0"/>
        </a:xfrm>
      </p:grpSpPr>
      <p:sp>
        <p:nvSpPr>
          <p:cNvPr id="20" name="Shape 20"/>
          <p:cNvSpPr/>
          <p:nvPr>
            <p:ph type="pic" idx="13"/>
          </p:nvPr>
        </p:nvSpPr>
        <p:spPr>
          <a:xfrm>
            <a:off x="1306656" y="533400"/>
            <a:ext cx="10388601" cy="5860236"/>
          </a:xfrm>
          <a:prstGeom prst="rect">
            <a:avLst/>
          </a:prstGeom>
        </p:spPr>
        <p:txBody>
          <a:bodyPr lIns="91439" tIns="45719" rIns="91439" bIns="45719" anchor="t"/>
          <a:lstStyle/>
          <a:p>
            <a:pPr/>
          </a:p>
        </p:txBody>
      </p:sp>
      <p:sp>
        <p:nvSpPr>
          <p:cNvPr id="21" name="Shape 21"/>
          <p:cNvSpPr/>
          <p:nvPr>
            <p:ph type="title"/>
          </p:nvPr>
        </p:nvSpPr>
        <p:spPr>
          <a:xfrm>
            <a:off x="355600" y="6832600"/>
            <a:ext cx="12293600" cy="1257300"/>
          </a:xfrm>
          <a:prstGeom prst="rect">
            <a:avLst/>
          </a:prstGeom>
        </p:spPr>
        <p:txBody>
          <a:bodyPr anchor="b"/>
          <a:lstStyle/>
          <a:p>
            <a:pPr/>
            <a:r>
              <a:t>Title Text</a:t>
            </a:r>
          </a:p>
        </p:txBody>
      </p:sp>
      <p:sp>
        <p:nvSpPr>
          <p:cNvPr id="22" name="Shape 22"/>
          <p:cNvSpPr/>
          <p:nvPr>
            <p:ph type="body" sz="quarter" idx="1"/>
          </p:nvPr>
        </p:nvSpPr>
        <p:spPr>
          <a:xfrm>
            <a:off x="355600" y="8077200"/>
            <a:ext cx="12293600" cy="12065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 Photo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Shape 30"/>
          <p:cNvSpPr/>
          <p:nvPr>
            <p:ph type="pic" idx="13"/>
          </p:nvPr>
        </p:nvSpPr>
        <p:spPr>
          <a:xfrm>
            <a:off x="1306656" y="533400"/>
            <a:ext cx="10388601" cy="5860236"/>
          </a:xfrm>
          <a:prstGeom prst="rect">
            <a:avLst/>
          </a:prstGeom>
        </p:spPr>
        <p:txBody>
          <a:bodyPr lIns="91439" tIns="45719" rIns="91439" bIns="45719" anchor="t"/>
          <a:lstStyle/>
          <a:p>
            <a:pPr/>
          </a:p>
        </p:txBody>
      </p:sp>
      <p:sp>
        <p:nvSpPr>
          <p:cNvPr id="31" name="Shape 31"/>
          <p:cNvSpPr/>
          <p:nvPr>
            <p:ph type="title"/>
          </p:nvPr>
        </p:nvSpPr>
        <p:spPr>
          <a:xfrm>
            <a:off x="355600" y="6832600"/>
            <a:ext cx="12293600" cy="1257300"/>
          </a:xfrm>
          <a:prstGeom prst="rect">
            <a:avLst/>
          </a:prstGeom>
        </p:spPr>
        <p:txBody>
          <a:bodyPr anchor="b"/>
          <a:lstStyle/>
          <a:p>
            <a:pPr/>
            <a:r>
              <a:t>Title Text</a:t>
            </a:r>
          </a:p>
        </p:txBody>
      </p:sp>
      <p:sp>
        <p:nvSpPr>
          <p:cNvPr id="32" name="Shape 32"/>
          <p:cNvSpPr/>
          <p:nvPr>
            <p:ph type="body" sz="quarter" idx="1"/>
          </p:nvPr>
        </p:nvSpPr>
        <p:spPr>
          <a:xfrm>
            <a:off x="355600" y="8077200"/>
            <a:ext cx="12293600" cy="12065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a:r>
              <a:t>Body Level One</a:t>
            </a:r>
          </a:p>
          <a:p>
            <a:pPr lvl="1"/>
            <a:r>
              <a:t>Body Level Two</a:t>
            </a:r>
          </a:p>
          <a:p>
            <a:pPr lvl="2"/>
            <a:r>
              <a:t>Body Level Three</a:t>
            </a:r>
          </a:p>
          <a:p>
            <a:pPr lvl="3"/>
            <a:r>
              <a:t>Body Level Four</a:t>
            </a:r>
          </a:p>
          <a:p>
            <a:pPr lvl="4"/>
            <a:r>
              <a:t>Body Level Five</a:t>
            </a:r>
          </a:p>
        </p:txBody>
      </p:sp>
      <p:sp>
        <p:nvSpPr>
          <p:cNvPr id="33" name="Shape 33"/>
          <p:cNvSpPr/>
          <p:nvPr>
            <p:ph type="sldNum" sz="quarter" idx="2"/>
          </p:nvPr>
        </p:nvSpPr>
        <p:spPr>
          <a:prstGeom prst="rect">
            <a:avLst/>
          </a:prstGeom>
        </p:spPr>
        <p:txBody>
          <a:bodyPr/>
          <a:lstStyle>
            <a:lvl1pPr>
              <a:defRPr>
                <a:solidFill>
                  <a:srgbClr val="23232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40" name="Shape 40"/>
          <p:cNvSpPr/>
          <p:nvPr>
            <p:ph type="title"/>
          </p:nvPr>
        </p:nvSpPr>
        <p:spPr>
          <a:prstGeom prst="rect">
            <a:avLst/>
          </a:prstGeom>
        </p:spPr>
        <p:txBody>
          <a:bodyPr/>
          <a:lstStyle/>
          <a:p>
            <a:pPr/>
            <a:r>
              <a:t>Title Text</a:t>
            </a:r>
          </a:p>
        </p:txBody>
      </p:sp>
      <p:sp>
        <p:nvSpPr>
          <p:cNvPr id="41" name="Shape 41"/>
          <p:cNvSpPr/>
          <p:nvPr>
            <p:ph type="body" idx="1"/>
          </p:nvPr>
        </p:nvSpPr>
        <p:spPr>
          <a:xfrm>
            <a:off x="355600" y="3187700"/>
            <a:ext cx="122936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pPr/>
            <a:r>
              <a:t>Body Level One</a:t>
            </a:r>
          </a:p>
          <a:p>
            <a:pPr lvl="1"/>
            <a:r>
              <a:t>Body Level Two</a:t>
            </a:r>
          </a:p>
          <a:p>
            <a:pPr lvl="2"/>
            <a:r>
              <a:t>Body Level Three</a:t>
            </a:r>
          </a:p>
          <a:p>
            <a:pPr lvl="3"/>
            <a:r>
              <a:t>Body Level Four</a:t>
            </a:r>
          </a:p>
          <a:p>
            <a:pPr lvl="4"/>
            <a:r>
              <a:t>Body Level Five</a:t>
            </a:r>
          </a:p>
        </p:txBody>
      </p:sp>
      <p:sp>
        <p:nvSpPr>
          <p:cNvPr id="42" name="Shape 4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a:r>
              <a:t>Title Text</a:t>
            </a:r>
          </a:p>
        </p:txBody>
      </p:sp>
      <p:sp>
        <p:nvSpPr>
          <p:cNvPr id="50" name="Shape 50"/>
          <p:cNvSpPr/>
          <p:nvPr>
            <p:ph type="body" idx="1"/>
          </p:nvPr>
        </p:nvSpPr>
        <p:spPr>
          <a:xfrm>
            <a:off x="355600" y="3187700"/>
            <a:ext cx="12293600" cy="5842000"/>
          </a:xfrm>
          <a:prstGeom prst="rect">
            <a:avLst/>
          </a:prstGeom>
        </p:spPr>
        <p:txBody>
          <a:bodyPr numCol="2" spcCol="614680" anchor="t"/>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pPr/>
            <a:r>
              <a:t>Body Level One</a:t>
            </a:r>
          </a:p>
          <a:p>
            <a:pPr lvl="1"/>
            <a:r>
              <a:t>Body Level Two</a:t>
            </a:r>
          </a:p>
          <a:p>
            <a:pPr lvl="2"/>
            <a:r>
              <a:t>Body Level Three</a:t>
            </a:r>
          </a:p>
          <a:p>
            <a:pPr lvl="3"/>
            <a:r>
              <a:t>Body Level Four</a:t>
            </a:r>
          </a:p>
          <a:p>
            <a:pPr lvl="4"/>
            <a:r>
              <a:t>Body Level Five</a:t>
            </a:r>
          </a:p>
        </p:txBody>
      </p:sp>
      <p:sp>
        <p:nvSpPr>
          <p:cNvPr id="51" name="Shape 5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58" name="Shape 58"/>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9" name="Shape 5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6" name="Shape 6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lank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3" name="Shape 73"/>
          <p:cNvSpPr/>
          <p:nvPr>
            <p:ph type="sldNum" sz="quarter" idx="2"/>
          </p:nvPr>
        </p:nvSpPr>
        <p:spPr>
          <a:prstGeom prst="rect">
            <a:avLst/>
          </a:prstGeom>
        </p:spPr>
        <p:txBody>
          <a:bodyPr/>
          <a:lstStyle>
            <a:lvl1pPr>
              <a:defRPr>
                <a:solidFill>
                  <a:srgbClr val="23232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80" name="Shape 80"/>
          <p:cNvSpPr/>
          <p:nvPr>
            <p:ph type="title"/>
          </p:nvPr>
        </p:nvSpPr>
        <p:spPr>
          <a:prstGeom prst="rect">
            <a:avLst/>
          </a:prstGeom>
        </p:spPr>
        <p:txBody>
          <a:bodyPr/>
          <a:lstStyle/>
          <a:p>
            <a:pPr/>
            <a:r>
              <a:t>Title Text</a:t>
            </a:r>
          </a:p>
        </p:txBody>
      </p:sp>
      <p:sp>
        <p:nvSpPr>
          <p:cNvPr id="81" name="Shape 8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355600" y="254000"/>
            <a:ext cx="12293600" cy="9232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hape 4"/>
          <p:cNvSpPr/>
          <p:nvPr>
            <p:ph type="sldNum" sz="quarter" idx="2"/>
          </p:nvPr>
        </p:nvSpPr>
        <p:spPr>
          <a:xfrm>
            <a:off x="6324600" y="9271000"/>
            <a:ext cx="342900" cy="3556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9pPr>
    </p:titleStyle>
    <p:bodyStyle>
      <a:lvl1pPr marL="304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ln>
            <a:noFill/>
          </a:ln>
          <a:solidFill>
            <a:srgbClr val="525252"/>
          </a:solidFill>
          <a:uFillTx/>
          <a:latin typeface="+mn-lt"/>
          <a:ea typeface="+mn-ea"/>
          <a:cs typeface="+mn-cs"/>
          <a:sym typeface="Gill Sans Light"/>
        </a:defRPr>
      </a:lvl1pPr>
      <a:lvl2pPr marL="685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ln>
            <a:noFill/>
          </a:ln>
          <a:solidFill>
            <a:srgbClr val="525252"/>
          </a:solidFill>
          <a:uFillTx/>
          <a:latin typeface="+mn-lt"/>
          <a:ea typeface="+mn-ea"/>
          <a:cs typeface="+mn-cs"/>
          <a:sym typeface="Gill Sans Light"/>
        </a:defRPr>
      </a:lvl2pPr>
      <a:lvl3pPr marL="1066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ln>
            <a:noFill/>
          </a:ln>
          <a:solidFill>
            <a:srgbClr val="525252"/>
          </a:solidFill>
          <a:uFillTx/>
          <a:latin typeface="+mn-lt"/>
          <a:ea typeface="+mn-ea"/>
          <a:cs typeface="+mn-cs"/>
          <a:sym typeface="Gill Sans Light"/>
        </a:defRPr>
      </a:lvl3pPr>
      <a:lvl4pPr marL="1447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ln>
            <a:noFill/>
          </a:ln>
          <a:solidFill>
            <a:srgbClr val="525252"/>
          </a:solidFill>
          <a:uFillTx/>
          <a:latin typeface="+mn-lt"/>
          <a:ea typeface="+mn-ea"/>
          <a:cs typeface="+mn-cs"/>
          <a:sym typeface="Gill Sans Light"/>
        </a:defRPr>
      </a:lvl4pPr>
      <a:lvl5pPr marL="1828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ln>
            <a:noFill/>
          </a:ln>
          <a:solidFill>
            <a:srgbClr val="525252"/>
          </a:solidFill>
          <a:uFillTx/>
          <a:latin typeface="+mn-lt"/>
          <a:ea typeface="+mn-ea"/>
          <a:cs typeface="+mn-cs"/>
          <a:sym typeface="Gill Sans Light"/>
        </a:defRPr>
      </a:lvl5pPr>
      <a:lvl6pPr marL="2209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ln>
            <a:noFill/>
          </a:ln>
          <a:solidFill>
            <a:srgbClr val="525252"/>
          </a:solidFill>
          <a:uFillTx/>
          <a:latin typeface="+mn-lt"/>
          <a:ea typeface="+mn-ea"/>
          <a:cs typeface="+mn-cs"/>
          <a:sym typeface="Gill Sans Light"/>
        </a:defRPr>
      </a:lvl6pPr>
      <a:lvl7pPr marL="2590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ln>
            <a:noFill/>
          </a:ln>
          <a:solidFill>
            <a:srgbClr val="525252"/>
          </a:solidFill>
          <a:uFillTx/>
          <a:latin typeface="+mn-lt"/>
          <a:ea typeface="+mn-ea"/>
          <a:cs typeface="+mn-cs"/>
          <a:sym typeface="Gill Sans Light"/>
        </a:defRPr>
      </a:lvl7pPr>
      <a:lvl8pPr marL="2971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ln>
            <a:noFill/>
          </a:ln>
          <a:solidFill>
            <a:srgbClr val="525252"/>
          </a:solidFill>
          <a:uFillTx/>
          <a:latin typeface="+mn-lt"/>
          <a:ea typeface="+mn-ea"/>
          <a:cs typeface="+mn-cs"/>
          <a:sym typeface="Gill Sans Light"/>
        </a:defRPr>
      </a:lvl8pPr>
      <a:lvl9pPr marL="3352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ln>
            <a:noFill/>
          </a:ln>
          <a:solidFill>
            <a:srgbClr val="525252"/>
          </a:solidFill>
          <a:uFillTx/>
          <a:latin typeface="+mn-lt"/>
          <a:ea typeface="+mn-ea"/>
          <a:cs typeface="+mn-cs"/>
          <a:sym typeface="Gill Sans Ligh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10.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11.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8.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9.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2" name="MP900422730.jpg"/>
          <p:cNvPicPr>
            <a:picLocks noChangeAspect="1"/>
          </p:cNvPicPr>
          <p:nvPr/>
        </p:nvPicPr>
        <p:blipFill>
          <a:blip r:embed="rId2">
            <a:extLst/>
          </a:blip>
          <a:srcRect l="1506" t="0" r="1589" b="10925"/>
          <a:stretch>
            <a:fillRect/>
          </a:stretch>
        </p:blipFill>
        <p:spPr>
          <a:xfrm>
            <a:off x="1600200" y="4922628"/>
            <a:ext cx="3268136" cy="3004083"/>
          </a:xfrm>
          <a:prstGeom prst="rect">
            <a:avLst/>
          </a:prstGeom>
          <a:ln w="12700">
            <a:miter lim="400000"/>
          </a:ln>
          <a:effectLst>
            <a:outerShdw sx="100000" sy="100000" kx="0" ky="0" algn="b" rotWithShape="0" blurRad="127000" dist="76200" dir="2700000">
              <a:srgbClr val="000000">
                <a:alpha val="75000"/>
              </a:srgbClr>
            </a:outerShdw>
          </a:effectLst>
        </p:spPr>
      </p:pic>
      <p:pic>
        <p:nvPicPr>
          <p:cNvPr id="173" name="MP910220729.jpg"/>
          <p:cNvPicPr>
            <a:picLocks noChangeAspect="1"/>
          </p:cNvPicPr>
          <p:nvPr/>
        </p:nvPicPr>
        <p:blipFill>
          <a:blip r:embed="rId3">
            <a:extLst/>
          </a:blip>
          <a:srcRect l="0" t="5690" r="0" b="5161"/>
          <a:stretch>
            <a:fillRect/>
          </a:stretch>
        </p:blipFill>
        <p:spPr>
          <a:xfrm>
            <a:off x="4868334" y="4914900"/>
            <a:ext cx="3268136" cy="3011811"/>
          </a:xfrm>
          <a:prstGeom prst="rect">
            <a:avLst/>
          </a:prstGeom>
          <a:ln w="12700">
            <a:miter lim="400000"/>
          </a:ln>
          <a:effectLst>
            <a:outerShdw sx="100000" sy="100000" kx="0" ky="0" algn="b" rotWithShape="0" blurRad="127000" dist="76200" dir="2700000">
              <a:srgbClr val="000000">
                <a:alpha val="75000"/>
              </a:srgbClr>
            </a:outerShdw>
          </a:effectLst>
        </p:spPr>
      </p:pic>
      <p:pic>
        <p:nvPicPr>
          <p:cNvPr id="174" name="vaughn5.jpg"/>
          <p:cNvPicPr>
            <a:picLocks noChangeAspect="1"/>
          </p:cNvPicPr>
          <p:nvPr/>
        </p:nvPicPr>
        <p:blipFill>
          <a:blip r:embed="rId4">
            <a:extLst/>
          </a:blip>
          <a:srcRect l="14589" t="265" r="13070" b="0"/>
          <a:stretch>
            <a:fillRect/>
          </a:stretch>
        </p:blipFill>
        <p:spPr>
          <a:xfrm>
            <a:off x="8123724" y="4914900"/>
            <a:ext cx="3293625" cy="3027231"/>
          </a:xfrm>
          <a:prstGeom prst="rect">
            <a:avLst/>
          </a:prstGeom>
          <a:ln w="12700">
            <a:miter lim="400000"/>
          </a:ln>
          <a:effectLst>
            <a:outerShdw sx="100000" sy="100000" kx="0" ky="0" algn="b" rotWithShape="0" blurRad="127000" dist="76200" dir="2700000">
              <a:srgbClr val="000000">
                <a:alpha val="75000"/>
              </a:srgbClr>
            </a:outerShdw>
          </a:effectLst>
        </p:spPr>
      </p:pic>
      <p:sp>
        <p:nvSpPr>
          <p:cNvPr id="175" name="Shape 175"/>
          <p:cNvSpPr/>
          <p:nvPr>
            <p:ph type="title" idx="4294967295"/>
          </p:nvPr>
        </p:nvSpPr>
        <p:spPr>
          <a:xfrm>
            <a:off x="355600" y="1727200"/>
            <a:ext cx="12293600" cy="2438400"/>
          </a:xfrm>
          <a:prstGeom prst="rect">
            <a:avLst/>
          </a:prstGeom>
        </p:spPr>
        <p:txBody>
          <a:bodyPr/>
          <a:lstStyle/>
          <a:p>
            <a:pPr>
              <a:defRPr sz="6400"/>
            </a:pPr>
            <a:r>
              <a:t>DIVERSITY AND INCLUSION:</a:t>
            </a:r>
          </a:p>
          <a:p>
            <a:pPr>
              <a:defRPr sz="6100"/>
            </a:pPr>
            <a:r>
              <a:t>INDIVIDUAL DIFFERENCES</a:t>
            </a:r>
          </a:p>
        </p:txBody>
      </p:sp>
      <p:pic>
        <p:nvPicPr>
          <p:cNvPr id="176" name="WMAredlogovertical.png"/>
          <p:cNvPicPr>
            <a:picLocks noChangeAspect="1"/>
          </p:cNvPicPr>
          <p:nvPr/>
        </p:nvPicPr>
        <p:blipFill>
          <a:blip r:embed="rId5">
            <a:extLst/>
          </a:blip>
          <a:stretch>
            <a:fillRect/>
          </a:stretch>
        </p:blipFill>
        <p:spPr>
          <a:xfrm>
            <a:off x="139700" y="254000"/>
            <a:ext cx="2070101" cy="100339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title"/>
          </p:nvPr>
        </p:nvSpPr>
        <p:spPr>
          <a:xfrm>
            <a:off x="355600" y="1536700"/>
            <a:ext cx="12293600" cy="2438400"/>
          </a:xfrm>
          <a:prstGeom prst="rect">
            <a:avLst/>
          </a:prstGeom>
        </p:spPr>
        <p:txBody>
          <a:bodyPr/>
          <a:lstStyle>
            <a:lvl1pPr>
              <a:defRPr sz="6400"/>
            </a:lvl1pPr>
          </a:lstStyle>
          <a:p>
            <a:pPr/>
            <a:r>
              <a:t>PERCEIVING INFORMATION</a:t>
            </a:r>
          </a:p>
        </p:txBody>
      </p:sp>
      <p:sp>
        <p:nvSpPr>
          <p:cNvPr id="212" name="Shape 212"/>
          <p:cNvSpPr/>
          <p:nvPr>
            <p:ph type="body" sz="half" idx="1"/>
          </p:nvPr>
        </p:nvSpPr>
        <p:spPr>
          <a:xfrm>
            <a:off x="685800" y="3924300"/>
            <a:ext cx="5740400" cy="4826000"/>
          </a:xfrm>
          <a:prstGeom prst="rect">
            <a:avLst/>
          </a:prstGeom>
        </p:spPr>
        <p:txBody>
          <a:bodyPr>
            <a:normAutofit fontScale="100000" lnSpcReduction="0"/>
          </a:bodyPr>
          <a:lstStyle/>
          <a:p>
            <a:pPr marL="0" indent="0" defTabSz="543305">
              <a:spcBef>
                <a:spcPts val="1200"/>
              </a:spcBef>
              <a:buSzTx/>
              <a:buNone/>
              <a:defRPr sz="3534">
                <a:solidFill>
                  <a:srgbClr val="444444"/>
                </a:solidFill>
                <a:latin typeface="Gill Sans SemiBold"/>
                <a:ea typeface="Gill Sans SemiBold"/>
                <a:cs typeface="Gill Sans SemiBold"/>
                <a:sym typeface="Gill Sans SemiBold"/>
              </a:defRPr>
            </a:pPr>
            <a:r>
              <a:t>Sensing (S)</a:t>
            </a:r>
          </a:p>
          <a:p>
            <a:pPr marL="283463" indent="-283463" defTabSz="543305">
              <a:spcBef>
                <a:spcPts val="1200"/>
              </a:spcBef>
              <a:buSzPct val="50000"/>
              <a:buBlip>
                <a:blip r:embed="rId2"/>
              </a:buBlip>
              <a:defRPr sz="3534">
                <a:solidFill>
                  <a:srgbClr val="444444"/>
                </a:solidFill>
              </a:defRPr>
            </a:pPr>
            <a:r>
              <a:t>Are likely to have good recall for details </a:t>
            </a:r>
          </a:p>
          <a:p>
            <a:pPr marL="283463" indent="-283463" defTabSz="543305">
              <a:spcBef>
                <a:spcPts val="1200"/>
              </a:spcBef>
              <a:buSzPct val="50000"/>
              <a:buBlip>
                <a:blip r:embed="rId2"/>
              </a:buBlip>
              <a:defRPr sz="3534">
                <a:solidFill>
                  <a:srgbClr val="444444"/>
                </a:solidFill>
              </a:defRPr>
            </a:pPr>
            <a:r>
              <a:t>Draw on proven methods to solve current problems</a:t>
            </a:r>
          </a:p>
          <a:p>
            <a:pPr marL="283463" indent="-283463" defTabSz="543305">
              <a:spcBef>
                <a:spcPts val="1200"/>
              </a:spcBef>
              <a:buSzPct val="50000"/>
              <a:buBlip>
                <a:blip r:embed="rId2"/>
              </a:buBlip>
              <a:defRPr sz="3534">
                <a:solidFill>
                  <a:srgbClr val="444444"/>
                </a:solidFill>
              </a:defRPr>
            </a:pPr>
            <a:r>
              <a:t>Want facts and examples to describe issues</a:t>
            </a:r>
          </a:p>
          <a:p>
            <a:pPr marL="283463" indent="-283463" defTabSz="543305">
              <a:spcBef>
                <a:spcPts val="1200"/>
              </a:spcBef>
              <a:buSzPct val="50000"/>
              <a:buBlip>
                <a:blip r:embed="rId2"/>
              </a:buBlip>
              <a:defRPr sz="3534">
                <a:solidFill>
                  <a:srgbClr val="444444"/>
                </a:solidFill>
              </a:defRPr>
            </a:pPr>
            <a:r>
              <a:t>Focus on what actually is  </a:t>
            </a:r>
          </a:p>
        </p:txBody>
      </p:sp>
      <p:sp>
        <p:nvSpPr>
          <p:cNvPr id="213" name="Shape 213"/>
          <p:cNvSpPr/>
          <p:nvPr/>
        </p:nvSpPr>
        <p:spPr>
          <a:xfrm>
            <a:off x="6540500" y="3695700"/>
            <a:ext cx="5740400" cy="482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543305">
              <a:spcBef>
                <a:spcPts val="1200"/>
              </a:spcBef>
              <a:buClr>
                <a:srgbClr val="535353"/>
              </a:buClr>
              <a:defRPr sz="3534">
                <a:solidFill>
                  <a:srgbClr val="444444"/>
                </a:solidFill>
                <a:latin typeface="Gill Sans SemiBold"/>
                <a:ea typeface="Gill Sans SemiBold"/>
                <a:cs typeface="Gill Sans SemiBold"/>
                <a:sym typeface="Gill Sans SemiBold"/>
              </a:defRPr>
            </a:pPr>
            <a:r>
              <a:t>Intuition (N) </a:t>
            </a:r>
          </a:p>
          <a:p>
            <a:pPr marL="283463" indent="-283463" algn="l" defTabSz="543305">
              <a:spcBef>
                <a:spcPts val="1200"/>
              </a:spcBef>
              <a:buClr>
                <a:srgbClr val="535353"/>
              </a:buClr>
              <a:buSzPct val="50000"/>
              <a:buBlip>
                <a:blip r:embed="rId2"/>
              </a:buBlip>
              <a:defRPr sz="3534">
                <a:solidFill>
                  <a:srgbClr val="444444"/>
                </a:solidFill>
              </a:defRPr>
            </a:pPr>
            <a:r>
              <a:t>Spend time on the design stage of a project</a:t>
            </a:r>
          </a:p>
          <a:p>
            <a:pPr marL="283463" indent="-283463" algn="l" defTabSz="543305">
              <a:spcBef>
                <a:spcPts val="1200"/>
              </a:spcBef>
              <a:buClr>
                <a:srgbClr val="535353"/>
              </a:buClr>
              <a:buSzPct val="50000"/>
              <a:buBlip>
                <a:blip r:embed="rId2"/>
              </a:buBlip>
              <a:defRPr sz="3534">
                <a:solidFill>
                  <a:srgbClr val="444444"/>
                </a:solidFill>
              </a:defRPr>
            </a:pPr>
            <a:r>
              <a:t>Need variety</a:t>
            </a:r>
          </a:p>
          <a:p>
            <a:pPr marL="283463" indent="-283463" algn="l" defTabSz="543305">
              <a:spcBef>
                <a:spcPts val="1200"/>
              </a:spcBef>
              <a:buClr>
                <a:srgbClr val="535353"/>
              </a:buClr>
              <a:buSzPct val="50000"/>
              <a:buBlip>
                <a:blip r:embed="rId2"/>
              </a:buBlip>
              <a:defRPr sz="3534">
                <a:solidFill>
                  <a:srgbClr val="444444"/>
                </a:solidFill>
              </a:defRPr>
            </a:pPr>
            <a:r>
              <a:t>Have a seemingly sporadic, random approach to learning</a:t>
            </a:r>
          </a:p>
          <a:p>
            <a:pPr marL="283463" indent="-283463" algn="l" defTabSz="543305">
              <a:spcBef>
                <a:spcPts val="1200"/>
              </a:spcBef>
              <a:buClr>
                <a:srgbClr val="535353"/>
              </a:buClr>
              <a:buSzPct val="50000"/>
              <a:buBlip>
                <a:blip r:embed="rId2"/>
              </a:buBlip>
              <a:defRPr sz="3534">
                <a:solidFill>
                  <a:srgbClr val="444444"/>
                </a:solidFill>
              </a:defRPr>
            </a:pPr>
            <a:r>
              <a:t>Like to imagine what could be</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p:nvPr>
        </p:nvSpPr>
        <p:spPr>
          <a:xfrm>
            <a:off x="-101600" y="254000"/>
            <a:ext cx="12293600" cy="2438400"/>
          </a:xfrm>
          <a:prstGeom prst="rect">
            <a:avLst/>
          </a:prstGeom>
        </p:spPr>
        <p:txBody>
          <a:bodyPr/>
          <a:lstStyle>
            <a:lvl1pPr>
              <a:defRPr sz="6400"/>
            </a:lvl1pPr>
          </a:lstStyle>
          <a:p>
            <a:pPr/>
            <a:r>
              <a:t>Decision-making </a:t>
            </a:r>
          </a:p>
        </p:txBody>
      </p:sp>
      <p:sp>
        <p:nvSpPr>
          <p:cNvPr id="216" name="Shape 216"/>
          <p:cNvSpPr/>
          <p:nvPr>
            <p:ph type="body" sz="half" idx="1"/>
          </p:nvPr>
        </p:nvSpPr>
        <p:spPr>
          <a:xfrm>
            <a:off x="711200" y="2006600"/>
            <a:ext cx="5740400" cy="4826000"/>
          </a:xfrm>
          <a:prstGeom prst="rect">
            <a:avLst/>
          </a:prstGeom>
        </p:spPr>
        <p:txBody>
          <a:bodyPr>
            <a:normAutofit fontScale="100000" lnSpcReduction="0"/>
          </a:bodyPr>
          <a:lstStyle/>
          <a:p>
            <a:pPr marL="0" indent="0" defTabSz="461518">
              <a:spcBef>
                <a:spcPts val="1000"/>
              </a:spcBef>
              <a:buSzTx/>
              <a:buNone/>
              <a:defRPr sz="3002">
                <a:solidFill>
                  <a:srgbClr val="444444"/>
                </a:solidFill>
                <a:latin typeface="Gill Sans SemiBold"/>
                <a:ea typeface="Gill Sans SemiBold"/>
                <a:cs typeface="Gill Sans SemiBold"/>
                <a:sym typeface="Gill Sans SemiBold"/>
              </a:defRPr>
            </a:pPr>
            <a:r>
              <a:t>Thinking (T)</a:t>
            </a:r>
          </a:p>
          <a:p>
            <a:pPr marL="240792" indent="-240792" defTabSz="461518">
              <a:spcBef>
                <a:spcPts val="1000"/>
              </a:spcBef>
              <a:buSzPct val="50000"/>
              <a:buBlip>
                <a:blip r:embed="rId2"/>
              </a:buBlip>
              <a:defRPr sz="3002">
                <a:solidFill>
                  <a:srgbClr val="444444"/>
                </a:solidFill>
              </a:defRPr>
            </a:pPr>
            <a:r>
              <a:t>Value individual achievement</a:t>
            </a:r>
          </a:p>
          <a:p>
            <a:pPr marL="240792" indent="-240792" defTabSz="461518">
              <a:spcBef>
                <a:spcPts val="1000"/>
              </a:spcBef>
              <a:buSzPct val="50000"/>
              <a:buBlip>
                <a:blip r:embed="rId2"/>
              </a:buBlip>
              <a:defRPr sz="3002">
                <a:solidFill>
                  <a:srgbClr val="444444"/>
                </a:solidFill>
              </a:defRPr>
            </a:pPr>
            <a:r>
              <a:t>Need to know why things are done </a:t>
            </a:r>
          </a:p>
          <a:p>
            <a:pPr marL="240792" indent="-240792" defTabSz="461518">
              <a:spcBef>
                <a:spcPts val="1000"/>
              </a:spcBef>
              <a:buSzPct val="50000"/>
              <a:buBlip>
                <a:blip r:embed="rId2"/>
              </a:buBlip>
              <a:defRPr sz="3002">
                <a:solidFill>
                  <a:srgbClr val="444444"/>
                </a:solidFill>
              </a:defRPr>
            </a:pPr>
            <a:r>
              <a:t>Need opportunities to demonstrate competence </a:t>
            </a:r>
          </a:p>
          <a:p>
            <a:pPr marL="240792" indent="-240792" defTabSz="461518">
              <a:spcBef>
                <a:spcPts val="1000"/>
              </a:spcBef>
              <a:buSzPct val="50000"/>
              <a:buBlip>
                <a:blip r:embed="rId2"/>
              </a:buBlip>
              <a:defRPr sz="3002">
                <a:solidFill>
                  <a:srgbClr val="444444"/>
                </a:solidFill>
              </a:defRPr>
            </a:pPr>
            <a:r>
              <a:t>Are concerned with truth and justice based on principles </a:t>
            </a:r>
          </a:p>
          <a:p>
            <a:pPr marL="240792" indent="-240792" defTabSz="461518">
              <a:spcBef>
                <a:spcPts val="1000"/>
              </a:spcBef>
              <a:buSzPct val="50000"/>
              <a:buBlip>
                <a:blip r:embed="rId2"/>
              </a:buBlip>
              <a:defRPr sz="3002">
                <a:solidFill>
                  <a:srgbClr val="444444"/>
                </a:solidFill>
              </a:defRPr>
            </a:pPr>
            <a:r>
              <a:t>Spontaneously analyze the flaws in ideas, things, or people  </a:t>
            </a:r>
          </a:p>
        </p:txBody>
      </p:sp>
      <p:sp>
        <p:nvSpPr>
          <p:cNvPr id="217" name="Shape 217"/>
          <p:cNvSpPr/>
          <p:nvPr/>
        </p:nvSpPr>
        <p:spPr>
          <a:xfrm>
            <a:off x="6540500" y="1981200"/>
            <a:ext cx="5740400" cy="482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414781">
              <a:spcBef>
                <a:spcPts val="900"/>
              </a:spcBef>
              <a:buClr>
                <a:srgbClr val="535353"/>
              </a:buClr>
              <a:defRPr sz="2698">
                <a:solidFill>
                  <a:srgbClr val="444444"/>
                </a:solidFill>
                <a:latin typeface="Gill Sans SemiBold"/>
                <a:ea typeface="Gill Sans SemiBold"/>
                <a:cs typeface="Gill Sans SemiBold"/>
                <a:sym typeface="Gill Sans SemiBold"/>
              </a:defRPr>
            </a:pPr>
            <a:r>
              <a:t>Feeling (F) </a:t>
            </a:r>
          </a:p>
          <a:p>
            <a:pPr marL="216407" indent="-216407" algn="l" defTabSz="414781">
              <a:spcBef>
                <a:spcPts val="900"/>
              </a:spcBef>
              <a:buClr>
                <a:srgbClr val="535353"/>
              </a:buClr>
              <a:buSzPct val="50000"/>
              <a:buBlip>
                <a:blip r:embed="rId2"/>
              </a:buBlip>
              <a:defRPr sz="2698">
                <a:solidFill>
                  <a:srgbClr val="444444"/>
                </a:solidFill>
              </a:defRPr>
            </a:pPr>
            <a:r>
              <a:t>Need feedback and praise about their performance </a:t>
            </a:r>
          </a:p>
          <a:p>
            <a:pPr marL="216407" indent="-216407" algn="l" defTabSz="414781">
              <a:spcBef>
                <a:spcPts val="900"/>
              </a:spcBef>
              <a:buClr>
                <a:srgbClr val="535353"/>
              </a:buClr>
              <a:buSzPct val="50000"/>
              <a:buBlip>
                <a:blip r:embed="rId2"/>
              </a:buBlip>
              <a:defRPr sz="2698">
                <a:solidFill>
                  <a:srgbClr val="444444"/>
                </a:solidFill>
              </a:defRPr>
            </a:pPr>
            <a:r>
              <a:t>Are skilled at understanding other people </a:t>
            </a:r>
          </a:p>
          <a:p>
            <a:pPr marL="216407" indent="-216407" algn="l" defTabSz="414781">
              <a:spcBef>
                <a:spcPts val="900"/>
              </a:spcBef>
              <a:buClr>
                <a:srgbClr val="535353"/>
              </a:buClr>
              <a:buSzPct val="50000"/>
              <a:buBlip>
                <a:blip r:embed="rId2"/>
              </a:buBlip>
              <a:defRPr sz="2698">
                <a:solidFill>
                  <a:srgbClr val="444444"/>
                </a:solidFill>
              </a:defRPr>
            </a:pPr>
            <a:r>
              <a:t>Spontaneously appreciate the good in people</a:t>
            </a:r>
          </a:p>
          <a:p>
            <a:pPr marL="216407" indent="-216407" algn="l" defTabSz="414781">
              <a:spcBef>
                <a:spcPts val="900"/>
              </a:spcBef>
              <a:buClr>
                <a:srgbClr val="535353"/>
              </a:buClr>
              <a:buSzPct val="50000"/>
              <a:buBlip>
                <a:blip r:embed="rId2"/>
              </a:buBlip>
              <a:defRPr sz="2698">
                <a:solidFill>
                  <a:srgbClr val="444444"/>
                </a:solidFill>
              </a:defRPr>
            </a:pPr>
            <a:r>
              <a:t>View things from a personal perspective</a:t>
            </a:r>
          </a:p>
          <a:p>
            <a:pPr marL="216407" indent="-216407" algn="l" defTabSz="414781">
              <a:spcBef>
                <a:spcPts val="900"/>
              </a:spcBef>
              <a:buClr>
                <a:srgbClr val="535353"/>
              </a:buClr>
              <a:buSzPct val="50000"/>
              <a:buBlip>
                <a:blip r:embed="rId2"/>
              </a:buBlip>
              <a:defRPr sz="2698">
                <a:solidFill>
                  <a:srgbClr val="444444"/>
                </a:solidFill>
              </a:defRPr>
            </a:pPr>
            <a:r>
              <a:t>Are concerned about relationships and harmony </a:t>
            </a:r>
          </a:p>
        </p:txBody>
      </p:sp>
      <p:pic>
        <p:nvPicPr>
          <p:cNvPr id="218" name="MP900443225.jpeg"/>
          <p:cNvPicPr>
            <a:picLocks noChangeAspect="1"/>
          </p:cNvPicPr>
          <p:nvPr/>
        </p:nvPicPr>
        <p:blipFill>
          <a:blip r:embed="rId3">
            <a:extLst/>
          </a:blip>
          <a:srcRect l="0" t="25135" r="0" b="22972"/>
          <a:stretch>
            <a:fillRect/>
          </a:stretch>
        </p:blipFill>
        <p:spPr>
          <a:xfrm>
            <a:off x="2971800" y="6985000"/>
            <a:ext cx="7060975" cy="2438400"/>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title"/>
          </p:nvPr>
        </p:nvSpPr>
        <p:spPr>
          <a:xfrm>
            <a:off x="101600" y="1892300"/>
            <a:ext cx="12293600" cy="2438400"/>
          </a:xfrm>
          <a:prstGeom prst="rect">
            <a:avLst/>
          </a:prstGeom>
        </p:spPr>
        <p:txBody>
          <a:bodyPr/>
          <a:lstStyle>
            <a:lvl1pPr>
              <a:defRPr sz="6400"/>
            </a:lvl1pPr>
          </a:lstStyle>
          <a:p>
            <a:pPr/>
            <a:r>
              <a:t>Decision-making </a:t>
            </a:r>
          </a:p>
        </p:txBody>
      </p:sp>
      <p:sp>
        <p:nvSpPr>
          <p:cNvPr id="221" name="Shape 221"/>
          <p:cNvSpPr/>
          <p:nvPr>
            <p:ph type="body" sz="half" idx="1"/>
          </p:nvPr>
        </p:nvSpPr>
        <p:spPr>
          <a:xfrm>
            <a:off x="685800" y="3695700"/>
            <a:ext cx="5740400" cy="4826000"/>
          </a:xfrm>
          <a:prstGeom prst="rect">
            <a:avLst/>
          </a:prstGeom>
        </p:spPr>
        <p:txBody>
          <a:bodyPr>
            <a:normAutofit fontScale="100000" lnSpcReduction="0"/>
          </a:bodyPr>
          <a:lstStyle/>
          <a:p>
            <a:pPr marL="0" indent="0">
              <a:spcBef>
                <a:spcPts val="1300"/>
              </a:spcBef>
              <a:buSzTx/>
              <a:buNone/>
              <a:defRPr>
                <a:solidFill>
                  <a:srgbClr val="444444"/>
                </a:solidFill>
                <a:latin typeface="Gill Sans SemiBold"/>
                <a:ea typeface="Gill Sans SemiBold"/>
                <a:cs typeface="Gill Sans SemiBold"/>
                <a:sym typeface="Gill Sans SemiBold"/>
              </a:defRPr>
            </a:pPr>
            <a:r>
              <a:t>Thinking (T)</a:t>
            </a:r>
          </a:p>
          <a:p>
            <a:pPr>
              <a:spcBef>
                <a:spcPts val="1300"/>
              </a:spcBef>
              <a:buSzPct val="50000"/>
              <a:buBlip>
                <a:blip r:embed="rId2"/>
              </a:buBlip>
              <a:defRPr>
                <a:solidFill>
                  <a:srgbClr val="444444"/>
                </a:solidFill>
              </a:defRPr>
            </a:pPr>
            <a:r>
              <a:t>Need to know the criteria for grades and evaluations</a:t>
            </a:r>
          </a:p>
          <a:p>
            <a:pPr>
              <a:spcBef>
                <a:spcPts val="1300"/>
              </a:spcBef>
              <a:buSzPct val="50000"/>
              <a:buBlip>
                <a:blip r:embed="rId2"/>
              </a:buBlip>
              <a:defRPr>
                <a:solidFill>
                  <a:srgbClr val="444444"/>
                </a:solidFill>
              </a:defRPr>
            </a:pPr>
            <a:r>
              <a:t>Try to prove their points logically </a:t>
            </a:r>
          </a:p>
          <a:p>
            <a:pPr>
              <a:spcBef>
                <a:spcPts val="1300"/>
              </a:spcBef>
              <a:buSzPct val="50000"/>
              <a:buBlip>
                <a:blip r:embed="rId2"/>
              </a:buBlip>
              <a:defRPr>
                <a:solidFill>
                  <a:srgbClr val="444444"/>
                </a:solidFill>
              </a:defRPr>
            </a:pPr>
            <a:r>
              <a:t>Prefer praise that is specific</a:t>
            </a:r>
          </a:p>
        </p:txBody>
      </p:sp>
      <p:sp>
        <p:nvSpPr>
          <p:cNvPr id="222" name="Shape 222"/>
          <p:cNvSpPr/>
          <p:nvPr/>
        </p:nvSpPr>
        <p:spPr>
          <a:xfrm>
            <a:off x="6515100" y="3962400"/>
            <a:ext cx="5740400" cy="482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a:spcBef>
                <a:spcPts val="1300"/>
              </a:spcBef>
              <a:buClr>
                <a:srgbClr val="535353"/>
              </a:buClr>
              <a:defRPr sz="3800">
                <a:solidFill>
                  <a:srgbClr val="444444"/>
                </a:solidFill>
                <a:latin typeface="Gill Sans SemiBold"/>
                <a:ea typeface="Gill Sans SemiBold"/>
                <a:cs typeface="Gill Sans SemiBold"/>
                <a:sym typeface="Gill Sans SemiBold"/>
              </a:defRPr>
            </a:pPr>
            <a:r>
              <a:t>Feeling (F) </a:t>
            </a:r>
          </a:p>
          <a:p>
            <a:pPr marL="304800" indent="-304800" algn="l">
              <a:spcBef>
                <a:spcPts val="1300"/>
              </a:spcBef>
              <a:buClr>
                <a:srgbClr val="535353"/>
              </a:buClr>
              <a:buSzPct val="50000"/>
              <a:buBlip>
                <a:blip r:embed="rId2"/>
              </a:buBlip>
              <a:defRPr sz="3800">
                <a:solidFill>
                  <a:srgbClr val="444444"/>
                </a:solidFill>
              </a:defRPr>
            </a:pPr>
            <a:r>
              <a:t>Enjoy pleasing people</a:t>
            </a:r>
          </a:p>
          <a:p>
            <a:pPr marL="304800" indent="-304800" algn="l">
              <a:spcBef>
                <a:spcPts val="1300"/>
              </a:spcBef>
              <a:buClr>
                <a:srgbClr val="535353"/>
              </a:buClr>
              <a:buSzPct val="50000"/>
              <a:buBlip>
                <a:blip r:embed="rId2"/>
              </a:buBlip>
              <a:defRPr sz="3800">
                <a:solidFill>
                  <a:srgbClr val="444444"/>
                </a:solidFill>
              </a:defRPr>
            </a:pPr>
            <a:r>
              <a:t>Enjoy subjects that concern people and need to know how decisions affect people</a:t>
            </a:r>
          </a:p>
          <a:p>
            <a:pPr marL="304800" indent="-304800" algn="l">
              <a:spcBef>
                <a:spcPts val="1300"/>
              </a:spcBef>
              <a:buClr>
                <a:srgbClr val="535353"/>
              </a:buClr>
              <a:buSzPct val="50000"/>
              <a:buBlip>
                <a:blip r:embed="rId2"/>
              </a:buBlip>
              <a:defRPr sz="3800">
                <a:solidFill>
                  <a:srgbClr val="444444"/>
                </a:solidFill>
              </a:defRPr>
            </a:pPr>
            <a:r>
              <a:t>Have a need for a more personalized approach</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title"/>
          </p:nvPr>
        </p:nvSpPr>
        <p:spPr>
          <a:xfrm>
            <a:off x="355600" y="457200"/>
            <a:ext cx="12293600" cy="2438400"/>
          </a:xfrm>
          <a:prstGeom prst="rect">
            <a:avLst/>
          </a:prstGeom>
        </p:spPr>
        <p:txBody>
          <a:bodyPr/>
          <a:lstStyle>
            <a:lvl1pPr>
              <a:defRPr sz="6400"/>
            </a:lvl1pPr>
          </a:lstStyle>
          <a:p>
            <a:pPr/>
            <a:r>
              <a:t>OUTWARD ORIENTATION</a:t>
            </a:r>
          </a:p>
        </p:txBody>
      </p:sp>
      <p:sp>
        <p:nvSpPr>
          <p:cNvPr id="225" name="Shape 225"/>
          <p:cNvSpPr/>
          <p:nvPr>
            <p:ph type="body" sz="half" idx="1"/>
          </p:nvPr>
        </p:nvSpPr>
        <p:spPr>
          <a:xfrm>
            <a:off x="685800" y="2324100"/>
            <a:ext cx="5740400" cy="4826000"/>
          </a:xfrm>
          <a:prstGeom prst="rect">
            <a:avLst/>
          </a:prstGeom>
        </p:spPr>
        <p:txBody>
          <a:bodyPr>
            <a:normAutofit fontScale="100000" lnSpcReduction="0"/>
          </a:bodyPr>
          <a:lstStyle/>
          <a:p>
            <a:pPr marL="0" indent="0" defTabSz="397256">
              <a:spcBef>
                <a:spcPts val="800"/>
              </a:spcBef>
              <a:buSzTx/>
              <a:buNone/>
              <a:defRPr sz="2584">
                <a:solidFill>
                  <a:srgbClr val="444444"/>
                </a:solidFill>
                <a:latin typeface="Gill Sans SemiBold"/>
                <a:ea typeface="Gill Sans SemiBold"/>
                <a:cs typeface="Gill Sans SemiBold"/>
                <a:sym typeface="Gill Sans SemiBold"/>
              </a:defRPr>
            </a:pPr>
            <a:r>
              <a:t>Judging (J)</a:t>
            </a:r>
          </a:p>
          <a:p>
            <a:pPr marL="207263" indent="-207263" defTabSz="397256">
              <a:spcBef>
                <a:spcPts val="800"/>
              </a:spcBef>
              <a:buSzPct val="50000"/>
              <a:buBlip>
                <a:blip r:embed="rId2"/>
              </a:buBlip>
              <a:defRPr sz="2584">
                <a:solidFill>
                  <a:srgbClr val="444444"/>
                </a:solidFill>
              </a:defRPr>
            </a:pPr>
            <a:r>
              <a:t>Prefer expectations for tasks to be defined clearly </a:t>
            </a:r>
          </a:p>
          <a:p>
            <a:pPr marL="207263" indent="-207263" defTabSz="397256">
              <a:spcBef>
                <a:spcPts val="800"/>
              </a:spcBef>
              <a:buSzPct val="50000"/>
              <a:buBlip>
                <a:blip r:embed="rId2"/>
              </a:buBlip>
              <a:defRPr sz="2584">
                <a:solidFill>
                  <a:srgbClr val="444444"/>
                </a:solidFill>
              </a:defRPr>
            </a:pPr>
            <a:r>
              <a:t>Like to get things settled and get work done </a:t>
            </a:r>
          </a:p>
          <a:p>
            <a:pPr marL="207263" indent="-207263" defTabSz="397256">
              <a:spcBef>
                <a:spcPts val="800"/>
              </a:spcBef>
              <a:buSzPct val="50000"/>
              <a:buBlip>
                <a:blip r:embed="rId2"/>
              </a:buBlip>
              <a:defRPr sz="2584">
                <a:solidFill>
                  <a:srgbClr val="444444"/>
                </a:solidFill>
              </a:defRPr>
            </a:pPr>
            <a:r>
              <a:t>Prefer completing one project before beginning another and can become stressed by too many unfinished projects </a:t>
            </a:r>
          </a:p>
          <a:p>
            <a:pPr marL="207263" indent="-207263" defTabSz="397256">
              <a:spcBef>
                <a:spcPts val="800"/>
              </a:spcBef>
              <a:buSzPct val="50000"/>
              <a:buBlip>
                <a:blip r:embed="rId2"/>
              </a:buBlip>
              <a:defRPr sz="2584">
                <a:solidFill>
                  <a:srgbClr val="444444"/>
                </a:solidFill>
              </a:defRPr>
            </a:pPr>
            <a:r>
              <a:t>Don’t usually appreciate surprises </a:t>
            </a:r>
          </a:p>
          <a:p>
            <a:pPr marL="207263" indent="-207263" defTabSz="397256">
              <a:spcBef>
                <a:spcPts val="800"/>
              </a:spcBef>
              <a:buSzPct val="50000"/>
              <a:buBlip>
                <a:blip r:embed="rId2"/>
              </a:buBlip>
              <a:defRPr sz="2584">
                <a:solidFill>
                  <a:srgbClr val="444444"/>
                </a:solidFill>
              </a:defRPr>
            </a:pPr>
            <a:r>
              <a:t>Need predictability and can find frequent changes upsetting </a:t>
            </a:r>
          </a:p>
        </p:txBody>
      </p:sp>
      <p:sp>
        <p:nvSpPr>
          <p:cNvPr id="226" name="Shape 226"/>
          <p:cNvSpPr/>
          <p:nvPr/>
        </p:nvSpPr>
        <p:spPr>
          <a:xfrm>
            <a:off x="6731000" y="2324100"/>
            <a:ext cx="5740400" cy="482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432308">
              <a:spcBef>
                <a:spcPts val="900"/>
              </a:spcBef>
              <a:buClr>
                <a:srgbClr val="535353"/>
              </a:buClr>
              <a:defRPr sz="2812">
                <a:solidFill>
                  <a:srgbClr val="444444"/>
                </a:solidFill>
                <a:latin typeface="Gill Sans SemiBold"/>
                <a:ea typeface="Gill Sans SemiBold"/>
                <a:cs typeface="Gill Sans SemiBold"/>
                <a:sym typeface="Gill Sans SemiBold"/>
              </a:defRPr>
            </a:pPr>
            <a:r>
              <a:t>Perceiving (P) </a:t>
            </a:r>
          </a:p>
          <a:p>
            <a:pPr marL="225552" indent="-225552" algn="l" defTabSz="432308">
              <a:spcBef>
                <a:spcPts val="900"/>
              </a:spcBef>
              <a:buClr>
                <a:srgbClr val="535353"/>
              </a:buClr>
              <a:buSzPct val="50000"/>
              <a:buBlip>
                <a:blip r:embed="rId2"/>
              </a:buBlip>
              <a:defRPr sz="2812">
                <a:solidFill>
                  <a:srgbClr val="444444"/>
                </a:solidFill>
              </a:defRPr>
            </a:pPr>
            <a:r>
              <a:t>Act spontaneously </a:t>
            </a:r>
          </a:p>
          <a:p>
            <a:pPr marL="225552" indent="-225552" algn="l" defTabSz="432308">
              <a:spcBef>
                <a:spcPts val="900"/>
              </a:spcBef>
              <a:buClr>
                <a:srgbClr val="535353"/>
              </a:buClr>
              <a:buSzPct val="50000"/>
              <a:buBlip>
                <a:blip r:embed="rId2"/>
              </a:buBlip>
              <a:defRPr sz="2812">
                <a:solidFill>
                  <a:srgbClr val="444444"/>
                </a:solidFill>
              </a:defRPr>
            </a:pPr>
            <a:r>
              <a:t>Like freedom to move and become bored with too much desk work</a:t>
            </a:r>
          </a:p>
          <a:p>
            <a:pPr marL="225552" indent="-225552" algn="l" defTabSz="432308">
              <a:spcBef>
                <a:spcPts val="900"/>
              </a:spcBef>
              <a:buClr>
                <a:srgbClr val="535353"/>
              </a:buClr>
              <a:buSzPct val="50000"/>
              <a:buBlip>
                <a:blip r:embed="rId2"/>
              </a:buBlip>
              <a:defRPr sz="2812">
                <a:solidFill>
                  <a:srgbClr val="444444"/>
                </a:solidFill>
              </a:defRPr>
            </a:pPr>
            <a:r>
              <a:t>Are cheerful and bring fun and laughter to the world </a:t>
            </a:r>
          </a:p>
          <a:p>
            <a:pPr marL="225552" indent="-225552" algn="l" defTabSz="432308">
              <a:spcBef>
                <a:spcPts val="900"/>
              </a:spcBef>
              <a:buClr>
                <a:srgbClr val="535353"/>
              </a:buClr>
              <a:buSzPct val="50000"/>
              <a:buBlip>
                <a:blip r:embed="rId2"/>
              </a:buBlip>
              <a:defRPr sz="2812">
                <a:solidFill>
                  <a:srgbClr val="444444"/>
                </a:solidFill>
              </a:defRPr>
            </a:pPr>
            <a:r>
              <a:t>Enjoy the process of doing something more than the finished product </a:t>
            </a:r>
          </a:p>
          <a:p>
            <a:pPr marL="225552" indent="-225552" algn="l" defTabSz="432308">
              <a:spcBef>
                <a:spcPts val="900"/>
              </a:spcBef>
              <a:buClr>
                <a:srgbClr val="535353"/>
              </a:buClr>
              <a:buSzPct val="50000"/>
              <a:buBlip>
                <a:blip r:embed="rId2"/>
              </a:buBlip>
              <a:defRPr sz="2812">
                <a:solidFill>
                  <a:srgbClr val="444444"/>
                </a:solidFill>
              </a:defRPr>
            </a:pPr>
            <a:r>
              <a:t>Work and play simultaneously and try to make work fun</a:t>
            </a:r>
          </a:p>
        </p:txBody>
      </p:sp>
      <p:pic>
        <p:nvPicPr>
          <p:cNvPr id="227" name="MP900443014.jpeg"/>
          <p:cNvPicPr>
            <a:picLocks noChangeAspect="1"/>
          </p:cNvPicPr>
          <p:nvPr/>
        </p:nvPicPr>
        <p:blipFill>
          <a:blip r:embed="rId3">
            <a:extLst/>
          </a:blip>
          <a:srcRect l="1398" t="8361" r="11" b="16727"/>
          <a:stretch>
            <a:fillRect/>
          </a:stretch>
        </p:blipFill>
        <p:spPr>
          <a:xfrm>
            <a:off x="3554251" y="7103478"/>
            <a:ext cx="5249275" cy="2654320"/>
          </a:xfrm>
          <a:custGeom>
            <a:avLst/>
            <a:gdLst/>
            <a:ahLst/>
            <a:cxnLst>
              <a:cxn ang="0">
                <a:pos x="wd2" y="hd2"/>
              </a:cxn>
              <a:cxn ang="5400000">
                <a:pos x="wd2" y="hd2"/>
              </a:cxn>
              <a:cxn ang="10800000">
                <a:pos x="wd2" y="hd2"/>
              </a:cxn>
              <a:cxn ang="16200000">
                <a:pos x="wd2" y="hd2"/>
              </a:cxn>
            </a:cxnLst>
            <a:rect l="0" t="0" r="r" b="b"/>
            <a:pathLst>
              <a:path w="21594" h="21598" fill="norm" stroke="1" extrusionOk="0">
                <a:moveTo>
                  <a:pt x="15968" y="1"/>
                </a:moveTo>
                <a:cubicBezTo>
                  <a:pt x="15944" y="-2"/>
                  <a:pt x="15910" y="28"/>
                  <a:pt x="15893" y="68"/>
                </a:cubicBezTo>
                <a:cubicBezTo>
                  <a:pt x="15876" y="109"/>
                  <a:pt x="15846" y="143"/>
                  <a:pt x="15826" y="143"/>
                </a:cubicBezTo>
                <a:cubicBezTo>
                  <a:pt x="15771" y="143"/>
                  <a:pt x="15457" y="450"/>
                  <a:pt x="15457" y="504"/>
                </a:cubicBezTo>
                <a:cubicBezTo>
                  <a:pt x="15457" y="530"/>
                  <a:pt x="15418" y="589"/>
                  <a:pt x="15370" y="634"/>
                </a:cubicBezTo>
                <a:cubicBezTo>
                  <a:pt x="15313" y="688"/>
                  <a:pt x="15264" y="791"/>
                  <a:pt x="15227" y="944"/>
                </a:cubicBezTo>
                <a:cubicBezTo>
                  <a:pt x="15097" y="1472"/>
                  <a:pt x="14918" y="1752"/>
                  <a:pt x="14824" y="1576"/>
                </a:cubicBezTo>
                <a:cubicBezTo>
                  <a:pt x="14798" y="1530"/>
                  <a:pt x="14808" y="1575"/>
                  <a:pt x="14843" y="1673"/>
                </a:cubicBezTo>
                <a:cubicBezTo>
                  <a:pt x="14893" y="1810"/>
                  <a:pt x="14906" y="1904"/>
                  <a:pt x="14902" y="2080"/>
                </a:cubicBezTo>
                <a:cubicBezTo>
                  <a:pt x="14894" y="2377"/>
                  <a:pt x="14894" y="2378"/>
                  <a:pt x="14850" y="2261"/>
                </a:cubicBezTo>
                <a:cubicBezTo>
                  <a:pt x="14812" y="2163"/>
                  <a:pt x="14812" y="2163"/>
                  <a:pt x="14775" y="2261"/>
                </a:cubicBezTo>
                <a:cubicBezTo>
                  <a:pt x="14711" y="2427"/>
                  <a:pt x="14728" y="2590"/>
                  <a:pt x="14817" y="2655"/>
                </a:cubicBezTo>
                <a:cubicBezTo>
                  <a:pt x="14852" y="2680"/>
                  <a:pt x="14857" y="2717"/>
                  <a:pt x="14840" y="2807"/>
                </a:cubicBezTo>
                <a:cubicBezTo>
                  <a:pt x="14827" y="2872"/>
                  <a:pt x="14800" y="2915"/>
                  <a:pt x="14778" y="2907"/>
                </a:cubicBezTo>
                <a:cubicBezTo>
                  <a:pt x="14745" y="2895"/>
                  <a:pt x="14742" y="2923"/>
                  <a:pt x="14760" y="3049"/>
                </a:cubicBezTo>
                <a:cubicBezTo>
                  <a:pt x="14777" y="3169"/>
                  <a:pt x="14774" y="3211"/>
                  <a:pt x="14742" y="3246"/>
                </a:cubicBezTo>
                <a:cubicBezTo>
                  <a:pt x="14719" y="3271"/>
                  <a:pt x="14697" y="3336"/>
                  <a:pt x="14695" y="3388"/>
                </a:cubicBezTo>
                <a:cubicBezTo>
                  <a:pt x="14692" y="3441"/>
                  <a:pt x="14680" y="3524"/>
                  <a:pt x="14670" y="3572"/>
                </a:cubicBezTo>
                <a:cubicBezTo>
                  <a:pt x="14657" y="3633"/>
                  <a:pt x="14673" y="3694"/>
                  <a:pt x="14721" y="3776"/>
                </a:cubicBezTo>
                <a:cubicBezTo>
                  <a:pt x="14781" y="3878"/>
                  <a:pt x="14787" y="3909"/>
                  <a:pt x="14763" y="4031"/>
                </a:cubicBezTo>
                <a:cubicBezTo>
                  <a:pt x="14735" y="4177"/>
                  <a:pt x="14750" y="4345"/>
                  <a:pt x="14788" y="4299"/>
                </a:cubicBezTo>
                <a:cubicBezTo>
                  <a:pt x="14800" y="4284"/>
                  <a:pt x="14859" y="4333"/>
                  <a:pt x="14920" y="4409"/>
                </a:cubicBezTo>
                <a:cubicBezTo>
                  <a:pt x="14981" y="4484"/>
                  <a:pt x="15035" y="4541"/>
                  <a:pt x="15042" y="4534"/>
                </a:cubicBezTo>
                <a:cubicBezTo>
                  <a:pt x="15062" y="4516"/>
                  <a:pt x="15112" y="4951"/>
                  <a:pt x="15106" y="5090"/>
                </a:cubicBezTo>
                <a:cubicBezTo>
                  <a:pt x="15100" y="5230"/>
                  <a:pt x="15170" y="5702"/>
                  <a:pt x="15233" y="5942"/>
                </a:cubicBezTo>
                <a:cubicBezTo>
                  <a:pt x="15255" y="6026"/>
                  <a:pt x="15319" y="6211"/>
                  <a:pt x="15375" y="6353"/>
                </a:cubicBezTo>
                <a:cubicBezTo>
                  <a:pt x="15432" y="6495"/>
                  <a:pt x="15472" y="6628"/>
                  <a:pt x="15462" y="6650"/>
                </a:cubicBezTo>
                <a:cubicBezTo>
                  <a:pt x="15452" y="6671"/>
                  <a:pt x="15458" y="6675"/>
                  <a:pt x="15475" y="6656"/>
                </a:cubicBezTo>
                <a:cubicBezTo>
                  <a:pt x="15493" y="6636"/>
                  <a:pt x="15529" y="6692"/>
                  <a:pt x="15563" y="6789"/>
                </a:cubicBezTo>
                <a:cubicBezTo>
                  <a:pt x="15596" y="6880"/>
                  <a:pt x="15662" y="7027"/>
                  <a:pt x="15708" y="7115"/>
                </a:cubicBezTo>
                <a:cubicBezTo>
                  <a:pt x="15775" y="7241"/>
                  <a:pt x="15792" y="7312"/>
                  <a:pt x="15788" y="7447"/>
                </a:cubicBezTo>
                <a:cubicBezTo>
                  <a:pt x="15786" y="7542"/>
                  <a:pt x="15772" y="7655"/>
                  <a:pt x="15761" y="7702"/>
                </a:cubicBezTo>
                <a:cubicBezTo>
                  <a:pt x="15749" y="7751"/>
                  <a:pt x="15750" y="7802"/>
                  <a:pt x="15764" y="7819"/>
                </a:cubicBezTo>
                <a:cubicBezTo>
                  <a:pt x="15777" y="7835"/>
                  <a:pt x="15789" y="7957"/>
                  <a:pt x="15788" y="8090"/>
                </a:cubicBezTo>
                <a:cubicBezTo>
                  <a:pt x="15788" y="8223"/>
                  <a:pt x="15798" y="8388"/>
                  <a:pt x="15811" y="8458"/>
                </a:cubicBezTo>
                <a:cubicBezTo>
                  <a:pt x="15833" y="8574"/>
                  <a:pt x="15818" y="8619"/>
                  <a:pt x="15640" y="8946"/>
                </a:cubicBezTo>
                <a:cubicBezTo>
                  <a:pt x="15419" y="9351"/>
                  <a:pt x="15386" y="9524"/>
                  <a:pt x="15473" y="9843"/>
                </a:cubicBezTo>
                <a:lnTo>
                  <a:pt x="15521" y="10015"/>
                </a:lnTo>
                <a:lnTo>
                  <a:pt x="15529" y="9879"/>
                </a:lnTo>
                <a:cubicBezTo>
                  <a:pt x="15533" y="9804"/>
                  <a:pt x="15554" y="9715"/>
                  <a:pt x="15575" y="9682"/>
                </a:cubicBezTo>
                <a:cubicBezTo>
                  <a:pt x="15642" y="9572"/>
                  <a:pt x="15657" y="9832"/>
                  <a:pt x="15599" y="10102"/>
                </a:cubicBezTo>
                <a:cubicBezTo>
                  <a:pt x="15584" y="10172"/>
                  <a:pt x="15599" y="10189"/>
                  <a:pt x="15681" y="10202"/>
                </a:cubicBezTo>
                <a:cubicBezTo>
                  <a:pt x="15778" y="10218"/>
                  <a:pt x="15780" y="10223"/>
                  <a:pt x="15774" y="10415"/>
                </a:cubicBezTo>
                <a:cubicBezTo>
                  <a:pt x="15770" y="10534"/>
                  <a:pt x="15736" y="10702"/>
                  <a:pt x="15687" y="10844"/>
                </a:cubicBezTo>
                <a:cubicBezTo>
                  <a:pt x="15616" y="11054"/>
                  <a:pt x="15611" y="11083"/>
                  <a:pt x="15650" y="11125"/>
                </a:cubicBezTo>
                <a:cubicBezTo>
                  <a:pt x="15703" y="11184"/>
                  <a:pt x="15685" y="11364"/>
                  <a:pt x="15602" y="11590"/>
                </a:cubicBezTo>
                <a:cubicBezTo>
                  <a:pt x="15570" y="11678"/>
                  <a:pt x="15530" y="11820"/>
                  <a:pt x="15511" y="11904"/>
                </a:cubicBezTo>
                <a:cubicBezTo>
                  <a:pt x="15470" y="12090"/>
                  <a:pt x="15442" y="12194"/>
                  <a:pt x="15372" y="12433"/>
                </a:cubicBezTo>
                <a:cubicBezTo>
                  <a:pt x="15343" y="12535"/>
                  <a:pt x="15304" y="12675"/>
                  <a:pt x="15286" y="12747"/>
                </a:cubicBezTo>
                <a:cubicBezTo>
                  <a:pt x="15267" y="12818"/>
                  <a:pt x="15221" y="12931"/>
                  <a:pt x="15184" y="12995"/>
                </a:cubicBezTo>
                <a:cubicBezTo>
                  <a:pt x="15147" y="13059"/>
                  <a:pt x="15093" y="13216"/>
                  <a:pt x="15065" y="13347"/>
                </a:cubicBezTo>
                <a:cubicBezTo>
                  <a:pt x="15037" y="13479"/>
                  <a:pt x="14999" y="13657"/>
                  <a:pt x="14980" y="13741"/>
                </a:cubicBezTo>
                <a:cubicBezTo>
                  <a:pt x="14883" y="14180"/>
                  <a:pt x="14863" y="14291"/>
                  <a:pt x="14863" y="14403"/>
                </a:cubicBezTo>
                <a:cubicBezTo>
                  <a:pt x="14863" y="14471"/>
                  <a:pt x="14852" y="14541"/>
                  <a:pt x="14838" y="14558"/>
                </a:cubicBezTo>
                <a:cubicBezTo>
                  <a:pt x="14824" y="14576"/>
                  <a:pt x="14812" y="14637"/>
                  <a:pt x="14812" y="14700"/>
                </a:cubicBezTo>
                <a:cubicBezTo>
                  <a:pt x="14812" y="14763"/>
                  <a:pt x="14801" y="14838"/>
                  <a:pt x="14788" y="14865"/>
                </a:cubicBezTo>
                <a:cubicBezTo>
                  <a:pt x="14775" y="14892"/>
                  <a:pt x="14761" y="14965"/>
                  <a:pt x="14757" y="15030"/>
                </a:cubicBezTo>
                <a:cubicBezTo>
                  <a:pt x="14752" y="15094"/>
                  <a:pt x="14735" y="15141"/>
                  <a:pt x="14721" y="15133"/>
                </a:cubicBezTo>
                <a:cubicBezTo>
                  <a:pt x="14690" y="15115"/>
                  <a:pt x="14688" y="14928"/>
                  <a:pt x="14709" y="14277"/>
                </a:cubicBezTo>
                <a:cubicBezTo>
                  <a:pt x="14718" y="14011"/>
                  <a:pt x="14718" y="13769"/>
                  <a:pt x="14711" y="13741"/>
                </a:cubicBezTo>
                <a:cubicBezTo>
                  <a:pt x="14690" y="13663"/>
                  <a:pt x="14607" y="12715"/>
                  <a:pt x="14606" y="12543"/>
                </a:cubicBezTo>
                <a:cubicBezTo>
                  <a:pt x="14606" y="12489"/>
                  <a:pt x="14596" y="12496"/>
                  <a:pt x="14570" y="12566"/>
                </a:cubicBezTo>
                <a:cubicBezTo>
                  <a:pt x="14495" y="12770"/>
                  <a:pt x="14476" y="12602"/>
                  <a:pt x="14476" y="11733"/>
                </a:cubicBezTo>
                <a:cubicBezTo>
                  <a:pt x="14476" y="11222"/>
                  <a:pt x="14464" y="10852"/>
                  <a:pt x="14448" y="10806"/>
                </a:cubicBezTo>
                <a:cubicBezTo>
                  <a:pt x="14426" y="10745"/>
                  <a:pt x="14425" y="10749"/>
                  <a:pt x="14437" y="10835"/>
                </a:cubicBezTo>
                <a:cubicBezTo>
                  <a:pt x="14445" y="10894"/>
                  <a:pt x="14452" y="11689"/>
                  <a:pt x="14453" y="12598"/>
                </a:cubicBezTo>
                <a:cubicBezTo>
                  <a:pt x="14455" y="14305"/>
                  <a:pt x="14457" y="14289"/>
                  <a:pt x="14335" y="15475"/>
                </a:cubicBezTo>
                <a:cubicBezTo>
                  <a:pt x="14315" y="15672"/>
                  <a:pt x="14291" y="15916"/>
                  <a:pt x="14283" y="16018"/>
                </a:cubicBezTo>
                <a:cubicBezTo>
                  <a:pt x="14267" y="16224"/>
                  <a:pt x="14189" y="16397"/>
                  <a:pt x="14131" y="16354"/>
                </a:cubicBezTo>
                <a:cubicBezTo>
                  <a:pt x="14098" y="16329"/>
                  <a:pt x="14097" y="16293"/>
                  <a:pt x="14130" y="16079"/>
                </a:cubicBezTo>
                <a:cubicBezTo>
                  <a:pt x="14150" y="15945"/>
                  <a:pt x="14162" y="15809"/>
                  <a:pt x="14156" y="15776"/>
                </a:cubicBezTo>
                <a:cubicBezTo>
                  <a:pt x="14149" y="15743"/>
                  <a:pt x="14153" y="15698"/>
                  <a:pt x="14162" y="15679"/>
                </a:cubicBezTo>
                <a:cubicBezTo>
                  <a:pt x="14184" y="15637"/>
                  <a:pt x="14189" y="15533"/>
                  <a:pt x="14208" y="14823"/>
                </a:cubicBezTo>
                <a:cubicBezTo>
                  <a:pt x="14224" y="14229"/>
                  <a:pt x="14209" y="14167"/>
                  <a:pt x="14113" y="14432"/>
                </a:cubicBezTo>
                <a:cubicBezTo>
                  <a:pt x="14064" y="14571"/>
                  <a:pt x="14052" y="14582"/>
                  <a:pt x="14019" y="14516"/>
                </a:cubicBezTo>
                <a:cubicBezTo>
                  <a:pt x="13997" y="14474"/>
                  <a:pt x="13971" y="14271"/>
                  <a:pt x="13958" y="14048"/>
                </a:cubicBezTo>
                <a:cubicBezTo>
                  <a:pt x="13936" y="13658"/>
                  <a:pt x="13921" y="13570"/>
                  <a:pt x="13805" y="13179"/>
                </a:cubicBezTo>
                <a:cubicBezTo>
                  <a:pt x="13670" y="12724"/>
                  <a:pt x="13597" y="12420"/>
                  <a:pt x="13609" y="12359"/>
                </a:cubicBezTo>
                <a:cubicBezTo>
                  <a:pt x="13616" y="12324"/>
                  <a:pt x="13605" y="12281"/>
                  <a:pt x="13584" y="12265"/>
                </a:cubicBezTo>
                <a:cubicBezTo>
                  <a:pt x="13564" y="12250"/>
                  <a:pt x="13547" y="12197"/>
                  <a:pt x="13547" y="12149"/>
                </a:cubicBezTo>
                <a:cubicBezTo>
                  <a:pt x="13547" y="11924"/>
                  <a:pt x="13405" y="11289"/>
                  <a:pt x="13307" y="11074"/>
                </a:cubicBezTo>
                <a:cubicBezTo>
                  <a:pt x="13278" y="11011"/>
                  <a:pt x="13236" y="10958"/>
                  <a:pt x="13214" y="10958"/>
                </a:cubicBezTo>
                <a:cubicBezTo>
                  <a:pt x="13191" y="10957"/>
                  <a:pt x="13135" y="10911"/>
                  <a:pt x="13088" y="10854"/>
                </a:cubicBezTo>
                <a:cubicBezTo>
                  <a:pt x="12970" y="10712"/>
                  <a:pt x="12878" y="10291"/>
                  <a:pt x="12874" y="9872"/>
                </a:cubicBezTo>
                <a:cubicBezTo>
                  <a:pt x="12870" y="9480"/>
                  <a:pt x="12849" y="9266"/>
                  <a:pt x="12809" y="9240"/>
                </a:cubicBezTo>
                <a:cubicBezTo>
                  <a:pt x="12790" y="9227"/>
                  <a:pt x="12783" y="9255"/>
                  <a:pt x="12791" y="9317"/>
                </a:cubicBezTo>
                <a:cubicBezTo>
                  <a:pt x="12798" y="9372"/>
                  <a:pt x="12794" y="9427"/>
                  <a:pt x="12781" y="9443"/>
                </a:cubicBezTo>
                <a:cubicBezTo>
                  <a:pt x="12768" y="9459"/>
                  <a:pt x="12761" y="9599"/>
                  <a:pt x="12765" y="9753"/>
                </a:cubicBezTo>
                <a:cubicBezTo>
                  <a:pt x="12773" y="10070"/>
                  <a:pt x="12750" y="10129"/>
                  <a:pt x="12616" y="10157"/>
                </a:cubicBezTo>
                <a:cubicBezTo>
                  <a:pt x="12567" y="10167"/>
                  <a:pt x="12509" y="10193"/>
                  <a:pt x="12489" y="10218"/>
                </a:cubicBezTo>
                <a:cubicBezTo>
                  <a:pt x="12390" y="10338"/>
                  <a:pt x="12285" y="10231"/>
                  <a:pt x="12331" y="10057"/>
                </a:cubicBezTo>
                <a:cubicBezTo>
                  <a:pt x="12412" y="9743"/>
                  <a:pt x="12434" y="9592"/>
                  <a:pt x="12406" y="9537"/>
                </a:cubicBezTo>
                <a:cubicBezTo>
                  <a:pt x="12384" y="9493"/>
                  <a:pt x="12387" y="9441"/>
                  <a:pt x="12419" y="9333"/>
                </a:cubicBezTo>
                <a:cubicBezTo>
                  <a:pt x="12442" y="9254"/>
                  <a:pt x="12452" y="9168"/>
                  <a:pt x="12442" y="9143"/>
                </a:cubicBezTo>
                <a:cubicBezTo>
                  <a:pt x="12431" y="9117"/>
                  <a:pt x="12409" y="9009"/>
                  <a:pt x="12391" y="8904"/>
                </a:cubicBezTo>
                <a:cubicBezTo>
                  <a:pt x="12359" y="8719"/>
                  <a:pt x="12360" y="8707"/>
                  <a:pt x="12453" y="8487"/>
                </a:cubicBezTo>
                <a:cubicBezTo>
                  <a:pt x="12538" y="8287"/>
                  <a:pt x="12550" y="8229"/>
                  <a:pt x="12549" y="7990"/>
                </a:cubicBezTo>
                <a:cubicBezTo>
                  <a:pt x="12549" y="7841"/>
                  <a:pt x="12518" y="7433"/>
                  <a:pt x="12479" y="7082"/>
                </a:cubicBezTo>
                <a:cubicBezTo>
                  <a:pt x="12416" y="6505"/>
                  <a:pt x="12398" y="6424"/>
                  <a:pt x="12313" y="6246"/>
                </a:cubicBezTo>
                <a:cubicBezTo>
                  <a:pt x="12146" y="5900"/>
                  <a:pt x="12037" y="5794"/>
                  <a:pt x="11797" y="5745"/>
                </a:cubicBezTo>
                <a:cubicBezTo>
                  <a:pt x="11604" y="5707"/>
                  <a:pt x="11562" y="5715"/>
                  <a:pt x="11411" y="5817"/>
                </a:cubicBezTo>
                <a:cubicBezTo>
                  <a:pt x="11208" y="5954"/>
                  <a:pt x="11099" y="6157"/>
                  <a:pt x="10995" y="6592"/>
                </a:cubicBezTo>
                <a:cubicBezTo>
                  <a:pt x="10893" y="7019"/>
                  <a:pt x="10855" y="7532"/>
                  <a:pt x="10873" y="8248"/>
                </a:cubicBezTo>
                <a:cubicBezTo>
                  <a:pt x="10888" y="8866"/>
                  <a:pt x="10915" y="9157"/>
                  <a:pt x="10956" y="9133"/>
                </a:cubicBezTo>
                <a:cubicBezTo>
                  <a:pt x="10969" y="9125"/>
                  <a:pt x="10980" y="9027"/>
                  <a:pt x="10980" y="8917"/>
                </a:cubicBezTo>
                <a:cubicBezTo>
                  <a:pt x="10980" y="8806"/>
                  <a:pt x="10990" y="8711"/>
                  <a:pt x="11002" y="8703"/>
                </a:cubicBezTo>
                <a:cubicBezTo>
                  <a:pt x="11014" y="8696"/>
                  <a:pt x="11051" y="8817"/>
                  <a:pt x="11083" y="8975"/>
                </a:cubicBezTo>
                <a:cubicBezTo>
                  <a:pt x="11116" y="9133"/>
                  <a:pt x="11172" y="9351"/>
                  <a:pt x="11209" y="9459"/>
                </a:cubicBezTo>
                <a:cubicBezTo>
                  <a:pt x="11290" y="9696"/>
                  <a:pt x="11297" y="9948"/>
                  <a:pt x="11225" y="10128"/>
                </a:cubicBezTo>
                <a:cubicBezTo>
                  <a:pt x="11197" y="10199"/>
                  <a:pt x="11174" y="10295"/>
                  <a:pt x="11173" y="10341"/>
                </a:cubicBezTo>
                <a:cubicBezTo>
                  <a:pt x="11172" y="10386"/>
                  <a:pt x="11145" y="10525"/>
                  <a:pt x="11114" y="10651"/>
                </a:cubicBezTo>
                <a:cubicBezTo>
                  <a:pt x="11068" y="10837"/>
                  <a:pt x="11044" y="10884"/>
                  <a:pt x="10982" y="10893"/>
                </a:cubicBezTo>
                <a:cubicBezTo>
                  <a:pt x="10940" y="10899"/>
                  <a:pt x="10873" y="10928"/>
                  <a:pt x="10833" y="10961"/>
                </a:cubicBezTo>
                <a:cubicBezTo>
                  <a:pt x="10794" y="10993"/>
                  <a:pt x="10737" y="11008"/>
                  <a:pt x="10708" y="10993"/>
                </a:cubicBezTo>
                <a:cubicBezTo>
                  <a:pt x="10631" y="10953"/>
                  <a:pt x="10392" y="11127"/>
                  <a:pt x="10362" y="11245"/>
                </a:cubicBezTo>
                <a:cubicBezTo>
                  <a:pt x="10347" y="11300"/>
                  <a:pt x="10300" y="11438"/>
                  <a:pt x="10255" y="11548"/>
                </a:cubicBezTo>
                <a:cubicBezTo>
                  <a:pt x="10130" y="11864"/>
                  <a:pt x="10047" y="12145"/>
                  <a:pt x="10027" y="12324"/>
                </a:cubicBezTo>
                <a:cubicBezTo>
                  <a:pt x="10017" y="12414"/>
                  <a:pt x="9998" y="12504"/>
                  <a:pt x="9984" y="12520"/>
                </a:cubicBezTo>
                <a:cubicBezTo>
                  <a:pt x="9971" y="12537"/>
                  <a:pt x="9931" y="12670"/>
                  <a:pt x="9898" y="12818"/>
                </a:cubicBezTo>
                <a:cubicBezTo>
                  <a:pt x="9852" y="13024"/>
                  <a:pt x="9822" y="13095"/>
                  <a:pt x="9771" y="13115"/>
                </a:cubicBezTo>
                <a:cubicBezTo>
                  <a:pt x="9734" y="13129"/>
                  <a:pt x="9688" y="13114"/>
                  <a:pt x="9668" y="13082"/>
                </a:cubicBezTo>
                <a:cubicBezTo>
                  <a:pt x="9622" y="13012"/>
                  <a:pt x="9575" y="12417"/>
                  <a:pt x="9575" y="11904"/>
                </a:cubicBezTo>
                <a:cubicBezTo>
                  <a:pt x="9575" y="11467"/>
                  <a:pt x="9647" y="11075"/>
                  <a:pt x="9784" y="10767"/>
                </a:cubicBezTo>
                <a:cubicBezTo>
                  <a:pt x="9839" y="10641"/>
                  <a:pt x="9859" y="10547"/>
                  <a:pt x="9859" y="10399"/>
                </a:cubicBezTo>
                <a:cubicBezTo>
                  <a:pt x="9859" y="10033"/>
                  <a:pt x="9793" y="9886"/>
                  <a:pt x="9647" y="9931"/>
                </a:cubicBezTo>
                <a:cubicBezTo>
                  <a:pt x="9618" y="9939"/>
                  <a:pt x="9546" y="9701"/>
                  <a:pt x="9553" y="9624"/>
                </a:cubicBezTo>
                <a:cubicBezTo>
                  <a:pt x="9563" y="9530"/>
                  <a:pt x="9476" y="9223"/>
                  <a:pt x="9441" y="9223"/>
                </a:cubicBezTo>
                <a:cubicBezTo>
                  <a:pt x="9421" y="9223"/>
                  <a:pt x="9418" y="9321"/>
                  <a:pt x="9429" y="9527"/>
                </a:cubicBezTo>
                <a:cubicBezTo>
                  <a:pt x="9442" y="9774"/>
                  <a:pt x="9436" y="9848"/>
                  <a:pt x="9397" y="9947"/>
                </a:cubicBezTo>
                <a:cubicBezTo>
                  <a:pt x="9304" y="10182"/>
                  <a:pt x="9254" y="10804"/>
                  <a:pt x="9304" y="11113"/>
                </a:cubicBezTo>
                <a:cubicBezTo>
                  <a:pt x="9313" y="11172"/>
                  <a:pt x="9308" y="11330"/>
                  <a:pt x="9292" y="11461"/>
                </a:cubicBezTo>
                <a:cubicBezTo>
                  <a:pt x="9277" y="11593"/>
                  <a:pt x="9259" y="11859"/>
                  <a:pt x="9253" y="12055"/>
                </a:cubicBezTo>
                <a:cubicBezTo>
                  <a:pt x="9231" y="12749"/>
                  <a:pt x="9195" y="13181"/>
                  <a:pt x="9150" y="13254"/>
                </a:cubicBezTo>
                <a:cubicBezTo>
                  <a:pt x="9103" y="13332"/>
                  <a:pt x="8988" y="12985"/>
                  <a:pt x="8956" y="12666"/>
                </a:cubicBezTo>
                <a:cubicBezTo>
                  <a:pt x="8942" y="12526"/>
                  <a:pt x="8914" y="12304"/>
                  <a:pt x="8892" y="12169"/>
                </a:cubicBezTo>
                <a:cubicBezTo>
                  <a:pt x="8871" y="12033"/>
                  <a:pt x="8854" y="11906"/>
                  <a:pt x="8856" y="11888"/>
                </a:cubicBezTo>
                <a:cubicBezTo>
                  <a:pt x="8858" y="11869"/>
                  <a:pt x="8855" y="11817"/>
                  <a:pt x="8847" y="11775"/>
                </a:cubicBezTo>
                <a:cubicBezTo>
                  <a:pt x="8823" y="11654"/>
                  <a:pt x="8799" y="11417"/>
                  <a:pt x="8780" y="11106"/>
                </a:cubicBezTo>
                <a:cubicBezTo>
                  <a:pt x="8770" y="10948"/>
                  <a:pt x="8745" y="10784"/>
                  <a:pt x="8727" y="10741"/>
                </a:cubicBezTo>
                <a:cubicBezTo>
                  <a:pt x="8689" y="10649"/>
                  <a:pt x="8404" y="10499"/>
                  <a:pt x="8265" y="10499"/>
                </a:cubicBezTo>
                <a:cubicBezTo>
                  <a:pt x="8211" y="10499"/>
                  <a:pt x="8152" y="10472"/>
                  <a:pt x="8135" y="10438"/>
                </a:cubicBezTo>
                <a:cubicBezTo>
                  <a:pt x="8117" y="10403"/>
                  <a:pt x="8088" y="10372"/>
                  <a:pt x="8071" y="10370"/>
                </a:cubicBezTo>
                <a:cubicBezTo>
                  <a:pt x="8054" y="10368"/>
                  <a:pt x="7967" y="10335"/>
                  <a:pt x="7877" y="10296"/>
                </a:cubicBezTo>
                <a:cubicBezTo>
                  <a:pt x="7684" y="10210"/>
                  <a:pt x="7632" y="10095"/>
                  <a:pt x="7710" y="9921"/>
                </a:cubicBezTo>
                <a:cubicBezTo>
                  <a:pt x="7798" y="9726"/>
                  <a:pt x="7866" y="9445"/>
                  <a:pt x="7896" y="9152"/>
                </a:cubicBezTo>
                <a:cubicBezTo>
                  <a:pt x="7925" y="8883"/>
                  <a:pt x="7920" y="8115"/>
                  <a:pt x="7890" y="7948"/>
                </a:cubicBezTo>
                <a:cubicBezTo>
                  <a:pt x="7882" y="7906"/>
                  <a:pt x="7847" y="7622"/>
                  <a:pt x="7810" y="7318"/>
                </a:cubicBezTo>
                <a:cubicBezTo>
                  <a:pt x="7771" y="7000"/>
                  <a:pt x="7702" y="6612"/>
                  <a:pt x="7647" y="6401"/>
                </a:cubicBezTo>
                <a:cubicBezTo>
                  <a:pt x="7594" y="6200"/>
                  <a:pt x="7552" y="6006"/>
                  <a:pt x="7554" y="5972"/>
                </a:cubicBezTo>
                <a:cubicBezTo>
                  <a:pt x="7555" y="5937"/>
                  <a:pt x="7548" y="5919"/>
                  <a:pt x="7537" y="5933"/>
                </a:cubicBezTo>
                <a:cubicBezTo>
                  <a:pt x="7526" y="5946"/>
                  <a:pt x="7501" y="5921"/>
                  <a:pt x="7482" y="5875"/>
                </a:cubicBezTo>
                <a:cubicBezTo>
                  <a:pt x="7430" y="5751"/>
                  <a:pt x="7278" y="5635"/>
                  <a:pt x="7185" y="5649"/>
                </a:cubicBezTo>
                <a:cubicBezTo>
                  <a:pt x="7140" y="5655"/>
                  <a:pt x="7047" y="5622"/>
                  <a:pt x="6980" y="5578"/>
                </a:cubicBezTo>
                <a:cubicBezTo>
                  <a:pt x="6913" y="5532"/>
                  <a:pt x="6847" y="5516"/>
                  <a:pt x="6830" y="5539"/>
                </a:cubicBezTo>
                <a:cubicBezTo>
                  <a:pt x="6814" y="5562"/>
                  <a:pt x="6755" y="5611"/>
                  <a:pt x="6698" y="5649"/>
                </a:cubicBezTo>
                <a:cubicBezTo>
                  <a:pt x="6641" y="5687"/>
                  <a:pt x="6546" y="5797"/>
                  <a:pt x="6486" y="5894"/>
                </a:cubicBezTo>
                <a:cubicBezTo>
                  <a:pt x="6380" y="6065"/>
                  <a:pt x="6195" y="6523"/>
                  <a:pt x="6195" y="6614"/>
                </a:cubicBezTo>
                <a:cubicBezTo>
                  <a:pt x="6195" y="6639"/>
                  <a:pt x="6177" y="6689"/>
                  <a:pt x="6156" y="6724"/>
                </a:cubicBezTo>
                <a:cubicBezTo>
                  <a:pt x="6135" y="6759"/>
                  <a:pt x="6122" y="6802"/>
                  <a:pt x="6128" y="6821"/>
                </a:cubicBezTo>
                <a:cubicBezTo>
                  <a:pt x="6134" y="6839"/>
                  <a:pt x="6124" y="6992"/>
                  <a:pt x="6104" y="7160"/>
                </a:cubicBezTo>
                <a:cubicBezTo>
                  <a:pt x="6061" y="7516"/>
                  <a:pt x="6057" y="7921"/>
                  <a:pt x="6091" y="8310"/>
                </a:cubicBezTo>
                <a:cubicBezTo>
                  <a:pt x="6104" y="8462"/>
                  <a:pt x="6122" y="8690"/>
                  <a:pt x="6130" y="8817"/>
                </a:cubicBezTo>
                <a:cubicBezTo>
                  <a:pt x="6154" y="9181"/>
                  <a:pt x="6154" y="9187"/>
                  <a:pt x="6216" y="9424"/>
                </a:cubicBezTo>
                <a:cubicBezTo>
                  <a:pt x="6249" y="9547"/>
                  <a:pt x="6271" y="9692"/>
                  <a:pt x="6264" y="9743"/>
                </a:cubicBezTo>
                <a:cubicBezTo>
                  <a:pt x="6255" y="9808"/>
                  <a:pt x="6266" y="9837"/>
                  <a:pt x="6298" y="9837"/>
                </a:cubicBezTo>
                <a:cubicBezTo>
                  <a:pt x="6323" y="9837"/>
                  <a:pt x="6359" y="9872"/>
                  <a:pt x="6376" y="9914"/>
                </a:cubicBezTo>
                <a:cubicBezTo>
                  <a:pt x="6403" y="9979"/>
                  <a:pt x="6389" y="10025"/>
                  <a:pt x="6295" y="10212"/>
                </a:cubicBezTo>
                <a:cubicBezTo>
                  <a:pt x="6209" y="10381"/>
                  <a:pt x="6154" y="10444"/>
                  <a:pt x="6066" y="10473"/>
                </a:cubicBezTo>
                <a:cubicBezTo>
                  <a:pt x="5954" y="10511"/>
                  <a:pt x="5930" y="10528"/>
                  <a:pt x="5818" y="10641"/>
                </a:cubicBezTo>
                <a:cubicBezTo>
                  <a:pt x="5755" y="10705"/>
                  <a:pt x="5392" y="10737"/>
                  <a:pt x="5348" y="10683"/>
                </a:cubicBezTo>
                <a:cubicBezTo>
                  <a:pt x="5332" y="10663"/>
                  <a:pt x="5317" y="10596"/>
                  <a:pt x="5317" y="10534"/>
                </a:cubicBezTo>
                <a:cubicBezTo>
                  <a:pt x="5316" y="10473"/>
                  <a:pt x="5298" y="10379"/>
                  <a:pt x="5278" y="10325"/>
                </a:cubicBezTo>
                <a:cubicBezTo>
                  <a:pt x="5257" y="10270"/>
                  <a:pt x="5240" y="10183"/>
                  <a:pt x="5240" y="10131"/>
                </a:cubicBezTo>
                <a:cubicBezTo>
                  <a:pt x="5240" y="9908"/>
                  <a:pt x="4940" y="9275"/>
                  <a:pt x="4834" y="9275"/>
                </a:cubicBezTo>
                <a:cubicBezTo>
                  <a:pt x="4757" y="9275"/>
                  <a:pt x="4647" y="9058"/>
                  <a:pt x="4647" y="8907"/>
                </a:cubicBezTo>
                <a:cubicBezTo>
                  <a:pt x="4648" y="8843"/>
                  <a:pt x="4663" y="8650"/>
                  <a:pt x="4682" y="8477"/>
                </a:cubicBezTo>
                <a:cubicBezTo>
                  <a:pt x="4706" y="8253"/>
                  <a:pt x="4708" y="8143"/>
                  <a:pt x="4688" y="8090"/>
                </a:cubicBezTo>
                <a:cubicBezTo>
                  <a:pt x="4641" y="7963"/>
                  <a:pt x="4557" y="8068"/>
                  <a:pt x="4522" y="8303"/>
                </a:cubicBezTo>
                <a:cubicBezTo>
                  <a:pt x="4504" y="8420"/>
                  <a:pt x="4474" y="8527"/>
                  <a:pt x="4455" y="8542"/>
                </a:cubicBezTo>
                <a:cubicBezTo>
                  <a:pt x="4436" y="8557"/>
                  <a:pt x="4375" y="8511"/>
                  <a:pt x="4319" y="8442"/>
                </a:cubicBezTo>
                <a:cubicBezTo>
                  <a:pt x="4264" y="8372"/>
                  <a:pt x="4132" y="8243"/>
                  <a:pt x="4027" y="8155"/>
                </a:cubicBezTo>
                <a:cubicBezTo>
                  <a:pt x="3922" y="8066"/>
                  <a:pt x="3818" y="7964"/>
                  <a:pt x="3797" y="7928"/>
                </a:cubicBezTo>
                <a:cubicBezTo>
                  <a:pt x="3775" y="7893"/>
                  <a:pt x="3667" y="7779"/>
                  <a:pt x="3557" y="7673"/>
                </a:cubicBezTo>
                <a:cubicBezTo>
                  <a:pt x="3447" y="7568"/>
                  <a:pt x="3344" y="7436"/>
                  <a:pt x="3330" y="7383"/>
                </a:cubicBezTo>
                <a:cubicBezTo>
                  <a:pt x="3315" y="7329"/>
                  <a:pt x="3312" y="7286"/>
                  <a:pt x="3322" y="7286"/>
                </a:cubicBezTo>
                <a:cubicBezTo>
                  <a:pt x="3331" y="7286"/>
                  <a:pt x="3324" y="7252"/>
                  <a:pt x="3307" y="7212"/>
                </a:cubicBezTo>
                <a:cubicBezTo>
                  <a:pt x="3270" y="7122"/>
                  <a:pt x="3314" y="6927"/>
                  <a:pt x="3371" y="6927"/>
                </a:cubicBezTo>
                <a:cubicBezTo>
                  <a:pt x="3391" y="6927"/>
                  <a:pt x="3421" y="6838"/>
                  <a:pt x="3438" y="6727"/>
                </a:cubicBezTo>
                <a:cubicBezTo>
                  <a:pt x="3454" y="6617"/>
                  <a:pt x="3513" y="6410"/>
                  <a:pt x="3568" y="6265"/>
                </a:cubicBezTo>
                <a:cubicBezTo>
                  <a:pt x="3709" y="5898"/>
                  <a:pt x="3785" y="5419"/>
                  <a:pt x="3779" y="4948"/>
                </a:cubicBezTo>
                <a:cubicBezTo>
                  <a:pt x="3774" y="4593"/>
                  <a:pt x="3779" y="4557"/>
                  <a:pt x="3877" y="4247"/>
                </a:cubicBezTo>
                <a:cubicBezTo>
                  <a:pt x="3934" y="4068"/>
                  <a:pt x="3974" y="3899"/>
                  <a:pt x="3965" y="3869"/>
                </a:cubicBezTo>
                <a:cubicBezTo>
                  <a:pt x="3956" y="3840"/>
                  <a:pt x="3957" y="3789"/>
                  <a:pt x="3967" y="3756"/>
                </a:cubicBezTo>
                <a:cubicBezTo>
                  <a:pt x="3977" y="3724"/>
                  <a:pt x="3989" y="3591"/>
                  <a:pt x="3994" y="3462"/>
                </a:cubicBezTo>
                <a:cubicBezTo>
                  <a:pt x="4000" y="3333"/>
                  <a:pt x="4012" y="3194"/>
                  <a:pt x="4021" y="3152"/>
                </a:cubicBezTo>
                <a:cubicBezTo>
                  <a:pt x="4072" y="2912"/>
                  <a:pt x="4058" y="2864"/>
                  <a:pt x="3906" y="2720"/>
                </a:cubicBezTo>
                <a:cubicBezTo>
                  <a:pt x="3723" y="2546"/>
                  <a:pt x="3616" y="2354"/>
                  <a:pt x="3616" y="2203"/>
                </a:cubicBezTo>
                <a:cubicBezTo>
                  <a:pt x="3616" y="2128"/>
                  <a:pt x="3584" y="2050"/>
                  <a:pt x="3524" y="1977"/>
                </a:cubicBezTo>
                <a:cubicBezTo>
                  <a:pt x="3470" y="1910"/>
                  <a:pt x="3442" y="1845"/>
                  <a:pt x="3452" y="1809"/>
                </a:cubicBezTo>
                <a:cubicBezTo>
                  <a:pt x="3466" y="1764"/>
                  <a:pt x="3461" y="1765"/>
                  <a:pt x="3433" y="1809"/>
                </a:cubicBezTo>
                <a:cubicBezTo>
                  <a:pt x="3405" y="1853"/>
                  <a:pt x="3355" y="1849"/>
                  <a:pt x="3229" y="1796"/>
                </a:cubicBezTo>
                <a:cubicBezTo>
                  <a:pt x="2964" y="1685"/>
                  <a:pt x="2579" y="1700"/>
                  <a:pt x="2437" y="1828"/>
                </a:cubicBezTo>
                <a:cubicBezTo>
                  <a:pt x="2315" y="1938"/>
                  <a:pt x="2301" y="1986"/>
                  <a:pt x="2105" y="2871"/>
                </a:cubicBezTo>
                <a:cubicBezTo>
                  <a:pt x="2040" y="3166"/>
                  <a:pt x="2039" y="3160"/>
                  <a:pt x="2037" y="3947"/>
                </a:cubicBezTo>
                <a:cubicBezTo>
                  <a:pt x="2035" y="4709"/>
                  <a:pt x="2041" y="4761"/>
                  <a:pt x="2172" y="5090"/>
                </a:cubicBezTo>
                <a:cubicBezTo>
                  <a:pt x="2232" y="5239"/>
                  <a:pt x="2247" y="5339"/>
                  <a:pt x="2262" y="5691"/>
                </a:cubicBezTo>
                <a:cubicBezTo>
                  <a:pt x="2275" y="5996"/>
                  <a:pt x="2271" y="6132"/>
                  <a:pt x="2248" y="6188"/>
                </a:cubicBezTo>
                <a:cubicBezTo>
                  <a:pt x="2230" y="6230"/>
                  <a:pt x="2205" y="6249"/>
                  <a:pt x="2192" y="6233"/>
                </a:cubicBezTo>
                <a:cubicBezTo>
                  <a:pt x="2179" y="6217"/>
                  <a:pt x="2155" y="6228"/>
                  <a:pt x="2138" y="6256"/>
                </a:cubicBezTo>
                <a:cubicBezTo>
                  <a:pt x="2121" y="6284"/>
                  <a:pt x="2095" y="6305"/>
                  <a:pt x="2081" y="6304"/>
                </a:cubicBezTo>
                <a:cubicBezTo>
                  <a:pt x="2057" y="6302"/>
                  <a:pt x="1981" y="6488"/>
                  <a:pt x="1820" y="6940"/>
                </a:cubicBezTo>
                <a:cubicBezTo>
                  <a:pt x="1757" y="7116"/>
                  <a:pt x="1690" y="7200"/>
                  <a:pt x="1637" y="7176"/>
                </a:cubicBezTo>
                <a:cubicBezTo>
                  <a:pt x="1625" y="7171"/>
                  <a:pt x="1583" y="7192"/>
                  <a:pt x="1544" y="7224"/>
                </a:cubicBezTo>
                <a:cubicBezTo>
                  <a:pt x="1504" y="7257"/>
                  <a:pt x="1464" y="7280"/>
                  <a:pt x="1454" y="7276"/>
                </a:cubicBezTo>
                <a:cubicBezTo>
                  <a:pt x="1444" y="7272"/>
                  <a:pt x="1400" y="7299"/>
                  <a:pt x="1358" y="7334"/>
                </a:cubicBezTo>
                <a:cubicBezTo>
                  <a:pt x="1315" y="7369"/>
                  <a:pt x="1205" y="7425"/>
                  <a:pt x="1113" y="7460"/>
                </a:cubicBezTo>
                <a:cubicBezTo>
                  <a:pt x="883" y="7549"/>
                  <a:pt x="539" y="7745"/>
                  <a:pt x="499" y="7809"/>
                </a:cubicBezTo>
                <a:cubicBezTo>
                  <a:pt x="399" y="7969"/>
                  <a:pt x="335" y="8589"/>
                  <a:pt x="368" y="9072"/>
                </a:cubicBezTo>
                <a:cubicBezTo>
                  <a:pt x="383" y="9277"/>
                  <a:pt x="380" y="9421"/>
                  <a:pt x="362" y="9488"/>
                </a:cubicBezTo>
                <a:cubicBezTo>
                  <a:pt x="347" y="9545"/>
                  <a:pt x="341" y="9680"/>
                  <a:pt x="349" y="9789"/>
                </a:cubicBezTo>
                <a:cubicBezTo>
                  <a:pt x="363" y="9985"/>
                  <a:pt x="346" y="10082"/>
                  <a:pt x="252" y="10357"/>
                </a:cubicBezTo>
                <a:cubicBezTo>
                  <a:pt x="202" y="10506"/>
                  <a:pt x="106" y="11090"/>
                  <a:pt x="125" y="11129"/>
                </a:cubicBezTo>
                <a:cubicBezTo>
                  <a:pt x="132" y="11142"/>
                  <a:pt x="122" y="11208"/>
                  <a:pt x="104" y="11274"/>
                </a:cubicBezTo>
                <a:cubicBezTo>
                  <a:pt x="86" y="11340"/>
                  <a:pt x="72" y="11423"/>
                  <a:pt x="76" y="11461"/>
                </a:cubicBezTo>
                <a:cubicBezTo>
                  <a:pt x="80" y="11499"/>
                  <a:pt x="77" y="11567"/>
                  <a:pt x="66" y="11613"/>
                </a:cubicBezTo>
                <a:cubicBezTo>
                  <a:pt x="19" y="11827"/>
                  <a:pt x="7" y="11990"/>
                  <a:pt x="1" y="12501"/>
                </a:cubicBezTo>
                <a:cubicBezTo>
                  <a:pt x="-6" y="13138"/>
                  <a:pt x="29" y="13361"/>
                  <a:pt x="192" y="13702"/>
                </a:cubicBezTo>
                <a:cubicBezTo>
                  <a:pt x="325" y="13980"/>
                  <a:pt x="326" y="13980"/>
                  <a:pt x="455" y="13954"/>
                </a:cubicBezTo>
                <a:cubicBezTo>
                  <a:pt x="526" y="13940"/>
                  <a:pt x="664" y="13894"/>
                  <a:pt x="762" y="13851"/>
                </a:cubicBezTo>
                <a:cubicBezTo>
                  <a:pt x="921" y="13781"/>
                  <a:pt x="945" y="13782"/>
                  <a:pt x="999" y="13851"/>
                </a:cubicBezTo>
                <a:cubicBezTo>
                  <a:pt x="1053" y="13921"/>
                  <a:pt x="1056" y="13956"/>
                  <a:pt x="1046" y="14232"/>
                </a:cubicBezTo>
                <a:cubicBezTo>
                  <a:pt x="1040" y="14400"/>
                  <a:pt x="1013" y="14714"/>
                  <a:pt x="986" y="14930"/>
                </a:cubicBezTo>
                <a:cubicBezTo>
                  <a:pt x="935" y="15332"/>
                  <a:pt x="918" y="15540"/>
                  <a:pt x="894" y="15986"/>
                </a:cubicBezTo>
                <a:cubicBezTo>
                  <a:pt x="887" y="16126"/>
                  <a:pt x="869" y="16367"/>
                  <a:pt x="857" y="16522"/>
                </a:cubicBezTo>
                <a:cubicBezTo>
                  <a:pt x="844" y="16676"/>
                  <a:pt x="827" y="16934"/>
                  <a:pt x="819" y="17096"/>
                </a:cubicBezTo>
                <a:cubicBezTo>
                  <a:pt x="811" y="17259"/>
                  <a:pt x="794" y="17433"/>
                  <a:pt x="781" y="17481"/>
                </a:cubicBezTo>
                <a:cubicBezTo>
                  <a:pt x="768" y="17529"/>
                  <a:pt x="756" y="17585"/>
                  <a:pt x="755" y="17607"/>
                </a:cubicBezTo>
                <a:cubicBezTo>
                  <a:pt x="755" y="17628"/>
                  <a:pt x="748" y="17719"/>
                  <a:pt x="741" y="17810"/>
                </a:cubicBezTo>
                <a:cubicBezTo>
                  <a:pt x="726" y="17997"/>
                  <a:pt x="694" y="19069"/>
                  <a:pt x="687" y="19609"/>
                </a:cubicBezTo>
                <a:cubicBezTo>
                  <a:pt x="684" y="19805"/>
                  <a:pt x="675" y="20011"/>
                  <a:pt x="666" y="20067"/>
                </a:cubicBezTo>
                <a:cubicBezTo>
                  <a:pt x="638" y="20237"/>
                  <a:pt x="635" y="21130"/>
                  <a:pt x="662" y="21149"/>
                </a:cubicBezTo>
                <a:cubicBezTo>
                  <a:pt x="795" y="21241"/>
                  <a:pt x="818" y="21294"/>
                  <a:pt x="803" y="21598"/>
                </a:cubicBezTo>
                <a:lnTo>
                  <a:pt x="4102" y="21598"/>
                </a:lnTo>
                <a:cubicBezTo>
                  <a:pt x="4111" y="21570"/>
                  <a:pt x="4114" y="21510"/>
                  <a:pt x="4110" y="21462"/>
                </a:cubicBezTo>
                <a:cubicBezTo>
                  <a:pt x="4102" y="21361"/>
                  <a:pt x="4158" y="21294"/>
                  <a:pt x="4293" y="21246"/>
                </a:cubicBezTo>
                <a:cubicBezTo>
                  <a:pt x="4347" y="21227"/>
                  <a:pt x="4429" y="21147"/>
                  <a:pt x="4474" y="21068"/>
                </a:cubicBezTo>
                <a:cubicBezTo>
                  <a:pt x="4520" y="20990"/>
                  <a:pt x="4583" y="20898"/>
                  <a:pt x="4615" y="20865"/>
                </a:cubicBezTo>
                <a:cubicBezTo>
                  <a:pt x="4677" y="20800"/>
                  <a:pt x="4680" y="20655"/>
                  <a:pt x="4625" y="20384"/>
                </a:cubicBezTo>
                <a:cubicBezTo>
                  <a:pt x="4609" y="20305"/>
                  <a:pt x="4589" y="20185"/>
                  <a:pt x="4581" y="20116"/>
                </a:cubicBezTo>
                <a:cubicBezTo>
                  <a:pt x="4572" y="20047"/>
                  <a:pt x="4554" y="19979"/>
                  <a:pt x="4541" y="19964"/>
                </a:cubicBezTo>
                <a:cubicBezTo>
                  <a:pt x="4529" y="19949"/>
                  <a:pt x="4518" y="19698"/>
                  <a:pt x="4518" y="19409"/>
                </a:cubicBezTo>
                <a:cubicBezTo>
                  <a:pt x="4518" y="19095"/>
                  <a:pt x="4496" y="18636"/>
                  <a:pt x="4463" y="18275"/>
                </a:cubicBezTo>
                <a:cubicBezTo>
                  <a:pt x="4433" y="17942"/>
                  <a:pt x="4405" y="17474"/>
                  <a:pt x="4401" y="17235"/>
                </a:cubicBezTo>
                <a:cubicBezTo>
                  <a:pt x="4391" y="16718"/>
                  <a:pt x="4373" y="16320"/>
                  <a:pt x="4355" y="16215"/>
                </a:cubicBezTo>
                <a:cubicBezTo>
                  <a:pt x="4253" y="15623"/>
                  <a:pt x="4247" y="15564"/>
                  <a:pt x="4252" y="14991"/>
                </a:cubicBezTo>
                <a:cubicBezTo>
                  <a:pt x="4256" y="14668"/>
                  <a:pt x="4269" y="14288"/>
                  <a:pt x="4280" y="14148"/>
                </a:cubicBezTo>
                <a:cubicBezTo>
                  <a:pt x="4300" y="13905"/>
                  <a:pt x="4304" y="13895"/>
                  <a:pt x="4376" y="13906"/>
                </a:cubicBezTo>
                <a:cubicBezTo>
                  <a:pt x="4418" y="13912"/>
                  <a:pt x="4505" y="13947"/>
                  <a:pt x="4569" y="13987"/>
                </a:cubicBezTo>
                <a:cubicBezTo>
                  <a:pt x="4633" y="14026"/>
                  <a:pt x="4728" y="14075"/>
                  <a:pt x="4780" y="14093"/>
                </a:cubicBezTo>
                <a:cubicBezTo>
                  <a:pt x="4902" y="14135"/>
                  <a:pt x="4959" y="14298"/>
                  <a:pt x="4935" y="14536"/>
                </a:cubicBezTo>
                <a:cubicBezTo>
                  <a:pt x="4924" y="14642"/>
                  <a:pt x="4930" y="14787"/>
                  <a:pt x="4951" y="14907"/>
                </a:cubicBezTo>
                <a:cubicBezTo>
                  <a:pt x="4970" y="15016"/>
                  <a:pt x="4979" y="15116"/>
                  <a:pt x="4972" y="15130"/>
                </a:cubicBezTo>
                <a:cubicBezTo>
                  <a:pt x="4965" y="15144"/>
                  <a:pt x="5007" y="15223"/>
                  <a:pt x="5067" y="15304"/>
                </a:cubicBezTo>
                <a:cubicBezTo>
                  <a:pt x="5189" y="15469"/>
                  <a:pt x="5389" y="15601"/>
                  <a:pt x="5513" y="15601"/>
                </a:cubicBezTo>
                <a:cubicBezTo>
                  <a:pt x="5639" y="15601"/>
                  <a:pt x="5661" y="15691"/>
                  <a:pt x="5627" y="16066"/>
                </a:cubicBezTo>
                <a:cubicBezTo>
                  <a:pt x="5591" y="16465"/>
                  <a:pt x="5467" y="17148"/>
                  <a:pt x="5387" y="17387"/>
                </a:cubicBezTo>
                <a:cubicBezTo>
                  <a:pt x="5354" y="17486"/>
                  <a:pt x="5311" y="17659"/>
                  <a:pt x="5292" y="17771"/>
                </a:cubicBezTo>
                <a:cubicBezTo>
                  <a:pt x="5274" y="17884"/>
                  <a:pt x="5251" y="17998"/>
                  <a:pt x="5240" y="18026"/>
                </a:cubicBezTo>
                <a:cubicBezTo>
                  <a:pt x="5229" y="18054"/>
                  <a:pt x="5226" y="18162"/>
                  <a:pt x="5232" y="18265"/>
                </a:cubicBezTo>
                <a:cubicBezTo>
                  <a:pt x="5238" y="18369"/>
                  <a:pt x="5229" y="18468"/>
                  <a:pt x="5216" y="18485"/>
                </a:cubicBezTo>
                <a:cubicBezTo>
                  <a:pt x="5202" y="18502"/>
                  <a:pt x="5198" y="18547"/>
                  <a:pt x="5206" y="18588"/>
                </a:cubicBezTo>
                <a:cubicBezTo>
                  <a:pt x="5214" y="18630"/>
                  <a:pt x="5212" y="18704"/>
                  <a:pt x="5201" y="18753"/>
                </a:cubicBezTo>
                <a:cubicBezTo>
                  <a:pt x="5190" y="18802"/>
                  <a:pt x="5178" y="18911"/>
                  <a:pt x="5175" y="18995"/>
                </a:cubicBezTo>
                <a:cubicBezTo>
                  <a:pt x="5164" y="19254"/>
                  <a:pt x="5086" y="20302"/>
                  <a:pt x="5047" y="20707"/>
                </a:cubicBezTo>
                <a:cubicBezTo>
                  <a:pt x="5027" y="20917"/>
                  <a:pt x="5008" y="21179"/>
                  <a:pt x="5003" y="21291"/>
                </a:cubicBezTo>
                <a:cubicBezTo>
                  <a:pt x="4997" y="21477"/>
                  <a:pt x="5004" y="21504"/>
                  <a:pt x="5080" y="21579"/>
                </a:cubicBezTo>
                <a:cubicBezTo>
                  <a:pt x="5088" y="21586"/>
                  <a:pt x="5091" y="21591"/>
                  <a:pt x="5098" y="21598"/>
                </a:cubicBezTo>
                <a:lnTo>
                  <a:pt x="8773" y="21598"/>
                </a:lnTo>
                <a:cubicBezTo>
                  <a:pt x="8798" y="21506"/>
                  <a:pt x="8836" y="21457"/>
                  <a:pt x="8897" y="21417"/>
                </a:cubicBezTo>
                <a:cubicBezTo>
                  <a:pt x="8995" y="21354"/>
                  <a:pt x="9208" y="21092"/>
                  <a:pt x="9245" y="20991"/>
                </a:cubicBezTo>
                <a:cubicBezTo>
                  <a:pt x="9268" y="20926"/>
                  <a:pt x="9278" y="20983"/>
                  <a:pt x="9114" y="19945"/>
                </a:cubicBezTo>
                <a:cubicBezTo>
                  <a:pt x="9042" y="19484"/>
                  <a:pt x="8987" y="19093"/>
                  <a:pt x="8993" y="19079"/>
                </a:cubicBezTo>
                <a:cubicBezTo>
                  <a:pt x="9000" y="19066"/>
                  <a:pt x="8997" y="19032"/>
                  <a:pt x="8985" y="19002"/>
                </a:cubicBezTo>
                <a:cubicBezTo>
                  <a:pt x="8945" y="18900"/>
                  <a:pt x="8856" y="18285"/>
                  <a:pt x="8856" y="18104"/>
                </a:cubicBezTo>
                <a:cubicBezTo>
                  <a:pt x="8856" y="18005"/>
                  <a:pt x="8826" y="17816"/>
                  <a:pt x="8788" y="17681"/>
                </a:cubicBezTo>
                <a:cubicBezTo>
                  <a:pt x="8750" y="17548"/>
                  <a:pt x="8727" y="17439"/>
                  <a:pt x="8737" y="17439"/>
                </a:cubicBezTo>
                <a:cubicBezTo>
                  <a:pt x="8748" y="17439"/>
                  <a:pt x="8739" y="17401"/>
                  <a:pt x="8718" y="17351"/>
                </a:cubicBezTo>
                <a:cubicBezTo>
                  <a:pt x="8596" y="17079"/>
                  <a:pt x="8416" y="16104"/>
                  <a:pt x="8396" y="15617"/>
                </a:cubicBezTo>
                <a:cubicBezTo>
                  <a:pt x="8377" y="15147"/>
                  <a:pt x="8401" y="15067"/>
                  <a:pt x="8530" y="15191"/>
                </a:cubicBezTo>
                <a:cubicBezTo>
                  <a:pt x="8672" y="15328"/>
                  <a:pt x="8944" y="15257"/>
                  <a:pt x="9087" y="15049"/>
                </a:cubicBezTo>
                <a:cubicBezTo>
                  <a:pt x="9191" y="14898"/>
                  <a:pt x="9200" y="14894"/>
                  <a:pt x="9245" y="14975"/>
                </a:cubicBezTo>
                <a:cubicBezTo>
                  <a:pt x="9271" y="15022"/>
                  <a:pt x="9287" y="15085"/>
                  <a:pt x="9281" y="15117"/>
                </a:cubicBezTo>
                <a:cubicBezTo>
                  <a:pt x="9275" y="15149"/>
                  <a:pt x="9292" y="15204"/>
                  <a:pt x="9318" y="15236"/>
                </a:cubicBezTo>
                <a:cubicBezTo>
                  <a:pt x="9349" y="15274"/>
                  <a:pt x="9361" y="15328"/>
                  <a:pt x="9351" y="15382"/>
                </a:cubicBezTo>
                <a:cubicBezTo>
                  <a:pt x="9337" y="15452"/>
                  <a:pt x="9345" y="15460"/>
                  <a:pt x="9397" y="15430"/>
                </a:cubicBezTo>
                <a:cubicBezTo>
                  <a:pt x="9431" y="15410"/>
                  <a:pt x="9505" y="15379"/>
                  <a:pt x="9562" y="15362"/>
                </a:cubicBezTo>
                <a:cubicBezTo>
                  <a:pt x="9618" y="15345"/>
                  <a:pt x="9701" y="15276"/>
                  <a:pt x="9744" y="15210"/>
                </a:cubicBezTo>
                <a:cubicBezTo>
                  <a:pt x="9788" y="15145"/>
                  <a:pt x="9836" y="15091"/>
                  <a:pt x="9851" y="15091"/>
                </a:cubicBezTo>
                <a:cubicBezTo>
                  <a:pt x="9865" y="15091"/>
                  <a:pt x="9949" y="14938"/>
                  <a:pt x="10037" y="14749"/>
                </a:cubicBezTo>
                <a:cubicBezTo>
                  <a:pt x="10299" y="14185"/>
                  <a:pt x="10438" y="13920"/>
                  <a:pt x="10473" y="13919"/>
                </a:cubicBezTo>
                <a:cubicBezTo>
                  <a:pt x="10511" y="13918"/>
                  <a:pt x="10563" y="14162"/>
                  <a:pt x="10544" y="14258"/>
                </a:cubicBezTo>
                <a:cubicBezTo>
                  <a:pt x="10537" y="14294"/>
                  <a:pt x="10541" y="14337"/>
                  <a:pt x="10553" y="14351"/>
                </a:cubicBezTo>
                <a:cubicBezTo>
                  <a:pt x="10565" y="14366"/>
                  <a:pt x="10584" y="14462"/>
                  <a:pt x="10593" y="14568"/>
                </a:cubicBezTo>
                <a:cubicBezTo>
                  <a:pt x="10603" y="14673"/>
                  <a:pt x="10635" y="14837"/>
                  <a:pt x="10664" y="14930"/>
                </a:cubicBezTo>
                <a:cubicBezTo>
                  <a:pt x="10704" y="15058"/>
                  <a:pt x="10711" y="15145"/>
                  <a:pt x="10698" y="15288"/>
                </a:cubicBezTo>
                <a:cubicBezTo>
                  <a:pt x="10665" y="15644"/>
                  <a:pt x="10655" y="16213"/>
                  <a:pt x="10678" y="16379"/>
                </a:cubicBezTo>
                <a:cubicBezTo>
                  <a:pt x="10707" y="16591"/>
                  <a:pt x="10652" y="17119"/>
                  <a:pt x="10567" y="17439"/>
                </a:cubicBezTo>
                <a:cubicBezTo>
                  <a:pt x="10534" y="17565"/>
                  <a:pt x="10502" y="17751"/>
                  <a:pt x="10495" y="17849"/>
                </a:cubicBezTo>
                <a:cubicBezTo>
                  <a:pt x="10489" y="17947"/>
                  <a:pt x="10480" y="18026"/>
                  <a:pt x="10478" y="18026"/>
                </a:cubicBezTo>
                <a:cubicBezTo>
                  <a:pt x="10475" y="18026"/>
                  <a:pt x="10469" y="18062"/>
                  <a:pt x="10463" y="18104"/>
                </a:cubicBezTo>
                <a:cubicBezTo>
                  <a:pt x="10394" y="18609"/>
                  <a:pt x="10261" y="19267"/>
                  <a:pt x="10203" y="19386"/>
                </a:cubicBezTo>
                <a:cubicBezTo>
                  <a:pt x="10145" y="19506"/>
                  <a:pt x="10137" y="19548"/>
                  <a:pt x="10159" y="19644"/>
                </a:cubicBezTo>
                <a:cubicBezTo>
                  <a:pt x="10174" y="19708"/>
                  <a:pt x="10184" y="20048"/>
                  <a:pt x="10180" y="20400"/>
                </a:cubicBezTo>
                <a:cubicBezTo>
                  <a:pt x="10172" y="21321"/>
                  <a:pt x="10178" y="21337"/>
                  <a:pt x="10180" y="21598"/>
                </a:cubicBezTo>
                <a:lnTo>
                  <a:pt x="12922" y="21598"/>
                </a:lnTo>
                <a:cubicBezTo>
                  <a:pt x="12935" y="21276"/>
                  <a:pt x="12952" y="21047"/>
                  <a:pt x="12959" y="20655"/>
                </a:cubicBezTo>
                <a:cubicBezTo>
                  <a:pt x="12962" y="20508"/>
                  <a:pt x="12944" y="20439"/>
                  <a:pt x="12892" y="20400"/>
                </a:cubicBezTo>
                <a:cubicBezTo>
                  <a:pt x="12846" y="20365"/>
                  <a:pt x="12826" y="20301"/>
                  <a:pt x="12812" y="20145"/>
                </a:cubicBezTo>
                <a:cubicBezTo>
                  <a:pt x="12801" y="20014"/>
                  <a:pt x="12805" y="19911"/>
                  <a:pt x="12824" y="19867"/>
                </a:cubicBezTo>
                <a:cubicBezTo>
                  <a:pt x="12847" y="19812"/>
                  <a:pt x="12833" y="19776"/>
                  <a:pt x="12765" y="19693"/>
                </a:cubicBezTo>
                <a:cubicBezTo>
                  <a:pt x="12669" y="19576"/>
                  <a:pt x="12651" y="19366"/>
                  <a:pt x="12732" y="19334"/>
                </a:cubicBezTo>
                <a:cubicBezTo>
                  <a:pt x="12774" y="19318"/>
                  <a:pt x="12774" y="19312"/>
                  <a:pt x="12735" y="19228"/>
                </a:cubicBezTo>
                <a:cubicBezTo>
                  <a:pt x="12712" y="19176"/>
                  <a:pt x="12692" y="19039"/>
                  <a:pt x="12690" y="18914"/>
                </a:cubicBezTo>
                <a:cubicBezTo>
                  <a:pt x="12688" y="18792"/>
                  <a:pt x="12669" y="18636"/>
                  <a:pt x="12649" y="18572"/>
                </a:cubicBezTo>
                <a:cubicBezTo>
                  <a:pt x="12616" y="18470"/>
                  <a:pt x="12616" y="18446"/>
                  <a:pt x="12651" y="18369"/>
                </a:cubicBezTo>
                <a:cubicBezTo>
                  <a:pt x="12705" y="18247"/>
                  <a:pt x="12825" y="17767"/>
                  <a:pt x="12825" y="17671"/>
                </a:cubicBezTo>
                <a:cubicBezTo>
                  <a:pt x="12825" y="17580"/>
                  <a:pt x="12784" y="17565"/>
                  <a:pt x="12758" y="17649"/>
                </a:cubicBezTo>
                <a:cubicBezTo>
                  <a:pt x="12746" y="17687"/>
                  <a:pt x="12724" y="17668"/>
                  <a:pt x="12693" y="17587"/>
                </a:cubicBezTo>
                <a:cubicBezTo>
                  <a:pt x="12630" y="17425"/>
                  <a:pt x="12631" y="17406"/>
                  <a:pt x="12724" y="17238"/>
                </a:cubicBezTo>
                <a:cubicBezTo>
                  <a:pt x="12791" y="17117"/>
                  <a:pt x="12800" y="17079"/>
                  <a:pt x="12776" y="16993"/>
                </a:cubicBezTo>
                <a:cubicBezTo>
                  <a:pt x="12754" y="16910"/>
                  <a:pt x="12759" y="16876"/>
                  <a:pt x="12802" y="16819"/>
                </a:cubicBezTo>
                <a:cubicBezTo>
                  <a:pt x="12853" y="16753"/>
                  <a:pt x="12853" y="16730"/>
                  <a:pt x="12825" y="16418"/>
                </a:cubicBezTo>
                <a:cubicBezTo>
                  <a:pt x="12809" y="16236"/>
                  <a:pt x="12778" y="16021"/>
                  <a:pt x="12758" y="15940"/>
                </a:cubicBezTo>
                <a:cubicBezTo>
                  <a:pt x="12715" y="15765"/>
                  <a:pt x="12730" y="15705"/>
                  <a:pt x="12814" y="15705"/>
                </a:cubicBezTo>
                <a:cubicBezTo>
                  <a:pt x="12889" y="15705"/>
                  <a:pt x="12895" y="15651"/>
                  <a:pt x="12828" y="15569"/>
                </a:cubicBezTo>
                <a:cubicBezTo>
                  <a:pt x="12759" y="15483"/>
                  <a:pt x="12743" y="15305"/>
                  <a:pt x="12799" y="15246"/>
                </a:cubicBezTo>
                <a:cubicBezTo>
                  <a:pt x="12824" y="15219"/>
                  <a:pt x="12852" y="15212"/>
                  <a:pt x="12861" y="15230"/>
                </a:cubicBezTo>
                <a:cubicBezTo>
                  <a:pt x="12870" y="15248"/>
                  <a:pt x="12878" y="15239"/>
                  <a:pt x="12879" y="15214"/>
                </a:cubicBezTo>
                <a:cubicBezTo>
                  <a:pt x="12880" y="15188"/>
                  <a:pt x="12884" y="15133"/>
                  <a:pt x="12889" y="15091"/>
                </a:cubicBezTo>
                <a:cubicBezTo>
                  <a:pt x="12894" y="15049"/>
                  <a:pt x="12904" y="14950"/>
                  <a:pt x="12912" y="14868"/>
                </a:cubicBezTo>
                <a:cubicBezTo>
                  <a:pt x="12933" y="14647"/>
                  <a:pt x="12967" y="14606"/>
                  <a:pt x="13029" y="14729"/>
                </a:cubicBezTo>
                <a:cubicBezTo>
                  <a:pt x="13089" y="14848"/>
                  <a:pt x="13089" y="14848"/>
                  <a:pt x="13083" y="14423"/>
                </a:cubicBezTo>
                <a:cubicBezTo>
                  <a:pt x="13081" y="14264"/>
                  <a:pt x="13090" y="14122"/>
                  <a:pt x="13103" y="14106"/>
                </a:cubicBezTo>
                <a:cubicBezTo>
                  <a:pt x="13135" y="14066"/>
                  <a:pt x="13349" y="14505"/>
                  <a:pt x="13359" y="14632"/>
                </a:cubicBezTo>
                <a:cubicBezTo>
                  <a:pt x="13385" y="14962"/>
                  <a:pt x="13440" y="15091"/>
                  <a:pt x="13632" y="15269"/>
                </a:cubicBezTo>
                <a:cubicBezTo>
                  <a:pt x="13751" y="15379"/>
                  <a:pt x="13841" y="15436"/>
                  <a:pt x="13877" y="15417"/>
                </a:cubicBezTo>
                <a:cubicBezTo>
                  <a:pt x="13914" y="15398"/>
                  <a:pt x="13939" y="15412"/>
                  <a:pt x="13948" y="15462"/>
                </a:cubicBezTo>
                <a:cubicBezTo>
                  <a:pt x="13962" y="15534"/>
                  <a:pt x="13884" y="16213"/>
                  <a:pt x="13754" y="17135"/>
                </a:cubicBezTo>
                <a:cubicBezTo>
                  <a:pt x="13672" y="17720"/>
                  <a:pt x="13608" y="18300"/>
                  <a:pt x="13588" y="18627"/>
                </a:cubicBezTo>
                <a:cubicBezTo>
                  <a:pt x="13578" y="18789"/>
                  <a:pt x="13554" y="18984"/>
                  <a:pt x="13534" y="19060"/>
                </a:cubicBezTo>
                <a:cubicBezTo>
                  <a:pt x="13501" y="19184"/>
                  <a:pt x="13502" y="19207"/>
                  <a:pt x="13552" y="19312"/>
                </a:cubicBezTo>
                <a:cubicBezTo>
                  <a:pt x="13594" y="19402"/>
                  <a:pt x="13600" y="19431"/>
                  <a:pt x="13571" y="19451"/>
                </a:cubicBezTo>
                <a:cubicBezTo>
                  <a:pt x="13295" y="19639"/>
                  <a:pt x="13228" y="19680"/>
                  <a:pt x="13212" y="19660"/>
                </a:cubicBezTo>
                <a:cubicBezTo>
                  <a:pt x="13182" y="19624"/>
                  <a:pt x="13228" y="20001"/>
                  <a:pt x="13274" y="20177"/>
                </a:cubicBezTo>
                <a:cubicBezTo>
                  <a:pt x="13297" y="20265"/>
                  <a:pt x="13338" y="20348"/>
                  <a:pt x="13364" y="20361"/>
                </a:cubicBezTo>
                <a:cubicBezTo>
                  <a:pt x="13393" y="20376"/>
                  <a:pt x="13420" y="20454"/>
                  <a:pt x="13431" y="20558"/>
                </a:cubicBezTo>
                <a:cubicBezTo>
                  <a:pt x="13442" y="20660"/>
                  <a:pt x="13451" y="21135"/>
                  <a:pt x="13457" y="21598"/>
                </a:cubicBezTo>
                <a:lnTo>
                  <a:pt x="21173" y="21598"/>
                </a:lnTo>
                <a:cubicBezTo>
                  <a:pt x="21173" y="21593"/>
                  <a:pt x="21175" y="21590"/>
                  <a:pt x="21173" y="21582"/>
                </a:cubicBezTo>
                <a:cubicBezTo>
                  <a:pt x="21156" y="21529"/>
                  <a:pt x="21255" y="21386"/>
                  <a:pt x="21294" y="21407"/>
                </a:cubicBezTo>
                <a:cubicBezTo>
                  <a:pt x="21304" y="21413"/>
                  <a:pt x="21313" y="21397"/>
                  <a:pt x="21313" y="21369"/>
                </a:cubicBezTo>
                <a:cubicBezTo>
                  <a:pt x="21313" y="21340"/>
                  <a:pt x="21377" y="21235"/>
                  <a:pt x="21455" y="21136"/>
                </a:cubicBezTo>
                <a:lnTo>
                  <a:pt x="21594" y="20962"/>
                </a:lnTo>
                <a:cubicBezTo>
                  <a:pt x="21591" y="19306"/>
                  <a:pt x="21584" y="18098"/>
                  <a:pt x="21573" y="18075"/>
                </a:cubicBezTo>
                <a:cubicBezTo>
                  <a:pt x="21535" y="18000"/>
                  <a:pt x="21318" y="16691"/>
                  <a:pt x="21272" y="16266"/>
                </a:cubicBezTo>
                <a:cubicBezTo>
                  <a:pt x="21253" y="16087"/>
                  <a:pt x="21109" y="15413"/>
                  <a:pt x="20959" y="14807"/>
                </a:cubicBezTo>
                <a:cubicBezTo>
                  <a:pt x="20868" y="14438"/>
                  <a:pt x="20791" y="14102"/>
                  <a:pt x="20787" y="14064"/>
                </a:cubicBezTo>
                <a:cubicBezTo>
                  <a:pt x="20784" y="14026"/>
                  <a:pt x="20749" y="13876"/>
                  <a:pt x="20711" y="13728"/>
                </a:cubicBezTo>
                <a:cubicBezTo>
                  <a:pt x="20672" y="13581"/>
                  <a:pt x="20649" y="13460"/>
                  <a:pt x="20659" y="13460"/>
                </a:cubicBezTo>
                <a:cubicBezTo>
                  <a:pt x="20668" y="13460"/>
                  <a:pt x="20657" y="13419"/>
                  <a:pt x="20636" y="13370"/>
                </a:cubicBezTo>
                <a:cubicBezTo>
                  <a:pt x="20568" y="13218"/>
                  <a:pt x="20510" y="12952"/>
                  <a:pt x="20443" y="12495"/>
                </a:cubicBezTo>
                <a:cubicBezTo>
                  <a:pt x="20408" y="12253"/>
                  <a:pt x="20351" y="11926"/>
                  <a:pt x="20317" y="11765"/>
                </a:cubicBezTo>
                <a:cubicBezTo>
                  <a:pt x="20283" y="11604"/>
                  <a:pt x="20251" y="11431"/>
                  <a:pt x="20247" y="11381"/>
                </a:cubicBezTo>
                <a:cubicBezTo>
                  <a:pt x="20237" y="11250"/>
                  <a:pt x="20113" y="10832"/>
                  <a:pt x="19979" y="10486"/>
                </a:cubicBezTo>
                <a:cubicBezTo>
                  <a:pt x="19915" y="10321"/>
                  <a:pt x="19873" y="10167"/>
                  <a:pt x="19883" y="10134"/>
                </a:cubicBezTo>
                <a:cubicBezTo>
                  <a:pt x="19893" y="10101"/>
                  <a:pt x="19891" y="10090"/>
                  <a:pt x="19876" y="10108"/>
                </a:cubicBezTo>
                <a:cubicBezTo>
                  <a:pt x="19847" y="10144"/>
                  <a:pt x="19703" y="9723"/>
                  <a:pt x="19679" y="9530"/>
                </a:cubicBezTo>
                <a:cubicBezTo>
                  <a:pt x="19653" y="9321"/>
                  <a:pt x="19466" y="8931"/>
                  <a:pt x="19372" y="8891"/>
                </a:cubicBezTo>
                <a:cubicBezTo>
                  <a:pt x="19326" y="8871"/>
                  <a:pt x="19119" y="8681"/>
                  <a:pt x="18913" y="8471"/>
                </a:cubicBezTo>
                <a:cubicBezTo>
                  <a:pt x="18004" y="7542"/>
                  <a:pt x="17861" y="7372"/>
                  <a:pt x="17803" y="7150"/>
                </a:cubicBezTo>
                <a:cubicBezTo>
                  <a:pt x="17782" y="7070"/>
                  <a:pt x="17736" y="6918"/>
                  <a:pt x="17699" y="6814"/>
                </a:cubicBezTo>
                <a:cubicBezTo>
                  <a:pt x="17661" y="6710"/>
                  <a:pt x="17617" y="6560"/>
                  <a:pt x="17601" y="6482"/>
                </a:cubicBezTo>
                <a:cubicBezTo>
                  <a:pt x="17584" y="6403"/>
                  <a:pt x="17537" y="6303"/>
                  <a:pt x="17495" y="6256"/>
                </a:cubicBezTo>
                <a:cubicBezTo>
                  <a:pt x="17409" y="6158"/>
                  <a:pt x="17411" y="6080"/>
                  <a:pt x="17511" y="5839"/>
                </a:cubicBezTo>
                <a:cubicBezTo>
                  <a:pt x="17574" y="5689"/>
                  <a:pt x="17589" y="5526"/>
                  <a:pt x="17548" y="5400"/>
                </a:cubicBezTo>
                <a:cubicBezTo>
                  <a:pt x="17516" y="5298"/>
                  <a:pt x="17564" y="5115"/>
                  <a:pt x="17606" y="5184"/>
                </a:cubicBezTo>
                <a:cubicBezTo>
                  <a:pt x="17626" y="5217"/>
                  <a:pt x="17655" y="5213"/>
                  <a:pt x="17689" y="5174"/>
                </a:cubicBezTo>
                <a:cubicBezTo>
                  <a:pt x="17751" y="5101"/>
                  <a:pt x="17765" y="5001"/>
                  <a:pt x="17725" y="4906"/>
                </a:cubicBezTo>
                <a:cubicBezTo>
                  <a:pt x="17680" y="4800"/>
                  <a:pt x="17712" y="4588"/>
                  <a:pt x="17819" y="4260"/>
                </a:cubicBezTo>
                <a:cubicBezTo>
                  <a:pt x="17901" y="4011"/>
                  <a:pt x="17921" y="3975"/>
                  <a:pt x="17957" y="4027"/>
                </a:cubicBezTo>
                <a:cubicBezTo>
                  <a:pt x="17990" y="4078"/>
                  <a:pt x="17993" y="4079"/>
                  <a:pt x="17968" y="4024"/>
                </a:cubicBezTo>
                <a:cubicBezTo>
                  <a:pt x="17925" y="3929"/>
                  <a:pt x="17950" y="3834"/>
                  <a:pt x="18053" y="3708"/>
                </a:cubicBezTo>
                <a:lnTo>
                  <a:pt x="18143" y="3598"/>
                </a:lnTo>
                <a:lnTo>
                  <a:pt x="18071" y="3511"/>
                </a:lnTo>
                <a:cubicBezTo>
                  <a:pt x="17934" y="3344"/>
                  <a:pt x="17902" y="3235"/>
                  <a:pt x="17921" y="2991"/>
                </a:cubicBezTo>
                <a:cubicBezTo>
                  <a:pt x="17930" y="2869"/>
                  <a:pt x="17943" y="2760"/>
                  <a:pt x="17948" y="2749"/>
                </a:cubicBezTo>
                <a:cubicBezTo>
                  <a:pt x="17954" y="2737"/>
                  <a:pt x="17945" y="2697"/>
                  <a:pt x="17929" y="2658"/>
                </a:cubicBezTo>
                <a:cubicBezTo>
                  <a:pt x="17913" y="2620"/>
                  <a:pt x="17905" y="2579"/>
                  <a:pt x="17912" y="2565"/>
                </a:cubicBezTo>
                <a:cubicBezTo>
                  <a:pt x="17920" y="2551"/>
                  <a:pt x="17900" y="2384"/>
                  <a:pt x="17868" y="2196"/>
                </a:cubicBezTo>
                <a:cubicBezTo>
                  <a:pt x="17836" y="2008"/>
                  <a:pt x="17813" y="1813"/>
                  <a:pt x="17818" y="1764"/>
                </a:cubicBezTo>
                <a:cubicBezTo>
                  <a:pt x="17823" y="1714"/>
                  <a:pt x="17817" y="1680"/>
                  <a:pt x="17805" y="1686"/>
                </a:cubicBezTo>
                <a:cubicBezTo>
                  <a:pt x="17752" y="1715"/>
                  <a:pt x="17546" y="989"/>
                  <a:pt x="17566" y="843"/>
                </a:cubicBezTo>
                <a:cubicBezTo>
                  <a:pt x="17569" y="822"/>
                  <a:pt x="17560" y="805"/>
                  <a:pt x="17547" y="805"/>
                </a:cubicBezTo>
                <a:cubicBezTo>
                  <a:pt x="17533" y="805"/>
                  <a:pt x="17476" y="682"/>
                  <a:pt x="17419" y="533"/>
                </a:cubicBezTo>
                <a:cubicBezTo>
                  <a:pt x="17335" y="313"/>
                  <a:pt x="17294" y="254"/>
                  <a:pt x="17192" y="198"/>
                </a:cubicBezTo>
                <a:cubicBezTo>
                  <a:pt x="17043" y="115"/>
                  <a:pt x="16962" y="100"/>
                  <a:pt x="16921" y="149"/>
                </a:cubicBezTo>
                <a:cubicBezTo>
                  <a:pt x="16905" y="170"/>
                  <a:pt x="16877" y="165"/>
                  <a:pt x="16863" y="143"/>
                </a:cubicBezTo>
                <a:cubicBezTo>
                  <a:pt x="16848" y="120"/>
                  <a:pt x="16790" y="75"/>
                  <a:pt x="16734" y="39"/>
                </a:cubicBezTo>
                <a:cubicBezTo>
                  <a:pt x="16713" y="26"/>
                  <a:pt x="16705" y="15"/>
                  <a:pt x="16686" y="1"/>
                </a:cubicBezTo>
                <a:lnTo>
                  <a:pt x="15968" y="1"/>
                </a:lnTo>
                <a:close/>
                <a:moveTo>
                  <a:pt x="15490" y="8897"/>
                </a:moveTo>
                <a:cubicBezTo>
                  <a:pt x="15483" y="8894"/>
                  <a:pt x="15471" y="8896"/>
                  <a:pt x="15457" y="8904"/>
                </a:cubicBezTo>
                <a:cubicBezTo>
                  <a:pt x="15429" y="8918"/>
                  <a:pt x="15405" y="8938"/>
                  <a:pt x="15405" y="8949"/>
                </a:cubicBezTo>
                <a:cubicBezTo>
                  <a:pt x="15405" y="8989"/>
                  <a:pt x="15479" y="8968"/>
                  <a:pt x="15493" y="8923"/>
                </a:cubicBezTo>
                <a:cubicBezTo>
                  <a:pt x="15497" y="8910"/>
                  <a:pt x="15496" y="8901"/>
                  <a:pt x="15490" y="8897"/>
                </a:cubicBezTo>
                <a:close/>
                <a:moveTo>
                  <a:pt x="14987" y="9288"/>
                </a:moveTo>
                <a:cubicBezTo>
                  <a:pt x="14921" y="9302"/>
                  <a:pt x="15005" y="9580"/>
                  <a:pt x="15144" y="9759"/>
                </a:cubicBezTo>
                <a:cubicBezTo>
                  <a:pt x="15196" y="9827"/>
                  <a:pt x="15269" y="9884"/>
                  <a:pt x="15308" y="9885"/>
                </a:cubicBezTo>
                <a:lnTo>
                  <a:pt x="15379" y="9889"/>
                </a:lnTo>
                <a:lnTo>
                  <a:pt x="15295" y="9637"/>
                </a:lnTo>
                <a:cubicBezTo>
                  <a:pt x="15242" y="9476"/>
                  <a:pt x="15188" y="9375"/>
                  <a:pt x="15147" y="9359"/>
                </a:cubicBezTo>
                <a:cubicBezTo>
                  <a:pt x="15111" y="9345"/>
                  <a:pt x="15056" y="9318"/>
                  <a:pt x="15024" y="9298"/>
                </a:cubicBezTo>
                <a:cubicBezTo>
                  <a:pt x="15009" y="9288"/>
                  <a:pt x="14996" y="9286"/>
                  <a:pt x="14987" y="9288"/>
                </a:cubicBezTo>
                <a:close/>
                <a:moveTo>
                  <a:pt x="14768" y="9550"/>
                </a:moveTo>
                <a:cubicBezTo>
                  <a:pt x="14765" y="9555"/>
                  <a:pt x="14764" y="9572"/>
                  <a:pt x="14763" y="9601"/>
                </a:cubicBezTo>
                <a:cubicBezTo>
                  <a:pt x="14762" y="9655"/>
                  <a:pt x="14768" y="9686"/>
                  <a:pt x="14776" y="9669"/>
                </a:cubicBezTo>
                <a:cubicBezTo>
                  <a:pt x="14785" y="9652"/>
                  <a:pt x="14785" y="9609"/>
                  <a:pt x="14778" y="9572"/>
                </a:cubicBezTo>
                <a:cubicBezTo>
                  <a:pt x="14774" y="9552"/>
                  <a:pt x="14771" y="9544"/>
                  <a:pt x="14768" y="9550"/>
                </a:cubicBezTo>
                <a:close/>
                <a:moveTo>
                  <a:pt x="14613" y="10241"/>
                </a:moveTo>
                <a:cubicBezTo>
                  <a:pt x="14611" y="10236"/>
                  <a:pt x="14609" y="10246"/>
                  <a:pt x="14606" y="10270"/>
                </a:cubicBezTo>
                <a:cubicBezTo>
                  <a:pt x="14595" y="10354"/>
                  <a:pt x="14584" y="10594"/>
                  <a:pt x="14582" y="10803"/>
                </a:cubicBezTo>
                <a:cubicBezTo>
                  <a:pt x="14580" y="11011"/>
                  <a:pt x="14587" y="11168"/>
                  <a:pt x="14595" y="11151"/>
                </a:cubicBezTo>
                <a:cubicBezTo>
                  <a:pt x="14603" y="11135"/>
                  <a:pt x="14613" y="10894"/>
                  <a:pt x="14618" y="10618"/>
                </a:cubicBezTo>
                <a:cubicBezTo>
                  <a:pt x="14622" y="10388"/>
                  <a:pt x="14619" y="10254"/>
                  <a:pt x="14613" y="10241"/>
                </a:cubicBezTo>
                <a:close/>
              </a:path>
            </a:pathLst>
          </a:cu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Shape 229"/>
          <p:cNvSpPr/>
          <p:nvPr>
            <p:ph type="title"/>
          </p:nvPr>
        </p:nvSpPr>
        <p:spPr>
          <a:xfrm>
            <a:off x="355600" y="1536700"/>
            <a:ext cx="12293600" cy="2438400"/>
          </a:xfrm>
          <a:prstGeom prst="rect">
            <a:avLst/>
          </a:prstGeom>
        </p:spPr>
        <p:txBody>
          <a:bodyPr/>
          <a:lstStyle>
            <a:lvl1pPr>
              <a:defRPr sz="6400"/>
            </a:lvl1pPr>
          </a:lstStyle>
          <a:p>
            <a:pPr/>
            <a:r>
              <a:t>OUTWARD ORIENTATION</a:t>
            </a:r>
          </a:p>
        </p:txBody>
      </p:sp>
      <p:sp>
        <p:nvSpPr>
          <p:cNvPr id="230" name="Shape 230"/>
          <p:cNvSpPr/>
          <p:nvPr>
            <p:ph type="body" sz="half" idx="1"/>
          </p:nvPr>
        </p:nvSpPr>
        <p:spPr>
          <a:xfrm>
            <a:off x="685800" y="3695700"/>
            <a:ext cx="5740400" cy="4826000"/>
          </a:xfrm>
          <a:prstGeom prst="rect">
            <a:avLst/>
          </a:prstGeom>
        </p:spPr>
        <p:txBody>
          <a:bodyPr>
            <a:normAutofit fontScale="100000" lnSpcReduction="0"/>
          </a:bodyPr>
          <a:lstStyle/>
          <a:p>
            <a:pPr marL="0" indent="0" defTabSz="443991">
              <a:spcBef>
                <a:spcPts val="900"/>
              </a:spcBef>
              <a:buSzTx/>
              <a:buNone/>
              <a:defRPr sz="2888">
                <a:solidFill>
                  <a:srgbClr val="444444"/>
                </a:solidFill>
                <a:latin typeface="Gill Sans SemiBold"/>
                <a:ea typeface="Gill Sans SemiBold"/>
                <a:cs typeface="Gill Sans SemiBold"/>
                <a:sym typeface="Gill Sans SemiBold"/>
              </a:defRPr>
            </a:pPr>
            <a:r>
              <a:t>Judging (J)</a:t>
            </a:r>
          </a:p>
          <a:p>
            <a:pPr marL="231647" indent="-231647" defTabSz="443991">
              <a:spcBef>
                <a:spcPts val="900"/>
              </a:spcBef>
              <a:buSzPct val="50000"/>
              <a:buBlip>
                <a:blip r:embed="rId2"/>
              </a:buBlip>
              <a:defRPr sz="2888">
                <a:solidFill>
                  <a:srgbClr val="444444"/>
                </a:solidFill>
              </a:defRPr>
            </a:pPr>
            <a:r>
              <a:t>Like to make decisions </a:t>
            </a:r>
          </a:p>
          <a:p>
            <a:pPr marL="231647" indent="-231647" defTabSz="443991">
              <a:spcBef>
                <a:spcPts val="900"/>
              </a:spcBef>
              <a:buSzPct val="50000"/>
              <a:buBlip>
                <a:blip r:embed="rId2"/>
              </a:buBlip>
              <a:defRPr sz="2888">
                <a:solidFill>
                  <a:srgbClr val="444444"/>
                </a:solidFill>
              </a:defRPr>
            </a:pPr>
            <a:r>
              <a:t>Want to do things the "right" way </a:t>
            </a:r>
          </a:p>
          <a:p>
            <a:pPr marL="231647" indent="-231647" defTabSz="443991">
              <a:spcBef>
                <a:spcPts val="900"/>
              </a:spcBef>
              <a:buSzPct val="50000"/>
              <a:buBlip>
                <a:blip r:embed="rId2"/>
              </a:buBlip>
              <a:defRPr sz="2888">
                <a:solidFill>
                  <a:srgbClr val="444444"/>
                </a:solidFill>
              </a:defRPr>
            </a:pPr>
            <a:r>
              <a:t>Work best when assignments are planned and the plan can be followed</a:t>
            </a:r>
          </a:p>
          <a:p>
            <a:pPr marL="231647" indent="-231647" defTabSz="443991">
              <a:spcBef>
                <a:spcPts val="900"/>
              </a:spcBef>
              <a:buSzPct val="50000"/>
              <a:buBlip>
                <a:blip r:embed="rId2"/>
              </a:buBlip>
              <a:defRPr sz="2888">
                <a:solidFill>
                  <a:srgbClr val="444444"/>
                </a:solidFill>
              </a:defRPr>
            </a:pPr>
            <a:r>
              <a:t>Work well if tasks are paced and become frustrated with incomplete assignments when deadlines loom near</a:t>
            </a:r>
          </a:p>
        </p:txBody>
      </p:sp>
      <p:sp>
        <p:nvSpPr>
          <p:cNvPr id="231" name="Shape 231"/>
          <p:cNvSpPr/>
          <p:nvPr/>
        </p:nvSpPr>
        <p:spPr>
          <a:xfrm>
            <a:off x="6731000" y="3492500"/>
            <a:ext cx="5740400" cy="482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455675">
              <a:spcBef>
                <a:spcPts val="1000"/>
              </a:spcBef>
              <a:buClr>
                <a:srgbClr val="535353"/>
              </a:buClr>
              <a:defRPr sz="2964">
                <a:solidFill>
                  <a:srgbClr val="444444"/>
                </a:solidFill>
                <a:latin typeface="Gill Sans SemiBold"/>
                <a:ea typeface="Gill Sans SemiBold"/>
                <a:cs typeface="Gill Sans SemiBold"/>
                <a:sym typeface="Gill Sans SemiBold"/>
              </a:defRPr>
            </a:pPr>
            <a:r>
              <a:t>Perceiving (P) </a:t>
            </a:r>
          </a:p>
          <a:p>
            <a:pPr marL="237743" indent="-237743" algn="l" defTabSz="455675">
              <a:spcBef>
                <a:spcPts val="1000"/>
              </a:spcBef>
              <a:buClr>
                <a:srgbClr val="535353"/>
              </a:buClr>
              <a:buSzPct val="50000"/>
              <a:buBlip>
                <a:blip r:embed="rId2"/>
              </a:buBlip>
              <a:defRPr sz="2964">
                <a:solidFill>
                  <a:srgbClr val="444444"/>
                </a:solidFill>
              </a:defRPr>
            </a:pPr>
            <a:r>
              <a:t>Enjoy the unplanned and the unexpected </a:t>
            </a:r>
          </a:p>
          <a:p>
            <a:pPr marL="237743" indent="-237743" algn="l" defTabSz="455675">
              <a:spcBef>
                <a:spcPts val="1000"/>
              </a:spcBef>
              <a:buClr>
                <a:srgbClr val="535353"/>
              </a:buClr>
              <a:buSzPct val="50000"/>
              <a:buBlip>
                <a:blip r:embed="rId2"/>
              </a:buBlip>
              <a:defRPr sz="2964">
                <a:solidFill>
                  <a:srgbClr val="444444"/>
                </a:solidFill>
              </a:defRPr>
            </a:pPr>
            <a:r>
              <a:t>Adapt well to change </a:t>
            </a:r>
          </a:p>
          <a:p>
            <a:pPr marL="237743" indent="-237743" algn="l" defTabSz="455675">
              <a:spcBef>
                <a:spcPts val="1000"/>
              </a:spcBef>
              <a:buClr>
                <a:srgbClr val="535353"/>
              </a:buClr>
              <a:buSzPct val="50000"/>
              <a:buBlip>
                <a:blip r:embed="rId2"/>
              </a:buBlip>
              <a:defRPr sz="2964">
                <a:solidFill>
                  <a:srgbClr val="444444"/>
                </a:solidFill>
              </a:defRPr>
            </a:pPr>
            <a:r>
              <a:t>May start too many projects at once and have difficulty finishing them</a:t>
            </a:r>
          </a:p>
          <a:p>
            <a:pPr marL="237743" indent="-237743" algn="l" defTabSz="455675">
              <a:spcBef>
                <a:spcPts val="1000"/>
              </a:spcBef>
              <a:buClr>
                <a:srgbClr val="535353"/>
              </a:buClr>
              <a:buSzPct val="50000"/>
              <a:buBlip>
                <a:blip r:embed="rId2"/>
              </a:buBlip>
              <a:defRPr sz="2964">
                <a:solidFill>
                  <a:srgbClr val="444444"/>
                </a:solidFill>
              </a:defRPr>
            </a:pPr>
            <a:r>
              <a:t>Let work accumulate and then accomplish a lot with a last‑minute flurry of activity</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title"/>
          </p:nvPr>
        </p:nvSpPr>
        <p:spPr>
          <a:xfrm>
            <a:off x="-177800" y="1549400"/>
            <a:ext cx="12293600" cy="2438400"/>
          </a:xfrm>
          <a:prstGeom prst="rect">
            <a:avLst/>
          </a:prstGeom>
        </p:spPr>
        <p:txBody>
          <a:bodyPr/>
          <a:lstStyle>
            <a:lvl1pPr>
              <a:defRPr sz="6400"/>
            </a:lvl1pPr>
          </a:lstStyle>
          <a:p>
            <a:pPr/>
            <a:r>
              <a:t>Communication</a:t>
            </a:r>
          </a:p>
        </p:txBody>
      </p:sp>
      <p:sp>
        <p:nvSpPr>
          <p:cNvPr id="234" name="Shape 234"/>
          <p:cNvSpPr/>
          <p:nvPr>
            <p:ph type="body" idx="1"/>
          </p:nvPr>
        </p:nvSpPr>
        <p:spPr>
          <a:xfrm>
            <a:off x="546100" y="3695700"/>
            <a:ext cx="11899900" cy="5435600"/>
          </a:xfrm>
          <a:prstGeom prst="rect">
            <a:avLst/>
          </a:prstGeom>
        </p:spPr>
        <p:txBody>
          <a:bodyPr/>
          <a:lstStyle/>
          <a:p>
            <a:pPr marL="0" indent="0" defTabSz="457200">
              <a:spcBef>
                <a:spcPts val="0"/>
              </a:spcBef>
              <a:buClrTx/>
              <a:buSzTx/>
              <a:buNone/>
              <a:defRPr sz="3100">
                <a:solidFill>
                  <a:srgbClr val="424242"/>
                </a:solidFill>
                <a:latin typeface="Gill Sans"/>
                <a:ea typeface="Gill Sans"/>
                <a:cs typeface="Gill Sans"/>
                <a:sym typeface="Gill Sans"/>
              </a:defRPr>
            </a:pPr>
            <a:r>
              <a:t>Introverts communicating with extraverts can:</a:t>
            </a:r>
          </a:p>
          <a:p>
            <a:pPr marL="0" indent="0" defTabSz="457200">
              <a:spcBef>
                <a:spcPts val="0"/>
              </a:spcBef>
              <a:buClrTx/>
              <a:buSzTx/>
              <a:buNone/>
              <a:defRPr sz="3100">
                <a:solidFill>
                  <a:srgbClr val="424242"/>
                </a:solidFill>
              </a:defRPr>
            </a:pPr>
            <a:r>
              <a:t>Focus on actions over deliberations</a:t>
            </a:r>
          </a:p>
          <a:p>
            <a:pPr marL="0" indent="0" defTabSz="457200">
              <a:spcBef>
                <a:spcPts val="0"/>
              </a:spcBef>
              <a:buClrTx/>
              <a:buSzTx/>
              <a:buNone/>
              <a:defRPr sz="3100">
                <a:solidFill>
                  <a:srgbClr val="424242"/>
                </a:solidFill>
              </a:defRPr>
            </a:pPr>
            <a:r>
              <a:t>Ask open questions that support sharing ideas</a:t>
            </a:r>
          </a:p>
          <a:p>
            <a:pPr marL="0" indent="0" defTabSz="457200">
              <a:spcBef>
                <a:spcPts val="0"/>
              </a:spcBef>
              <a:buClrTx/>
              <a:buSzTx/>
              <a:buNone/>
              <a:defRPr sz="3100">
                <a:solidFill>
                  <a:srgbClr val="424242"/>
                </a:solidFill>
              </a:defRPr>
            </a:pPr>
            <a:r>
              <a:t>Be open to sharing ideas spontaneously</a:t>
            </a:r>
          </a:p>
          <a:p>
            <a:pPr marL="0" indent="0" defTabSz="457200">
              <a:spcBef>
                <a:spcPts val="0"/>
              </a:spcBef>
              <a:buClrTx/>
              <a:buSzTx/>
              <a:buNone/>
              <a:defRPr sz="3100">
                <a:solidFill>
                  <a:srgbClr val="424242"/>
                </a:solidFill>
                <a:latin typeface="Gill Sans"/>
                <a:ea typeface="Gill Sans"/>
                <a:cs typeface="Gill Sans"/>
                <a:sym typeface="Gill Sans"/>
              </a:defRPr>
            </a:pPr>
          </a:p>
          <a:p>
            <a:pPr marL="0" indent="0" defTabSz="457200">
              <a:spcBef>
                <a:spcPts val="0"/>
              </a:spcBef>
              <a:buClrTx/>
              <a:buSzTx/>
              <a:buNone/>
              <a:defRPr sz="3100">
                <a:solidFill>
                  <a:srgbClr val="424242"/>
                </a:solidFill>
                <a:latin typeface="Gill Sans"/>
                <a:ea typeface="Gill Sans"/>
                <a:cs typeface="Gill Sans"/>
                <a:sym typeface="Gill Sans"/>
              </a:defRPr>
            </a:pPr>
            <a:r>
              <a:t>Extraverts communicating with Introverts can:</a:t>
            </a:r>
          </a:p>
          <a:p>
            <a:pPr marL="0" indent="0" defTabSz="457200">
              <a:spcBef>
                <a:spcPts val="0"/>
              </a:spcBef>
              <a:buClrTx/>
              <a:buSzTx/>
              <a:buNone/>
              <a:defRPr sz="3100">
                <a:solidFill>
                  <a:srgbClr val="424242"/>
                </a:solidFill>
              </a:defRPr>
            </a:pPr>
            <a:r>
              <a:t>Provide questions for discussion ahead of time so ideas can be thought through in advance</a:t>
            </a:r>
          </a:p>
          <a:p>
            <a:pPr marL="0" indent="0" defTabSz="457200">
              <a:spcBef>
                <a:spcPts val="0"/>
              </a:spcBef>
              <a:buClrTx/>
              <a:buSzTx/>
              <a:buNone/>
              <a:defRPr sz="3100">
                <a:solidFill>
                  <a:srgbClr val="424242"/>
                </a:solidFill>
              </a:defRPr>
            </a:pPr>
            <a:r>
              <a:t>Allow for airtime in conversation so everyone has had an opportunity to share</a:t>
            </a:r>
          </a:p>
          <a:p>
            <a:pPr marL="0" indent="0" defTabSz="457200">
              <a:spcBef>
                <a:spcPts val="0"/>
              </a:spcBef>
              <a:buClrTx/>
              <a:buSzTx/>
              <a:buNone/>
              <a:defRPr sz="3100">
                <a:solidFill>
                  <a:srgbClr val="424242"/>
                </a:solidFill>
              </a:defRPr>
            </a:pPr>
            <a:r>
              <a:t>Interact in both written and oral formats</a:t>
            </a:r>
          </a:p>
        </p:txBody>
      </p:sp>
      <p:pic>
        <p:nvPicPr>
          <p:cNvPr id="235" name="contact-876469_1280.jpg"/>
          <p:cNvPicPr>
            <a:picLocks noChangeAspect="1"/>
          </p:cNvPicPr>
          <p:nvPr/>
        </p:nvPicPr>
        <p:blipFill>
          <a:blip r:embed="rId2">
            <a:extLst/>
          </a:blip>
          <a:srcRect l="37851" t="4470" r="39017" b="5042"/>
          <a:stretch>
            <a:fillRect/>
          </a:stretch>
        </p:blipFill>
        <p:spPr>
          <a:xfrm>
            <a:off x="9658384" y="1112622"/>
            <a:ext cx="2603501" cy="5092401"/>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7148" y="0"/>
                </a:moveTo>
                <a:cubicBezTo>
                  <a:pt x="7136" y="8"/>
                  <a:pt x="7128" y="7"/>
                  <a:pt x="7109" y="24"/>
                </a:cubicBezTo>
                <a:cubicBezTo>
                  <a:pt x="7106" y="26"/>
                  <a:pt x="7093" y="28"/>
                  <a:pt x="7089" y="30"/>
                </a:cubicBezTo>
                <a:cubicBezTo>
                  <a:pt x="7083" y="34"/>
                  <a:pt x="7062" y="35"/>
                  <a:pt x="7050" y="39"/>
                </a:cubicBezTo>
                <a:cubicBezTo>
                  <a:pt x="6992" y="62"/>
                  <a:pt x="6638" y="75"/>
                  <a:pt x="6124" y="82"/>
                </a:cubicBezTo>
                <a:cubicBezTo>
                  <a:pt x="6102" y="83"/>
                  <a:pt x="6058" y="82"/>
                  <a:pt x="6035" y="82"/>
                </a:cubicBezTo>
                <a:cubicBezTo>
                  <a:pt x="5700" y="88"/>
                  <a:pt x="5382" y="94"/>
                  <a:pt x="4692" y="98"/>
                </a:cubicBezTo>
                <a:cubicBezTo>
                  <a:pt x="2411" y="110"/>
                  <a:pt x="2320" y="113"/>
                  <a:pt x="1897" y="199"/>
                </a:cubicBezTo>
                <a:cubicBezTo>
                  <a:pt x="1299" y="320"/>
                  <a:pt x="637" y="659"/>
                  <a:pt x="395" y="966"/>
                </a:cubicBezTo>
                <a:lnTo>
                  <a:pt x="267" y="1128"/>
                </a:lnTo>
                <a:cubicBezTo>
                  <a:pt x="241" y="1399"/>
                  <a:pt x="232" y="1960"/>
                  <a:pt x="217" y="2843"/>
                </a:cubicBezTo>
                <a:lnTo>
                  <a:pt x="201" y="10061"/>
                </a:lnTo>
                <a:lnTo>
                  <a:pt x="201" y="10120"/>
                </a:lnTo>
                <a:cubicBezTo>
                  <a:pt x="192" y="14051"/>
                  <a:pt x="183" y="16299"/>
                  <a:pt x="165" y="17538"/>
                </a:cubicBezTo>
                <a:cubicBezTo>
                  <a:pt x="156" y="18155"/>
                  <a:pt x="144" y="18537"/>
                  <a:pt x="128" y="18763"/>
                </a:cubicBezTo>
                <a:cubicBezTo>
                  <a:pt x="113" y="18998"/>
                  <a:pt x="95" y="19083"/>
                  <a:pt x="69" y="19093"/>
                </a:cubicBezTo>
                <a:cubicBezTo>
                  <a:pt x="22" y="19110"/>
                  <a:pt x="3" y="19123"/>
                  <a:pt x="0" y="19131"/>
                </a:cubicBezTo>
                <a:cubicBezTo>
                  <a:pt x="2" y="19140"/>
                  <a:pt x="21" y="19145"/>
                  <a:pt x="49" y="19152"/>
                </a:cubicBezTo>
                <a:cubicBezTo>
                  <a:pt x="59" y="19154"/>
                  <a:pt x="56" y="19156"/>
                  <a:pt x="69" y="19158"/>
                </a:cubicBezTo>
                <a:cubicBezTo>
                  <a:pt x="147" y="19174"/>
                  <a:pt x="168" y="19299"/>
                  <a:pt x="175" y="19609"/>
                </a:cubicBezTo>
                <a:cubicBezTo>
                  <a:pt x="180" y="19700"/>
                  <a:pt x="190" y="19743"/>
                  <a:pt x="194" y="19879"/>
                </a:cubicBezTo>
                <a:cubicBezTo>
                  <a:pt x="203" y="20146"/>
                  <a:pt x="217" y="20269"/>
                  <a:pt x="234" y="20387"/>
                </a:cubicBezTo>
                <a:cubicBezTo>
                  <a:pt x="256" y="20465"/>
                  <a:pt x="286" y="20535"/>
                  <a:pt x="329" y="20607"/>
                </a:cubicBezTo>
                <a:cubicBezTo>
                  <a:pt x="619" y="21086"/>
                  <a:pt x="1282" y="21416"/>
                  <a:pt x="2226" y="21547"/>
                </a:cubicBezTo>
                <a:cubicBezTo>
                  <a:pt x="2570" y="21594"/>
                  <a:pt x="3789" y="21600"/>
                  <a:pt x="10978" y="21594"/>
                </a:cubicBezTo>
                <a:lnTo>
                  <a:pt x="19331" y="21587"/>
                </a:lnTo>
                <a:lnTo>
                  <a:pt x="19819" y="21466"/>
                </a:lnTo>
                <a:cubicBezTo>
                  <a:pt x="20428" y="21313"/>
                  <a:pt x="20975" y="21019"/>
                  <a:pt x="21202" y="20720"/>
                </a:cubicBezTo>
                <a:cubicBezTo>
                  <a:pt x="21340" y="20538"/>
                  <a:pt x="21369" y="20406"/>
                  <a:pt x="21406" y="19835"/>
                </a:cubicBezTo>
                <a:cubicBezTo>
                  <a:pt x="21408" y="19795"/>
                  <a:pt x="21413" y="19788"/>
                  <a:pt x="21416" y="19752"/>
                </a:cubicBezTo>
                <a:cubicBezTo>
                  <a:pt x="21417" y="19272"/>
                  <a:pt x="21432" y="19180"/>
                  <a:pt x="21541" y="19147"/>
                </a:cubicBezTo>
                <a:cubicBezTo>
                  <a:pt x="21582" y="19134"/>
                  <a:pt x="21587" y="19127"/>
                  <a:pt x="21600" y="19120"/>
                </a:cubicBezTo>
                <a:cubicBezTo>
                  <a:pt x="21582" y="19109"/>
                  <a:pt x="21555" y="19101"/>
                  <a:pt x="21521" y="19094"/>
                </a:cubicBezTo>
                <a:cubicBezTo>
                  <a:pt x="21500" y="19090"/>
                  <a:pt x="21486" y="19017"/>
                  <a:pt x="21472" y="18857"/>
                </a:cubicBezTo>
                <a:cubicBezTo>
                  <a:pt x="21471" y="18849"/>
                  <a:pt x="21469" y="18841"/>
                  <a:pt x="21468" y="18832"/>
                </a:cubicBezTo>
                <a:cubicBezTo>
                  <a:pt x="21463" y="18758"/>
                  <a:pt x="21460" y="18560"/>
                  <a:pt x="21455" y="18443"/>
                </a:cubicBezTo>
                <a:cubicBezTo>
                  <a:pt x="21446" y="18236"/>
                  <a:pt x="21434" y="17976"/>
                  <a:pt x="21429" y="17556"/>
                </a:cubicBezTo>
                <a:cubicBezTo>
                  <a:pt x="21428" y="17524"/>
                  <a:pt x="21429" y="17399"/>
                  <a:pt x="21429" y="17366"/>
                </a:cubicBezTo>
                <a:cubicBezTo>
                  <a:pt x="21412" y="16094"/>
                  <a:pt x="21401" y="13965"/>
                  <a:pt x="21393" y="10130"/>
                </a:cubicBezTo>
                <a:lnTo>
                  <a:pt x="21379" y="2745"/>
                </a:lnTo>
                <a:cubicBezTo>
                  <a:pt x="21356" y="1822"/>
                  <a:pt x="21318" y="1205"/>
                  <a:pt x="21235" y="1010"/>
                </a:cubicBezTo>
                <a:lnTo>
                  <a:pt x="21202" y="966"/>
                </a:lnTo>
                <a:cubicBezTo>
                  <a:pt x="20967" y="668"/>
                  <a:pt x="20330" y="341"/>
                  <a:pt x="19743" y="210"/>
                </a:cubicBezTo>
                <a:cubicBezTo>
                  <a:pt x="19707" y="202"/>
                  <a:pt x="19675" y="192"/>
                  <a:pt x="19638" y="185"/>
                </a:cubicBezTo>
                <a:lnTo>
                  <a:pt x="19532" y="163"/>
                </a:lnTo>
                <a:cubicBezTo>
                  <a:pt x="19271" y="131"/>
                  <a:pt x="18726" y="116"/>
                  <a:pt x="18044" y="106"/>
                </a:cubicBezTo>
                <a:lnTo>
                  <a:pt x="13276" y="98"/>
                </a:lnTo>
                <a:cubicBezTo>
                  <a:pt x="12086" y="96"/>
                  <a:pt x="11775" y="92"/>
                  <a:pt x="11017" y="89"/>
                </a:cubicBezTo>
                <a:lnTo>
                  <a:pt x="7399" y="89"/>
                </a:lnTo>
                <a:lnTo>
                  <a:pt x="7372" y="50"/>
                </a:lnTo>
                <a:cubicBezTo>
                  <a:pt x="7350" y="48"/>
                  <a:pt x="7322" y="45"/>
                  <a:pt x="7310" y="42"/>
                </a:cubicBezTo>
                <a:cubicBezTo>
                  <a:pt x="7286" y="38"/>
                  <a:pt x="7221" y="35"/>
                  <a:pt x="7214" y="30"/>
                </a:cubicBezTo>
                <a:cubicBezTo>
                  <a:pt x="7184" y="9"/>
                  <a:pt x="7165" y="3"/>
                  <a:pt x="7148" y="0"/>
                </a:cubicBezTo>
                <a:close/>
              </a:path>
            </a:pathLst>
          </a:custGeom>
          <a:ln w="12700">
            <a:miter lim="400000"/>
          </a:ln>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7" name="thought-1014406_1920.jpg"/>
          <p:cNvPicPr>
            <a:picLocks noChangeAspect="1"/>
          </p:cNvPicPr>
          <p:nvPr/>
        </p:nvPicPr>
        <p:blipFill>
          <a:blip r:embed="rId2">
            <a:extLst/>
          </a:blip>
          <a:srcRect l="49175" t="5877" r="16479" b="44921"/>
          <a:stretch>
            <a:fillRect/>
          </a:stretch>
        </p:blipFill>
        <p:spPr>
          <a:xfrm rot="19571193">
            <a:off x="-171457" y="458930"/>
            <a:ext cx="5024888" cy="4798860"/>
          </a:xfrm>
          <a:custGeom>
            <a:avLst/>
            <a:gdLst/>
            <a:ahLst/>
            <a:cxnLst>
              <a:cxn ang="0">
                <a:pos x="wd2" y="hd2"/>
              </a:cxn>
              <a:cxn ang="5400000">
                <a:pos x="wd2" y="hd2"/>
              </a:cxn>
              <a:cxn ang="10800000">
                <a:pos x="wd2" y="hd2"/>
              </a:cxn>
              <a:cxn ang="16200000">
                <a:pos x="wd2" y="hd2"/>
              </a:cxn>
            </a:cxnLst>
            <a:rect l="0" t="0" r="r" b="b"/>
            <a:pathLst>
              <a:path w="21060" h="21459" fill="norm" stroke="1" extrusionOk="0">
                <a:moveTo>
                  <a:pt x="6973" y="3"/>
                </a:moveTo>
                <a:cubicBezTo>
                  <a:pt x="6830" y="12"/>
                  <a:pt x="6672" y="40"/>
                  <a:pt x="6479" y="83"/>
                </a:cubicBezTo>
                <a:cubicBezTo>
                  <a:pt x="5090" y="387"/>
                  <a:pt x="4282" y="1217"/>
                  <a:pt x="4150" y="2475"/>
                </a:cubicBezTo>
                <a:cubicBezTo>
                  <a:pt x="4130" y="2669"/>
                  <a:pt x="4085" y="2852"/>
                  <a:pt x="4052" y="2880"/>
                </a:cubicBezTo>
                <a:cubicBezTo>
                  <a:pt x="4019" y="2908"/>
                  <a:pt x="3812" y="2946"/>
                  <a:pt x="3593" y="2967"/>
                </a:cubicBezTo>
                <a:cubicBezTo>
                  <a:pt x="2242" y="3093"/>
                  <a:pt x="925" y="3963"/>
                  <a:pt x="436" y="5050"/>
                </a:cubicBezTo>
                <a:cubicBezTo>
                  <a:pt x="116" y="5760"/>
                  <a:pt x="7" y="6277"/>
                  <a:pt x="3" y="7091"/>
                </a:cubicBezTo>
                <a:lnTo>
                  <a:pt x="0" y="7801"/>
                </a:lnTo>
                <a:lnTo>
                  <a:pt x="220" y="8289"/>
                </a:lnTo>
                <a:cubicBezTo>
                  <a:pt x="340" y="8557"/>
                  <a:pt x="588" y="9052"/>
                  <a:pt x="770" y="9388"/>
                </a:cubicBezTo>
                <a:lnTo>
                  <a:pt x="1101" y="9998"/>
                </a:lnTo>
                <a:lnTo>
                  <a:pt x="950" y="10490"/>
                </a:lnTo>
                <a:cubicBezTo>
                  <a:pt x="817" y="10922"/>
                  <a:pt x="799" y="11063"/>
                  <a:pt x="802" y="11663"/>
                </a:cubicBezTo>
                <a:cubicBezTo>
                  <a:pt x="804" y="12120"/>
                  <a:pt x="833" y="12466"/>
                  <a:pt x="895" y="12713"/>
                </a:cubicBezTo>
                <a:cubicBezTo>
                  <a:pt x="1301" y="14346"/>
                  <a:pt x="2341" y="15132"/>
                  <a:pt x="4148" y="15171"/>
                </a:cubicBezTo>
                <a:lnTo>
                  <a:pt x="4732" y="15184"/>
                </a:lnTo>
                <a:lnTo>
                  <a:pt x="4924" y="15539"/>
                </a:lnTo>
                <a:cubicBezTo>
                  <a:pt x="5603" y="16793"/>
                  <a:pt x="6681" y="17750"/>
                  <a:pt x="7750" y="18048"/>
                </a:cubicBezTo>
                <a:cubicBezTo>
                  <a:pt x="8237" y="18184"/>
                  <a:pt x="8967" y="18197"/>
                  <a:pt x="9413" y="18077"/>
                </a:cubicBezTo>
                <a:cubicBezTo>
                  <a:pt x="9865" y="17955"/>
                  <a:pt x="10724" y="17500"/>
                  <a:pt x="11219" y="17120"/>
                </a:cubicBezTo>
                <a:cubicBezTo>
                  <a:pt x="11447" y="16945"/>
                  <a:pt x="11653" y="16802"/>
                  <a:pt x="11678" y="16802"/>
                </a:cubicBezTo>
                <a:cubicBezTo>
                  <a:pt x="11704" y="16802"/>
                  <a:pt x="11879" y="16880"/>
                  <a:pt x="12068" y="16975"/>
                </a:cubicBezTo>
                <a:cubicBezTo>
                  <a:pt x="12592" y="17236"/>
                  <a:pt x="13098" y="17330"/>
                  <a:pt x="13759" y="17292"/>
                </a:cubicBezTo>
                <a:cubicBezTo>
                  <a:pt x="14991" y="17222"/>
                  <a:pt x="16005" y="16716"/>
                  <a:pt x="16477" y="15936"/>
                </a:cubicBezTo>
                <a:cubicBezTo>
                  <a:pt x="16752" y="15482"/>
                  <a:pt x="16800" y="15304"/>
                  <a:pt x="16840" y="14536"/>
                </a:cubicBezTo>
                <a:cubicBezTo>
                  <a:pt x="16865" y="14047"/>
                  <a:pt x="16893" y="13877"/>
                  <a:pt x="16953" y="13842"/>
                </a:cubicBezTo>
                <a:cubicBezTo>
                  <a:pt x="16997" y="13817"/>
                  <a:pt x="17258" y="13679"/>
                  <a:pt x="17532" y="13537"/>
                </a:cubicBezTo>
                <a:cubicBezTo>
                  <a:pt x="18249" y="13165"/>
                  <a:pt x="18768" y="12767"/>
                  <a:pt x="19378" y="12119"/>
                </a:cubicBezTo>
                <a:cubicBezTo>
                  <a:pt x="21324" y="10050"/>
                  <a:pt x="21600" y="7520"/>
                  <a:pt x="20108" y="5416"/>
                </a:cubicBezTo>
                <a:cubicBezTo>
                  <a:pt x="19256" y="4213"/>
                  <a:pt x="17980" y="3461"/>
                  <a:pt x="16620" y="3361"/>
                </a:cubicBezTo>
                <a:cubicBezTo>
                  <a:pt x="16364" y="3342"/>
                  <a:pt x="16133" y="3297"/>
                  <a:pt x="16108" y="3263"/>
                </a:cubicBezTo>
                <a:cubicBezTo>
                  <a:pt x="16083" y="3229"/>
                  <a:pt x="16033" y="3060"/>
                  <a:pt x="15997" y="2889"/>
                </a:cubicBezTo>
                <a:cubicBezTo>
                  <a:pt x="15873" y="2299"/>
                  <a:pt x="15544" y="1667"/>
                  <a:pt x="15127" y="1215"/>
                </a:cubicBezTo>
                <a:cubicBezTo>
                  <a:pt x="14816" y="879"/>
                  <a:pt x="14650" y="755"/>
                  <a:pt x="14238" y="546"/>
                </a:cubicBezTo>
                <a:cubicBezTo>
                  <a:pt x="13450" y="145"/>
                  <a:pt x="12896" y="22"/>
                  <a:pt x="11870" y="22"/>
                </a:cubicBezTo>
                <a:cubicBezTo>
                  <a:pt x="10798" y="23"/>
                  <a:pt x="10323" y="136"/>
                  <a:pt x="9461" y="596"/>
                </a:cubicBezTo>
                <a:lnTo>
                  <a:pt x="8862" y="915"/>
                </a:lnTo>
                <a:lnTo>
                  <a:pt x="8393" y="597"/>
                </a:lnTo>
                <a:cubicBezTo>
                  <a:pt x="7697" y="127"/>
                  <a:pt x="7402" y="-23"/>
                  <a:pt x="6973" y="3"/>
                </a:cubicBezTo>
                <a:close/>
                <a:moveTo>
                  <a:pt x="1823" y="16124"/>
                </a:moveTo>
                <a:cubicBezTo>
                  <a:pt x="1334" y="16151"/>
                  <a:pt x="861" y="16417"/>
                  <a:pt x="632" y="16941"/>
                </a:cubicBezTo>
                <a:cubicBezTo>
                  <a:pt x="492" y="17261"/>
                  <a:pt x="469" y="17653"/>
                  <a:pt x="567" y="18004"/>
                </a:cubicBezTo>
                <a:cubicBezTo>
                  <a:pt x="678" y="18397"/>
                  <a:pt x="1052" y="18774"/>
                  <a:pt x="1464" y="18907"/>
                </a:cubicBezTo>
                <a:cubicBezTo>
                  <a:pt x="1537" y="18931"/>
                  <a:pt x="1756" y="18952"/>
                  <a:pt x="1951" y="18955"/>
                </a:cubicBezTo>
                <a:cubicBezTo>
                  <a:pt x="2253" y="18959"/>
                  <a:pt x="2356" y="18933"/>
                  <a:pt x="2643" y="18774"/>
                </a:cubicBezTo>
                <a:cubicBezTo>
                  <a:pt x="2916" y="18623"/>
                  <a:pt x="3012" y="18531"/>
                  <a:pt x="3147" y="18290"/>
                </a:cubicBezTo>
                <a:cubicBezTo>
                  <a:pt x="3366" y="17900"/>
                  <a:pt x="3411" y="17572"/>
                  <a:pt x="3300" y="17166"/>
                </a:cubicBezTo>
                <a:cubicBezTo>
                  <a:pt x="3105" y="16451"/>
                  <a:pt x="2452" y="16090"/>
                  <a:pt x="1823" y="16124"/>
                </a:cubicBezTo>
                <a:close/>
                <a:moveTo>
                  <a:pt x="3703" y="19993"/>
                </a:moveTo>
                <a:cubicBezTo>
                  <a:pt x="3647" y="19989"/>
                  <a:pt x="3589" y="19991"/>
                  <a:pt x="3528" y="19997"/>
                </a:cubicBezTo>
                <a:cubicBezTo>
                  <a:pt x="3197" y="20031"/>
                  <a:pt x="3003" y="20183"/>
                  <a:pt x="2903" y="20485"/>
                </a:cubicBezTo>
                <a:cubicBezTo>
                  <a:pt x="2834" y="20693"/>
                  <a:pt x="2834" y="20750"/>
                  <a:pt x="2903" y="20961"/>
                </a:cubicBezTo>
                <a:cubicBezTo>
                  <a:pt x="2953" y="21115"/>
                  <a:pt x="3046" y="21246"/>
                  <a:pt x="3162" y="21330"/>
                </a:cubicBezTo>
                <a:cubicBezTo>
                  <a:pt x="3507" y="21577"/>
                  <a:pt x="4096" y="21454"/>
                  <a:pt x="4268" y="21099"/>
                </a:cubicBezTo>
                <a:cubicBezTo>
                  <a:pt x="4315" y="21003"/>
                  <a:pt x="4353" y="20833"/>
                  <a:pt x="4353" y="20721"/>
                </a:cubicBezTo>
                <a:cubicBezTo>
                  <a:pt x="4353" y="20304"/>
                  <a:pt x="4093" y="20024"/>
                  <a:pt x="3703" y="19993"/>
                </a:cubicBezTo>
                <a:close/>
              </a:path>
            </a:pathLst>
          </a:custGeom>
          <a:ln w="12700">
            <a:miter lim="400000"/>
          </a:ln>
          <a:effectLst>
            <a:outerShdw sx="100000" sy="100000" kx="0" ky="0" algn="b" rotWithShape="0" blurRad="127000" dist="76200" dir="2700000">
              <a:srgbClr val="000000">
                <a:alpha val="75000"/>
              </a:srgbClr>
            </a:outerShdw>
          </a:effectLst>
        </p:spPr>
      </p:pic>
      <p:sp>
        <p:nvSpPr>
          <p:cNvPr id="238" name="Shape 238"/>
          <p:cNvSpPr/>
          <p:nvPr>
            <p:ph type="title"/>
          </p:nvPr>
        </p:nvSpPr>
        <p:spPr>
          <a:xfrm>
            <a:off x="1270000" y="2362200"/>
            <a:ext cx="12293600" cy="2438400"/>
          </a:xfrm>
          <a:prstGeom prst="rect">
            <a:avLst/>
          </a:prstGeom>
        </p:spPr>
        <p:txBody>
          <a:bodyPr/>
          <a:lstStyle>
            <a:lvl1pPr>
              <a:defRPr sz="6400"/>
            </a:lvl1pPr>
          </a:lstStyle>
          <a:p>
            <a:pPr/>
            <a:r>
              <a:t>Communication</a:t>
            </a:r>
          </a:p>
        </p:txBody>
      </p:sp>
      <p:sp>
        <p:nvSpPr>
          <p:cNvPr id="239" name="Shape 239"/>
          <p:cNvSpPr/>
          <p:nvPr>
            <p:ph type="body" idx="1"/>
          </p:nvPr>
        </p:nvSpPr>
        <p:spPr>
          <a:xfrm>
            <a:off x="3289300" y="3949700"/>
            <a:ext cx="9563100" cy="5435600"/>
          </a:xfrm>
          <a:prstGeom prst="rect">
            <a:avLst/>
          </a:prstGeom>
        </p:spPr>
        <p:txBody>
          <a:bodyPr/>
          <a:lstStyle/>
          <a:p>
            <a:pPr marL="0" indent="0" defTabSz="457200">
              <a:spcBef>
                <a:spcPts val="0"/>
              </a:spcBef>
              <a:buClrTx/>
              <a:buSzTx/>
              <a:buNone/>
              <a:defRPr sz="3100">
                <a:solidFill>
                  <a:srgbClr val="424242"/>
                </a:solidFill>
                <a:latin typeface="Gill Sans"/>
                <a:ea typeface="Gill Sans"/>
                <a:cs typeface="Gill Sans"/>
                <a:sym typeface="Gill Sans"/>
              </a:defRPr>
            </a:pPr>
            <a:r>
              <a:t>Sensors communicating with Intuitives can:</a:t>
            </a:r>
          </a:p>
          <a:p>
            <a:pPr marL="0" indent="0" defTabSz="457200">
              <a:spcBef>
                <a:spcPts val="0"/>
              </a:spcBef>
              <a:buClrTx/>
              <a:buSzTx/>
              <a:buNone/>
              <a:defRPr sz="3100">
                <a:solidFill>
                  <a:srgbClr val="424242"/>
                </a:solidFill>
              </a:defRPr>
            </a:pPr>
            <a:r>
              <a:t>Start with an overarching description of the issue or challenge rather than the relevant details</a:t>
            </a:r>
          </a:p>
          <a:p>
            <a:pPr marL="0" indent="0" defTabSz="457200">
              <a:spcBef>
                <a:spcPts val="0"/>
              </a:spcBef>
              <a:buClrTx/>
              <a:buSzTx/>
              <a:buNone/>
              <a:defRPr sz="3100">
                <a:solidFill>
                  <a:srgbClr val="424242"/>
                </a:solidFill>
              </a:defRPr>
            </a:pPr>
            <a:r>
              <a:t>Allow room for creative exploration before moving to facts</a:t>
            </a:r>
          </a:p>
          <a:p>
            <a:pPr marL="0" indent="0" defTabSz="457200">
              <a:spcBef>
                <a:spcPts val="0"/>
              </a:spcBef>
              <a:buClrTx/>
              <a:buSzTx/>
              <a:buNone/>
              <a:defRPr sz="3100">
                <a:solidFill>
                  <a:srgbClr val="424242"/>
                </a:solidFill>
              </a:defRPr>
            </a:pPr>
            <a:r>
              <a:t>Explain desired outcomes and related challenges of a project</a:t>
            </a:r>
          </a:p>
          <a:p>
            <a:pPr marL="0" indent="0" defTabSz="457200">
              <a:spcBef>
                <a:spcPts val="0"/>
              </a:spcBef>
              <a:buClrTx/>
              <a:buSzTx/>
              <a:buNone/>
              <a:defRPr sz="3100">
                <a:solidFill>
                  <a:srgbClr val="424242"/>
                </a:solidFill>
                <a:latin typeface="Gill Sans"/>
                <a:ea typeface="Gill Sans"/>
                <a:cs typeface="Gill Sans"/>
                <a:sym typeface="Gill Sans"/>
              </a:defRPr>
            </a:pPr>
          </a:p>
          <a:p>
            <a:pPr marL="0" indent="0" defTabSz="457200">
              <a:spcBef>
                <a:spcPts val="0"/>
              </a:spcBef>
              <a:buClrTx/>
              <a:buSzTx/>
              <a:buNone/>
              <a:defRPr sz="3100">
                <a:solidFill>
                  <a:srgbClr val="424242"/>
                </a:solidFill>
                <a:latin typeface="Gill Sans"/>
                <a:ea typeface="Gill Sans"/>
                <a:cs typeface="Gill Sans"/>
                <a:sym typeface="Gill Sans"/>
              </a:defRPr>
            </a:pPr>
            <a:r>
              <a:t>Intuitives communicating with Sensors can:</a:t>
            </a:r>
          </a:p>
          <a:p>
            <a:pPr marL="0" indent="0" defTabSz="457200">
              <a:spcBef>
                <a:spcPts val="0"/>
              </a:spcBef>
              <a:buClrTx/>
              <a:buSzTx/>
              <a:buNone/>
              <a:defRPr sz="3100">
                <a:solidFill>
                  <a:srgbClr val="424242"/>
                </a:solidFill>
              </a:defRPr>
            </a:pPr>
            <a:r>
              <a:t>Identify clearly the problem they are trying to solve</a:t>
            </a:r>
          </a:p>
          <a:p>
            <a:pPr marL="0" indent="0" defTabSz="457200">
              <a:spcBef>
                <a:spcPts val="0"/>
              </a:spcBef>
              <a:buClrTx/>
              <a:buSzTx/>
              <a:buNone/>
              <a:defRPr sz="3100">
                <a:solidFill>
                  <a:srgbClr val="424242"/>
                </a:solidFill>
              </a:defRPr>
            </a:pPr>
            <a:r>
              <a:t>Share relevant facts and details</a:t>
            </a:r>
          </a:p>
          <a:p>
            <a:pPr marL="0" indent="0" defTabSz="457200">
              <a:spcBef>
                <a:spcPts val="0"/>
              </a:spcBef>
              <a:buClrTx/>
              <a:buSzTx/>
              <a:buNone/>
              <a:defRPr sz="3100">
                <a:solidFill>
                  <a:srgbClr val="424242"/>
                </a:solidFill>
              </a:defRPr>
            </a:pPr>
            <a:r>
              <a:t>Describe successful applications of the desired strategies</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ph type="title"/>
          </p:nvPr>
        </p:nvSpPr>
        <p:spPr>
          <a:xfrm>
            <a:off x="355600" y="1536700"/>
            <a:ext cx="12293600" cy="2438400"/>
          </a:xfrm>
          <a:prstGeom prst="rect">
            <a:avLst/>
          </a:prstGeom>
        </p:spPr>
        <p:txBody>
          <a:bodyPr/>
          <a:lstStyle>
            <a:lvl1pPr>
              <a:defRPr sz="6400"/>
            </a:lvl1pPr>
          </a:lstStyle>
          <a:p>
            <a:pPr/>
            <a:r>
              <a:t>Communication</a:t>
            </a:r>
          </a:p>
        </p:txBody>
      </p:sp>
      <p:sp>
        <p:nvSpPr>
          <p:cNvPr id="242" name="Shape 242"/>
          <p:cNvSpPr/>
          <p:nvPr>
            <p:ph type="body" idx="1"/>
          </p:nvPr>
        </p:nvSpPr>
        <p:spPr>
          <a:xfrm>
            <a:off x="546100" y="3695700"/>
            <a:ext cx="11899900" cy="5435600"/>
          </a:xfrm>
          <a:prstGeom prst="rect">
            <a:avLst/>
          </a:prstGeom>
        </p:spPr>
        <p:txBody>
          <a:bodyPr/>
          <a:lstStyle/>
          <a:p>
            <a:pPr marL="0" indent="0" defTabSz="457200">
              <a:spcBef>
                <a:spcPts val="0"/>
              </a:spcBef>
              <a:buClrTx/>
              <a:buSzTx/>
              <a:buNone/>
              <a:defRPr sz="3100">
                <a:solidFill>
                  <a:srgbClr val="424242"/>
                </a:solidFill>
                <a:latin typeface="Gill Sans"/>
                <a:ea typeface="Gill Sans"/>
                <a:cs typeface="Gill Sans"/>
                <a:sym typeface="Gill Sans"/>
              </a:defRPr>
            </a:pPr>
            <a:r>
              <a:t>Thinkers communicating with Feelers can:</a:t>
            </a:r>
          </a:p>
          <a:p>
            <a:pPr marL="0" indent="0" defTabSz="457200">
              <a:spcBef>
                <a:spcPts val="0"/>
              </a:spcBef>
              <a:buClrTx/>
              <a:buSzTx/>
              <a:buNone/>
              <a:defRPr sz="3100">
                <a:solidFill>
                  <a:srgbClr val="424242"/>
                </a:solidFill>
              </a:defRPr>
            </a:pPr>
            <a:r>
              <a:t>Start with the positives, rather than the liabilities</a:t>
            </a:r>
          </a:p>
          <a:p>
            <a:pPr marL="0" indent="0" defTabSz="457200">
              <a:spcBef>
                <a:spcPts val="0"/>
              </a:spcBef>
              <a:buClrTx/>
              <a:buSzTx/>
              <a:buNone/>
              <a:defRPr sz="3100">
                <a:solidFill>
                  <a:srgbClr val="424242"/>
                </a:solidFill>
              </a:defRPr>
            </a:pPr>
            <a:r>
              <a:t>Use empathy by matching the other's perspective</a:t>
            </a:r>
          </a:p>
          <a:p>
            <a:pPr marL="0" indent="0" defTabSz="457200">
              <a:spcBef>
                <a:spcPts val="0"/>
              </a:spcBef>
              <a:buClrTx/>
              <a:buSzTx/>
              <a:buNone/>
              <a:defRPr sz="3100">
                <a:solidFill>
                  <a:srgbClr val="424242"/>
                </a:solidFill>
              </a:defRPr>
            </a:pPr>
            <a:r>
              <a:t>Consider a decision's impact on the people who will carry it out </a:t>
            </a:r>
          </a:p>
          <a:p>
            <a:pPr marL="0" indent="0" defTabSz="457200">
              <a:spcBef>
                <a:spcPts val="0"/>
              </a:spcBef>
              <a:buClrTx/>
              <a:buSzTx/>
              <a:buNone/>
              <a:defRPr sz="3100">
                <a:solidFill>
                  <a:srgbClr val="424242"/>
                </a:solidFill>
                <a:latin typeface="Gill Sans"/>
                <a:ea typeface="Gill Sans"/>
                <a:cs typeface="Gill Sans"/>
                <a:sym typeface="Gill Sans"/>
              </a:defRPr>
            </a:pPr>
          </a:p>
          <a:p>
            <a:pPr marL="0" indent="0" defTabSz="457200">
              <a:spcBef>
                <a:spcPts val="0"/>
              </a:spcBef>
              <a:buClrTx/>
              <a:buSzTx/>
              <a:buNone/>
              <a:defRPr sz="3100">
                <a:solidFill>
                  <a:srgbClr val="424242"/>
                </a:solidFill>
                <a:latin typeface="Gill Sans"/>
                <a:ea typeface="Gill Sans"/>
                <a:cs typeface="Gill Sans"/>
                <a:sym typeface="Gill Sans"/>
              </a:defRPr>
            </a:pPr>
            <a:r>
              <a:t>Feelers communicating with Thinkers can:</a:t>
            </a:r>
          </a:p>
          <a:p>
            <a:pPr marL="0" indent="0" defTabSz="457200">
              <a:spcBef>
                <a:spcPts val="0"/>
              </a:spcBef>
              <a:buClrTx/>
              <a:buSzTx/>
              <a:buNone/>
              <a:defRPr sz="3100">
                <a:solidFill>
                  <a:srgbClr val="424242"/>
                </a:solidFill>
              </a:defRPr>
            </a:pPr>
            <a:r>
              <a:t>Discuss the costs and benefits of an issue or decision</a:t>
            </a:r>
          </a:p>
          <a:p>
            <a:pPr marL="0" indent="0" defTabSz="457200">
              <a:spcBef>
                <a:spcPts val="0"/>
              </a:spcBef>
              <a:buClrTx/>
              <a:buSzTx/>
              <a:buNone/>
              <a:defRPr sz="3100">
                <a:solidFill>
                  <a:srgbClr val="424242"/>
                </a:solidFill>
              </a:defRPr>
            </a:pPr>
            <a:r>
              <a:t>Be willing to engage in debate without taking it personally</a:t>
            </a:r>
          </a:p>
          <a:p>
            <a:pPr marL="0" indent="0" defTabSz="457200">
              <a:spcBef>
                <a:spcPts val="0"/>
              </a:spcBef>
              <a:buClrTx/>
              <a:buSzTx/>
              <a:buNone/>
              <a:defRPr sz="3100">
                <a:solidFill>
                  <a:srgbClr val="424242"/>
                </a:solidFill>
              </a:defRPr>
            </a:pPr>
            <a:r>
              <a:t>Present key information clearly and in a succinct manner</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Shape 244"/>
          <p:cNvSpPr/>
          <p:nvPr>
            <p:ph type="title"/>
          </p:nvPr>
        </p:nvSpPr>
        <p:spPr>
          <a:xfrm>
            <a:off x="355600" y="1536700"/>
            <a:ext cx="12293600" cy="2438400"/>
          </a:xfrm>
          <a:prstGeom prst="rect">
            <a:avLst/>
          </a:prstGeom>
        </p:spPr>
        <p:txBody>
          <a:bodyPr/>
          <a:lstStyle>
            <a:lvl1pPr>
              <a:defRPr sz="6400"/>
            </a:lvl1pPr>
          </a:lstStyle>
          <a:p>
            <a:pPr/>
            <a:r>
              <a:t>Communication</a:t>
            </a:r>
          </a:p>
        </p:txBody>
      </p:sp>
      <p:sp>
        <p:nvSpPr>
          <p:cNvPr id="245" name="Shape 245"/>
          <p:cNvSpPr/>
          <p:nvPr>
            <p:ph type="body" idx="1"/>
          </p:nvPr>
        </p:nvSpPr>
        <p:spPr>
          <a:xfrm>
            <a:off x="546100" y="3695700"/>
            <a:ext cx="11899900" cy="5435600"/>
          </a:xfrm>
          <a:prstGeom prst="rect">
            <a:avLst/>
          </a:prstGeom>
        </p:spPr>
        <p:txBody>
          <a:bodyPr/>
          <a:lstStyle/>
          <a:p>
            <a:pPr marL="0" indent="0" defTabSz="457200">
              <a:spcBef>
                <a:spcPts val="0"/>
              </a:spcBef>
              <a:buClrTx/>
              <a:buSzTx/>
              <a:buNone/>
              <a:defRPr sz="3100">
                <a:solidFill>
                  <a:srgbClr val="424242"/>
                </a:solidFill>
                <a:latin typeface="Gill Sans"/>
                <a:ea typeface="Gill Sans"/>
                <a:cs typeface="Gill Sans"/>
                <a:sym typeface="Gill Sans"/>
              </a:defRPr>
            </a:pPr>
            <a:r>
              <a:t>Judgers communicating with Perceivers can:</a:t>
            </a:r>
          </a:p>
          <a:p>
            <a:pPr marL="0" indent="0" defTabSz="457200">
              <a:spcBef>
                <a:spcPts val="0"/>
              </a:spcBef>
              <a:buClrTx/>
              <a:buSzTx/>
              <a:buNone/>
              <a:defRPr sz="3100">
                <a:solidFill>
                  <a:srgbClr val="424242"/>
                </a:solidFill>
              </a:defRPr>
            </a:pPr>
            <a:r>
              <a:t>Allow sufficient time for brainstorming</a:t>
            </a:r>
          </a:p>
          <a:p>
            <a:pPr marL="0" indent="0" defTabSz="457200">
              <a:spcBef>
                <a:spcPts val="0"/>
              </a:spcBef>
              <a:buClrTx/>
              <a:buSzTx/>
              <a:buNone/>
              <a:defRPr sz="3100">
                <a:solidFill>
                  <a:srgbClr val="424242"/>
                </a:solidFill>
              </a:defRPr>
            </a:pPr>
            <a:r>
              <a:t>Consider multiple options before pressing for closure</a:t>
            </a:r>
          </a:p>
          <a:p>
            <a:pPr marL="0" indent="0" defTabSz="457200">
              <a:spcBef>
                <a:spcPts val="0"/>
              </a:spcBef>
              <a:buClrTx/>
              <a:buSzTx/>
              <a:buNone/>
              <a:defRPr sz="3100">
                <a:solidFill>
                  <a:srgbClr val="424242"/>
                </a:solidFill>
              </a:defRPr>
            </a:pPr>
            <a:r>
              <a:t>Be flexible in how goals are met</a:t>
            </a:r>
          </a:p>
          <a:p>
            <a:pPr marL="0" indent="0" defTabSz="457200">
              <a:spcBef>
                <a:spcPts val="0"/>
              </a:spcBef>
              <a:buClrTx/>
              <a:buSzTx/>
              <a:buNone/>
              <a:defRPr sz="3100">
                <a:solidFill>
                  <a:srgbClr val="424242"/>
                </a:solidFill>
                <a:latin typeface="Gill Sans"/>
                <a:ea typeface="Gill Sans"/>
                <a:cs typeface="Gill Sans"/>
                <a:sym typeface="Gill Sans"/>
              </a:defRPr>
            </a:pPr>
          </a:p>
          <a:p>
            <a:pPr marL="0" indent="0" defTabSz="457200">
              <a:spcBef>
                <a:spcPts val="0"/>
              </a:spcBef>
              <a:buClrTx/>
              <a:buSzTx/>
              <a:buNone/>
              <a:defRPr sz="3100">
                <a:solidFill>
                  <a:srgbClr val="424242"/>
                </a:solidFill>
                <a:latin typeface="Gill Sans"/>
                <a:ea typeface="Gill Sans"/>
                <a:cs typeface="Gill Sans"/>
                <a:sym typeface="Gill Sans"/>
              </a:defRPr>
            </a:pPr>
            <a:r>
              <a:t>Perceivers communicating with Judgers can:</a:t>
            </a:r>
          </a:p>
          <a:p>
            <a:pPr marL="0" indent="0" defTabSz="457200">
              <a:spcBef>
                <a:spcPts val="0"/>
              </a:spcBef>
              <a:buClrTx/>
              <a:buSzTx/>
              <a:buNone/>
              <a:defRPr sz="3100">
                <a:solidFill>
                  <a:srgbClr val="424242"/>
                </a:solidFill>
              </a:defRPr>
            </a:pPr>
            <a:r>
              <a:t>Balance brainstorming with analysis and decision-making</a:t>
            </a:r>
          </a:p>
          <a:p>
            <a:pPr marL="0" indent="0" defTabSz="457200">
              <a:spcBef>
                <a:spcPts val="0"/>
              </a:spcBef>
              <a:buClrTx/>
              <a:buSzTx/>
              <a:buNone/>
              <a:defRPr sz="3100">
                <a:solidFill>
                  <a:srgbClr val="424242"/>
                </a:solidFill>
              </a:defRPr>
            </a:pPr>
            <a:r>
              <a:t>Participate in establishing firm dates and timelines</a:t>
            </a:r>
          </a:p>
          <a:p>
            <a:pPr marL="0" indent="0" defTabSz="457200">
              <a:spcBef>
                <a:spcPts val="0"/>
              </a:spcBef>
              <a:buClrTx/>
              <a:buSzTx/>
              <a:buNone/>
              <a:defRPr sz="3100">
                <a:solidFill>
                  <a:srgbClr val="424242"/>
                </a:solidFill>
              </a:defRPr>
            </a:pPr>
            <a:r>
              <a:t>Commit to carrying through with plans without unnecessary changes or delays</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ph type="title"/>
          </p:nvPr>
        </p:nvSpPr>
        <p:spPr>
          <a:xfrm>
            <a:off x="355600" y="1536700"/>
            <a:ext cx="12293600" cy="2438400"/>
          </a:xfrm>
          <a:prstGeom prst="rect">
            <a:avLst/>
          </a:prstGeom>
        </p:spPr>
        <p:txBody>
          <a:bodyPr/>
          <a:lstStyle>
            <a:lvl1pPr>
              <a:defRPr sz="6400"/>
            </a:lvl1pPr>
          </a:lstStyle>
          <a:p>
            <a:pPr/>
            <a:r>
              <a:t>ENGAGING PREFERENCES TO BUILD SOLUTIONS</a:t>
            </a:r>
          </a:p>
        </p:txBody>
      </p:sp>
      <p:sp>
        <p:nvSpPr>
          <p:cNvPr id="248" name="Shape 248"/>
          <p:cNvSpPr/>
          <p:nvPr>
            <p:ph type="body" idx="1"/>
          </p:nvPr>
        </p:nvSpPr>
        <p:spPr>
          <a:xfrm>
            <a:off x="546100" y="3860800"/>
            <a:ext cx="11899900" cy="4826000"/>
          </a:xfrm>
          <a:prstGeom prst="rect">
            <a:avLst/>
          </a:prstGeom>
        </p:spPr>
        <p:txBody>
          <a:bodyPr>
            <a:normAutofit fontScale="100000" lnSpcReduction="0"/>
          </a:bodyPr>
          <a:lstStyle/>
          <a:p>
            <a:pPr marL="0" indent="0" defTabSz="362204">
              <a:spcBef>
                <a:spcPts val="800"/>
              </a:spcBef>
              <a:buSzTx/>
              <a:buNone/>
              <a:defRPr sz="2356">
                <a:solidFill>
                  <a:srgbClr val="444444"/>
                </a:solidFill>
                <a:latin typeface="Gill Sans SemiBold"/>
                <a:ea typeface="Gill Sans SemiBold"/>
                <a:cs typeface="Gill Sans SemiBold"/>
                <a:sym typeface="Gill Sans SemiBold"/>
              </a:defRPr>
            </a:pPr>
            <a:r>
              <a:t>Step1 (Sensing) Define the Problem or Situation</a:t>
            </a:r>
          </a:p>
          <a:p>
            <a:pPr marL="188976" indent="-188976" defTabSz="362204">
              <a:spcBef>
                <a:spcPts val="800"/>
              </a:spcBef>
              <a:buSzPct val="50000"/>
              <a:buBlip>
                <a:blip r:embed="rId2"/>
              </a:buBlip>
              <a:defRPr sz="2356">
                <a:solidFill>
                  <a:srgbClr val="444444"/>
                </a:solidFill>
              </a:defRPr>
            </a:pPr>
            <a:r>
              <a:t>What are the facts?</a:t>
            </a:r>
          </a:p>
          <a:p>
            <a:pPr marL="188976" indent="-188976" defTabSz="362204">
              <a:spcBef>
                <a:spcPts val="800"/>
              </a:spcBef>
              <a:buSzPct val="50000"/>
              <a:buBlip>
                <a:blip r:embed="rId2"/>
              </a:buBlip>
              <a:defRPr sz="2356">
                <a:solidFill>
                  <a:srgbClr val="444444"/>
                </a:solidFill>
              </a:defRPr>
            </a:pPr>
            <a:r>
              <a:t>What actually happened (The sequence)?</a:t>
            </a:r>
          </a:p>
          <a:p>
            <a:pPr marL="188976" indent="-188976" defTabSz="362204">
              <a:spcBef>
                <a:spcPts val="800"/>
              </a:spcBef>
              <a:buSzPct val="50000"/>
              <a:buBlip>
                <a:blip r:embed="rId2"/>
              </a:buBlip>
              <a:defRPr sz="2356">
                <a:solidFill>
                  <a:srgbClr val="444444"/>
                </a:solidFill>
              </a:defRPr>
            </a:pPr>
            <a:r>
              <a:t>What happened before in other related situations?</a:t>
            </a:r>
          </a:p>
          <a:p>
            <a:pPr marL="188976" indent="-188976" defTabSz="362204">
              <a:spcBef>
                <a:spcPts val="800"/>
              </a:spcBef>
              <a:buSzPct val="50000"/>
              <a:buBlip>
                <a:blip r:embed="rId2"/>
              </a:buBlip>
              <a:defRPr sz="2356">
                <a:solidFill>
                  <a:srgbClr val="444444"/>
                </a:solidFill>
              </a:defRPr>
            </a:pPr>
            <a:r>
              <a:t>What resources are available?</a:t>
            </a:r>
          </a:p>
          <a:p>
            <a:pPr marL="0" indent="0" defTabSz="362204">
              <a:spcBef>
                <a:spcPts val="800"/>
              </a:spcBef>
              <a:buSzTx/>
              <a:buNone/>
              <a:defRPr sz="2356">
                <a:solidFill>
                  <a:srgbClr val="444444"/>
                </a:solidFill>
              </a:defRPr>
            </a:pPr>
          </a:p>
          <a:p>
            <a:pPr marL="0" indent="0" defTabSz="362204">
              <a:spcBef>
                <a:spcPts val="800"/>
              </a:spcBef>
              <a:buSzTx/>
              <a:buNone/>
              <a:defRPr sz="2356">
                <a:solidFill>
                  <a:srgbClr val="444444"/>
                </a:solidFill>
                <a:latin typeface="Gill Sans SemiBold"/>
                <a:ea typeface="Gill Sans SemiBold"/>
                <a:cs typeface="Gill Sans SemiBold"/>
                <a:sym typeface="Gill Sans SemiBold"/>
              </a:defRPr>
            </a:pPr>
            <a:r>
              <a:t>Step 2 (Intuition) Interpret it</a:t>
            </a:r>
          </a:p>
          <a:p>
            <a:pPr marL="188976" indent="-188976" defTabSz="362204">
              <a:spcBef>
                <a:spcPts val="800"/>
              </a:spcBef>
              <a:buSzPct val="50000"/>
              <a:buBlip>
                <a:blip r:embed="rId2"/>
              </a:buBlip>
              <a:defRPr sz="2356">
                <a:solidFill>
                  <a:srgbClr val="444444"/>
                </a:solidFill>
              </a:defRPr>
            </a:pPr>
            <a:r>
              <a:t>If you had a magic wand and things were different tomorrow morning, what would things look like? What would be changed and in what ways?</a:t>
            </a:r>
          </a:p>
          <a:p>
            <a:pPr marL="188976" indent="-188976" defTabSz="362204">
              <a:spcBef>
                <a:spcPts val="800"/>
              </a:spcBef>
              <a:buSzPct val="50000"/>
              <a:buBlip>
                <a:blip r:embed="rId2"/>
              </a:buBlip>
              <a:defRPr sz="2356">
                <a:solidFill>
                  <a:srgbClr val="444444"/>
                </a:solidFill>
              </a:defRPr>
            </a:pPr>
            <a:r>
              <a:t>What are the possibilities or solutions? (Think without evaluation)</a:t>
            </a:r>
          </a:p>
          <a:p>
            <a:pPr marL="188976" indent="-188976" defTabSz="362204">
              <a:spcBef>
                <a:spcPts val="800"/>
              </a:spcBef>
              <a:buSzPct val="50000"/>
              <a:buBlip>
                <a:blip r:embed="rId2"/>
              </a:buBlip>
              <a:defRPr sz="2356">
                <a:solidFill>
                  <a:srgbClr val="444444"/>
                </a:solidFill>
              </a:defRPr>
            </a:pPr>
            <a:r>
              <a:t>What theories, models or frameworks are relevant?</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title"/>
          </p:nvPr>
        </p:nvSpPr>
        <p:spPr>
          <a:xfrm>
            <a:off x="254000" y="2082800"/>
            <a:ext cx="12293600" cy="2438400"/>
          </a:xfrm>
          <a:prstGeom prst="rect">
            <a:avLst/>
          </a:prstGeom>
        </p:spPr>
        <p:txBody>
          <a:bodyPr/>
          <a:lstStyle/>
          <a:p>
            <a:pPr/>
            <a:r>
              <a:t>Learning objectives</a:t>
            </a:r>
          </a:p>
        </p:txBody>
      </p:sp>
      <p:sp>
        <p:nvSpPr>
          <p:cNvPr id="179" name="Shape 179"/>
          <p:cNvSpPr/>
          <p:nvPr>
            <p:ph type="body" idx="1"/>
          </p:nvPr>
        </p:nvSpPr>
        <p:spPr>
          <a:xfrm>
            <a:off x="355600" y="2882900"/>
            <a:ext cx="12293600" cy="6438900"/>
          </a:xfrm>
          <a:prstGeom prst="rect">
            <a:avLst/>
          </a:prstGeom>
        </p:spPr>
        <p:txBody>
          <a:bodyPr/>
          <a:lstStyle/>
          <a:p>
            <a:pPr marL="685800"/>
            <a:r>
              <a:t>To understand and value individual similarities and differences in others</a:t>
            </a:r>
          </a:p>
          <a:p>
            <a:pPr marL="685800"/>
            <a:r>
              <a:t>To apply insights from personal preferences to enhance communication and problem-solving </a:t>
            </a:r>
          </a:p>
        </p:txBody>
      </p:sp>
      <p:pic>
        <p:nvPicPr>
          <p:cNvPr id="180" name="MP900398875.jpg"/>
          <p:cNvPicPr>
            <a:picLocks noChangeAspect="1"/>
          </p:cNvPicPr>
          <p:nvPr/>
        </p:nvPicPr>
        <p:blipFill>
          <a:blip r:embed="rId2">
            <a:extLst/>
          </a:blip>
          <a:srcRect l="13182" t="14019" r="13537" b="7228"/>
          <a:stretch>
            <a:fillRect/>
          </a:stretch>
        </p:blipFill>
        <p:spPr>
          <a:xfrm flipH="1">
            <a:off x="100662" y="2633853"/>
            <a:ext cx="1753785" cy="1346242"/>
          </a:xfrm>
          <a:custGeom>
            <a:avLst/>
            <a:gdLst/>
            <a:ahLst/>
            <a:cxnLst>
              <a:cxn ang="0">
                <a:pos x="wd2" y="hd2"/>
              </a:cxn>
              <a:cxn ang="5400000">
                <a:pos x="wd2" y="hd2"/>
              </a:cxn>
              <a:cxn ang="10800000">
                <a:pos x="wd2" y="hd2"/>
              </a:cxn>
              <a:cxn ang="16200000">
                <a:pos x="wd2" y="hd2"/>
              </a:cxn>
            </a:cxnLst>
            <a:rect l="0" t="0" r="r" b="b"/>
            <a:pathLst>
              <a:path w="21538" h="21574" fill="norm" stroke="1" extrusionOk="0">
                <a:moveTo>
                  <a:pt x="3169" y="8"/>
                </a:moveTo>
                <a:cubicBezTo>
                  <a:pt x="3104" y="20"/>
                  <a:pt x="2928" y="35"/>
                  <a:pt x="2774" y="39"/>
                </a:cubicBezTo>
                <a:cubicBezTo>
                  <a:pt x="2528" y="47"/>
                  <a:pt x="2476" y="61"/>
                  <a:pt x="2335" y="154"/>
                </a:cubicBezTo>
                <a:cubicBezTo>
                  <a:pt x="2095" y="313"/>
                  <a:pt x="1996" y="526"/>
                  <a:pt x="1994" y="892"/>
                </a:cubicBezTo>
                <a:cubicBezTo>
                  <a:pt x="1993" y="1107"/>
                  <a:pt x="2006" y="1189"/>
                  <a:pt x="2082" y="1401"/>
                </a:cubicBezTo>
                <a:cubicBezTo>
                  <a:pt x="2132" y="1539"/>
                  <a:pt x="2168" y="1657"/>
                  <a:pt x="2160" y="1668"/>
                </a:cubicBezTo>
                <a:cubicBezTo>
                  <a:pt x="2151" y="1679"/>
                  <a:pt x="1930" y="1689"/>
                  <a:pt x="1672" y="1693"/>
                </a:cubicBezTo>
                <a:cubicBezTo>
                  <a:pt x="1173" y="1700"/>
                  <a:pt x="1004" y="1735"/>
                  <a:pt x="639" y="1884"/>
                </a:cubicBezTo>
                <a:cubicBezTo>
                  <a:pt x="470" y="1953"/>
                  <a:pt x="373" y="2017"/>
                  <a:pt x="278" y="2126"/>
                </a:cubicBezTo>
                <a:lnTo>
                  <a:pt x="152" y="2272"/>
                </a:lnTo>
                <a:lnTo>
                  <a:pt x="161" y="2545"/>
                </a:lnTo>
                <a:cubicBezTo>
                  <a:pt x="171" y="2815"/>
                  <a:pt x="169" y="2817"/>
                  <a:pt x="88" y="2876"/>
                </a:cubicBezTo>
                <a:cubicBezTo>
                  <a:pt x="43" y="2909"/>
                  <a:pt x="5" y="2952"/>
                  <a:pt x="1" y="2971"/>
                </a:cubicBezTo>
                <a:cubicBezTo>
                  <a:pt x="-7" y="3005"/>
                  <a:pt x="76" y="3139"/>
                  <a:pt x="912" y="4333"/>
                </a:cubicBezTo>
                <a:cubicBezTo>
                  <a:pt x="1121" y="4631"/>
                  <a:pt x="1466" y="5137"/>
                  <a:pt x="1677" y="5458"/>
                </a:cubicBezTo>
                <a:cubicBezTo>
                  <a:pt x="1888" y="5780"/>
                  <a:pt x="2091" y="6063"/>
                  <a:pt x="2126" y="6088"/>
                </a:cubicBezTo>
                <a:cubicBezTo>
                  <a:pt x="2160" y="6113"/>
                  <a:pt x="2242" y="6133"/>
                  <a:pt x="2311" y="6132"/>
                </a:cubicBezTo>
                <a:lnTo>
                  <a:pt x="2438" y="6132"/>
                </a:lnTo>
                <a:lnTo>
                  <a:pt x="2920" y="6768"/>
                </a:lnTo>
                <a:cubicBezTo>
                  <a:pt x="3184" y="7120"/>
                  <a:pt x="3408" y="7439"/>
                  <a:pt x="3417" y="7474"/>
                </a:cubicBezTo>
                <a:cubicBezTo>
                  <a:pt x="3426" y="7510"/>
                  <a:pt x="3476" y="7578"/>
                  <a:pt x="3534" y="7627"/>
                </a:cubicBezTo>
                <a:cubicBezTo>
                  <a:pt x="3592" y="7677"/>
                  <a:pt x="3706" y="7796"/>
                  <a:pt x="3783" y="7894"/>
                </a:cubicBezTo>
                <a:cubicBezTo>
                  <a:pt x="3938" y="8092"/>
                  <a:pt x="4058" y="8188"/>
                  <a:pt x="4246" y="8250"/>
                </a:cubicBezTo>
                <a:cubicBezTo>
                  <a:pt x="4315" y="8274"/>
                  <a:pt x="4404" y="8306"/>
                  <a:pt x="4446" y="8327"/>
                </a:cubicBezTo>
                <a:cubicBezTo>
                  <a:pt x="4487" y="8348"/>
                  <a:pt x="4911" y="8886"/>
                  <a:pt x="5386" y="9522"/>
                </a:cubicBezTo>
                <a:cubicBezTo>
                  <a:pt x="6551" y="11080"/>
                  <a:pt x="6620" y="11177"/>
                  <a:pt x="6970" y="11577"/>
                </a:cubicBezTo>
                <a:cubicBezTo>
                  <a:pt x="7138" y="11768"/>
                  <a:pt x="7297" y="11947"/>
                  <a:pt x="7321" y="11977"/>
                </a:cubicBezTo>
                <a:cubicBezTo>
                  <a:pt x="7346" y="12008"/>
                  <a:pt x="7399" y="12066"/>
                  <a:pt x="7443" y="12111"/>
                </a:cubicBezTo>
                <a:cubicBezTo>
                  <a:pt x="7487" y="12156"/>
                  <a:pt x="7646" y="12340"/>
                  <a:pt x="7794" y="12518"/>
                </a:cubicBezTo>
                <a:cubicBezTo>
                  <a:pt x="7942" y="12696"/>
                  <a:pt x="8110" y="12887"/>
                  <a:pt x="8164" y="12944"/>
                </a:cubicBezTo>
                <a:cubicBezTo>
                  <a:pt x="8279" y="13065"/>
                  <a:pt x="8706" y="13560"/>
                  <a:pt x="8808" y="13688"/>
                </a:cubicBezTo>
                <a:cubicBezTo>
                  <a:pt x="8939" y="13854"/>
                  <a:pt x="9270" y="14191"/>
                  <a:pt x="9354" y="14248"/>
                </a:cubicBezTo>
                <a:cubicBezTo>
                  <a:pt x="9400" y="14279"/>
                  <a:pt x="9553" y="14451"/>
                  <a:pt x="9700" y="14623"/>
                </a:cubicBezTo>
                <a:cubicBezTo>
                  <a:pt x="9871" y="14826"/>
                  <a:pt x="10013" y="14954"/>
                  <a:pt x="10094" y="14992"/>
                </a:cubicBezTo>
                <a:cubicBezTo>
                  <a:pt x="10373" y="15121"/>
                  <a:pt x="10464" y="15217"/>
                  <a:pt x="11074" y="15978"/>
                </a:cubicBezTo>
                <a:cubicBezTo>
                  <a:pt x="11682" y="16737"/>
                  <a:pt x="11822" y="16922"/>
                  <a:pt x="11883" y="17078"/>
                </a:cubicBezTo>
                <a:cubicBezTo>
                  <a:pt x="12008" y="17397"/>
                  <a:pt x="12345" y="17539"/>
                  <a:pt x="13004" y="17543"/>
                </a:cubicBezTo>
                <a:cubicBezTo>
                  <a:pt x="13378" y="17545"/>
                  <a:pt x="13453" y="17554"/>
                  <a:pt x="13521" y="17613"/>
                </a:cubicBezTo>
                <a:cubicBezTo>
                  <a:pt x="13564" y="17650"/>
                  <a:pt x="13784" y="17922"/>
                  <a:pt x="14008" y="18217"/>
                </a:cubicBezTo>
                <a:cubicBezTo>
                  <a:pt x="14394" y="18723"/>
                  <a:pt x="14610" y="19073"/>
                  <a:pt x="14963" y="19756"/>
                </a:cubicBezTo>
                <a:cubicBezTo>
                  <a:pt x="15048" y="19919"/>
                  <a:pt x="15140" y="20095"/>
                  <a:pt x="15168" y="20144"/>
                </a:cubicBezTo>
                <a:cubicBezTo>
                  <a:pt x="15239" y="20266"/>
                  <a:pt x="15404" y="20366"/>
                  <a:pt x="15660" y="20449"/>
                </a:cubicBezTo>
                <a:cubicBezTo>
                  <a:pt x="15853" y="20512"/>
                  <a:pt x="16034" y="20618"/>
                  <a:pt x="16294" y="20812"/>
                </a:cubicBezTo>
                <a:cubicBezTo>
                  <a:pt x="16434" y="20915"/>
                  <a:pt x="16630" y="21080"/>
                  <a:pt x="16660" y="21123"/>
                </a:cubicBezTo>
                <a:cubicBezTo>
                  <a:pt x="16729" y="21224"/>
                  <a:pt x="17059" y="21504"/>
                  <a:pt x="17147" y="21537"/>
                </a:cubicBezTo>
                <a:cubicBezTo>
                  <a:pt x="17277" y="21585"/>
                  <a:pt x="17284" y="21587"/>
                  <a:pt x="17405" y="21543"/>
                </a:cubicBezTo>
                <a:cubicBezTo>
                  <a:pt x="17597" y="21473"/>
                  <a:pt x="17593" y="21419"/>
                  <a:pt x="17337" y="20913"/>
                </a:cubicBezTo>
                <a:cubicBezTo>
                  <a:pt x="16941" y="20131"/>
                  <a:pt x="16846" y="19826"/>
                  <a:pt x="16830" y="19285"/>
                </a:cubicBezTo>
                <a:cubicBezTo>
                  <a:pt x="16817" y="18842"/>
                  <a:pt x="16806" y="18819"/>
                  <a:pt x="16416" y="18363"/>
                </a:cubicBezTo>
                <a:cubicBezTo>
                  <a:pt x="16275" y="18199"/>
                  <a:pt x="16086" y="17963"/>
                  <a:pt x="15997" y="17835"/>
                </a:cubicBezTo>
                <a:cubicBezTo>
                  <a:pt x="15808" y="17563"/>
                  <a:pt x="15524" y="16989"/>
                  <a:pt x="15524" y="16881"/>
                </a:cubicBezTo>
                <a:cubicBezTo>
                  <a:pt x="15524" y="16786"/>
                  <a:pt x="15733" y="16604"/>
                  <a:pt x="15982" y="16487"/>
                </a:cubicBezTo>
                <a:cubicBezTo>
                  <a:pt x="16083" y="16439"/>
                  <a:pt x="16221" y="16351"/>
                  <a:pt x="16289" y="16290"/>
                </a:cubicBezTo>
                <a:cubicBezTo>
                  <a:pt x="16358" y="16228"/>
                  <a:pt x="16422" y="16175"/>
                  <a:pt x="16430" y="16175"/>
                </a:cubicBezTo>
                <a:cubicBezTo>
                  <a:pt x="16439" y="16175"/>
                  <a:pt x="16549" y="16284"/>
                  <a:pt x="16674" y="16417"/>
                </a:cubicBezTo>
                <a:cubicBezTo>
                  <a:pt x="16799" y="16549"/>
                  <a:pt x="17008" y="16752"/>
                  <a:pt x="17142" y="16868"/>
                </a:cubicBezTo>
                <a:cubicBezTo>
                  <a:pt x="17525" y="17200"/>
                  <a:pt x="17921" y="17616"/>
                  <a:pt x="18336" y="18121"/>
                </a:cubicBezTo>
                <a:cubicBezTo>
                  <a:pt x="18834" y="18728"/>
                  <a:pt x="18874" y="18761"/>
                  <a:pt x="19199" y="18808"/>
                </a:cubicBezTo>
                <a:cubicBezTo>
                  <a:pt x="19652" y="18874"/>
                  <a:pt x="19804" y="18920"/>
                  <a:pt x="20213" y="19133"/>
                </a:cubicBezTo>
                <a:cubicBezTo>
                  <a:pt x="20424" y="19242"/>
                  <a:pt x="21244" y="19769"/>
                  <a:pt x="21304" y="19832"/>
                </a:cubicBezTo>
                <a:cubicBezTo>
                  <a:pt x="21320" y="19848"/>
                  <a:pt x="21378" y="19869"/>
                  <a:pt x="21436" y="19883"/>
                </a:cubicBezTo>
                <a:cubicBezTo>
                  <a:pt x="21593" y="19921"/>
                  <a:pt x="21573" y="19847"/>
                  <a:pt x="21343" y="19552"/>
                </a:cubicBezTo>
                <a:cubicBezTo>
                  <a:pt x="20690" y="18715"/>
                  <a:pt x="20356" y="18133"/>
                  <a:pt x="20198" y="17555"/>
                </a:cubicBezTo>
                <a:cubicBezTo>
                  <a:pt x="20157" y="17405"/>
                  <a:pt x="20062" y="17311"/>
                  <a:pt x="19793" y="17148"/>
                </a:cubicBezTo>
                <a:cubicBezTo>
                  <a:pt x="19214" y="16798"/>
                  <a:pt x="18729" y="16457"/>
                  <a:pt x="18443" y="16207"/>
                </a:cubicBezTo>
                <a:cubicBezTo>
                  <a:pt x="18002" y="15821"/>
                  <a:pt x="18011" y="15831"/>
                  <a:pt x="17693" y="15507"/>
                </a:cubicBezTo>
                <a:cubicBezTo>
                  <a:pt x="17539" y="15351"/>
                  <a:pt x="17371" y="15188"/>
                  <a:pt x="17322" y="15138"/>
                </a:cubicBezTo>
                <a:lnTo>
                  <a:pt x="17235" y="15043"/>
                </a:lnTo>
                <a:lnTo>
                  <a:pt x="17332" y="14782"/>
                </a:lnTo>
                <a:cubicBezTo>
                  <a:pt x="17442" y="14490"/>
                  <a:pt x="17472" y="14227"/>
                  <a:pt x="17400" y="14114"/>
                </a:cubicBezTo>
                <a:cubicBezTo>
                  <a:pt x="17377" y="14078"/>
                  <a:pt x="17292" y="14013"/>
                  <a:pt x="17215" y="13968"/>
                </a:cubicBezTo>
                <a:cubicBezTo>
                  <a:pt x="17096" y="13899"/>
                  <a:pt x="16778" y="13588"/>
                  <a:pt x="15641" y="12461"/>
                </a:cubicBezTo>
                <a:cubicBezTo>
                  <a:pt x="15213" y="12036"/>
                  <a:pt x="15197" y="12014"/>
                  <a:pt x="15178" y="11882"/>
                </a:cubicBezTo>
                <a:cubicBezTo>
                  <a:pt x="15164" y="11784"/>
                  <a:pt x="15124" y="11726"/>
                  <a:pt x="15012" y="11615"/>
                </a:cubicBezTo>
                <a:cubicBezTo>
                  <a:pt x="14602" y="11209"/>
                  <a:pt x="14531" y="11131"/>
                  <a:pt x="14476" y="11030"/>
                </a:cubicBezTo>
                <a:cubicBezTo>
                  <a:pt x="14443" y="10970"/>
                  <a:pt x="14055" y="10544"/>
                  <a:pt x="13608" y="10082"/>
                </a:cubicBezTo>
                <a:cubicBezTo>
                  <a:pt x="12664" y="9104"/>
                  <a:pt x="12332" y="8756"/>
                  <a:pt x="11903" y="8301"/>
                </a:cubicBezTo>
                <a:cubicBezTo>
                  <a:pt x="11635" y="8018"/>
                  <a:pt x="11432" y="7823"/>
                  <a:pt x="10923" y="7347"/>
                </a:cubicBezTo>
                <a:cubicBezTo>
                  <a:pt x="10874" y="7302"/>
                  <a:pt x="10806" y="7236"/>
                  <a:pt x="10767" y="7201"/>
                </a:cubicBezTo>
                <a:cubicBezTo>
                  <a:pt x="10705" y="7145"/>
                  <a:pt x="9567" y="6085"/>
                  <a:pt x="9368" y="5897"/>
                </a:cubicBezTo>
                <a:cubicBezTo>
                  <a:pt x="9326" y="5857"/>
                  <a:pt x="9252" y="5790"/>
                  <a:pt x="9207" y="5751"/>
                </a:cubicBezTo>
                <a:cubicBezTo>
                  <a:pt x="9022" y="5586"/>
                  <a:pt x="8920" y="5457"/>
                  <a:pt x="8920" y="5401"/>
                </a:cubicBezTo>
                <a:cubicBezTo>
                  <a:pt x="8920" y="5285"/>
                  <a:pt x="8755" y="5009"/>
                  <a:pt x="8588" y="4841"/>
                </a:cubicBezTo>
                <a:cubicBezTo>
                  <a:pt x="8495" y="4748"/>
                  <a:pt x="8405" y="4670"/>
                  <a:pt x="8389" y="4670"/>
                </a:cubicBezTo>
                <a:cubicBezTo>
                  <a:pt x="8372" y="4670"/>
                  <a:pt x="8345" y="4628"/>
                  <a:pt x="8325" y="4581"/>
                </a:cubicBezTo>
                <a:cubicBezTo>
                  <a:pt x="8271" y="4450"/>
                  <a:pt x="8139" y="4323"/>
                  <a:pt x="7896" y="4161"/>
                </a:cubicBezTo>
                <a:cubicBezTo>
                  <a:pt x="7776" y="4081"/>
                  <a:pt x="7637" y="3964"/>
                  <a:pt x="7589" y="3906"/>
                </a:cubicBezTo>
                <a:cubicBezTo>
                  <a:pt x="7542" y="3849"/>
                  <a:pt x="7334" y="3649"/>
                  <a:pt x="7126" y="3455"/>
                </a:cubicBezTo>
                <a:cubicBezTo>
                  <a:pt x="6918" y="3261"/>
                  <a:pt x="6650" y="3002"/>
                  <a:pt x="6527" y="2882"/>
                </a:cubicBezTo>
                <a:cubicBezTo>
                  <a:pt x="6404" y="2763"/>
                  <a:pt x="6073" y="2466"/>
                  <a:pt x="5796" y="2221"/>
                </a:cubicBezTo>
                <a:cubicBezTo>
                  <a:pt x="5519" y="1976"/>
                  <a:pt x="5157" y="1650"/>
                  <a:pt x="4991" y="1502"/>
                </a:cubicBezTo>
                <a:cubicBezTo>
                  <a:pt x="4826" y="1355"/>
                  <a:pt x="4551" y="1109"/>
                  <a:pt x="4377" y="955"/>
                </a:cubicBezTo>
                <a:cubicBezTo>
                  <a:pt x="4204" y="802"/>
                  <a:pt x="4038" y="653"/>
                  <a:pt x="4007" y="618"/>
                </a:cubicBezTo>
                <a:cubicBezTo>
                  <a:pt x="3976" y="584"/>
                  <a:pt x="3904" y="523"/>
                  <a:pt x="3851" y="485"/>
                </a:cubicBezTo>
                <a:cubicBezTo>
                  <a:pt x="3798" y="447"/>
                  <a:pt x="3648" y="316"/>
                  <a:pt x="3520" y="198"/>
                </a:cubicBezTo>
                <a:cubicBezTo>
                  <a:pt x="3302" y="-1"/>
                  <a:pt x="3278" y="-13"/>
                  <a:pt x="3169" y="8"/>
                </a:cubicBezTo>
                <a:close/>
              </a:path>
            </a:pathLst>
          </a:custGeom>
          <a:ln w="127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Shape 250"/>
          <p:cNvSpPr/>
          <p:nvPr>
            <p:ph type="title"/>
          </p:nvPr>
        </p:nvSpPr>
        <p:spPr>
          <a:xfrm>
            <a:off x="355600" y="1536700"/>
            <a:ext cx="12293600" cy="2438400"/>
          </a:xfrm>
          <a:prstGeom prst="rect">
            <a:avLst/>
          </a:prstGeom>
        </p:spPr>
        <p:txBody>
          <a:bodyPr/>
          <a:lstStyle>
            <a:lvl1pPr>
              <a:defRPr sz="6400"/>
            </a:lvl1pPr>
          </a:lstStyle>
          <a:p>
            <a:pPr/>
            <a:r>
              <a:t>ENGAGING PREFERENCES TO BUILD SOLUTIONS</a:t>
            </a:r>
          </a:p>
        </p:txBody>
      </p:sp>
      <p:sp>
        <p:nvSpPr>
          <p:cNvPr id="251" name="Shape 251"/>
          <p:cNvSpPr/>
          <p:nvPr>
            <p:ph type="body" idx="1"/>
          </p:nvPr>
        </p:nvSpPr>
        <p:spPr>
          <a:xfrm>
            <a:off x="546100" y="3860800"/>
            <a:ext cx="11899900" cy="4826000"/>
          </a:xfrm>
          <a:prstGeom prst="rect">
            <a:avLst/>
          </a:prstGeom>
        </p:spPr>
        <p:txBody>
          <a:bodyPr>
            <a:normAutofit fontScale="100000" lnSpcReduction="0"/>
          </a:bodyPr>
          <a:lstStyle/>
          <a:p>
            <a:pPr marL="0" indent="0" defTabSz="414781">
              <a:spcBef>
                <a:spcPts val="900"/>
              </a:spcBef>
              <a:buSzTx/>
              <a:buNone/>
              <a:defRPr sz="2698">
                <a:solidFill>
                  <a:srgbClr val="444444"/>
                </a:solidFill>
                <a:latin typeface="Gill Sans SemiBold"/>
                <a:ea typeface="Gill Sans SemiBold"/>
                <a:cs typeface="Gill Sans SemiBold"/>
                <a:sym typeface="Gill Sans SemiBold"/>
              </a:defRPr>
            </a:pPr>
            <a:r>
              <a:t>Step 3 (Thinking) Analyze it</a:t>
            </a:r>
          </a:p>
          <a:p>
            <a:pPr marL="216407" indent="-216407" defTabSz="414781">
              <a:spcBef>
                <a:spcPts val="900"/>
              </a:spcBef>
              <a:buSzPct val="50000"/>
              <a:buBlip>
                <a:blip r:embed="rId2"/>
              </a:buBlip>
              <a:defRPr sz="2698">
                <a:solidFill>
                  <a:srgbClr val="444444"/>
                </a:solidFill>
              </a:defRPr>
            </a:pPr>
            <a:r>
              <a:t>What is the logical solution?</a:t>
            </a:r>
          </a:p>
          <a:p>
            <a:pPr marL="216407" indent="-216407" defTabSz="414781">
              <a:spcBef>
                <a:spcPts val="900"/>
              </a:spcBef>
              <a:buSzPct val="50000"/>
              <a:buBlip>
                <a:blip r:embed="rId2"/>
              </a:buBlip>
              <a:defRPr sz="2698">
                <a:solidFill>
                  <a:srgbClr val="444444"/>
                </a:solidFill>
              </a:defRPr>
            </a:pPr>
            <a:r>
              <a:t>What are the pros and cons of each possible solution (Short- and long-term)?</a:t>
            </a:r>
          </a:p>
          <a:p>
            <a:pPr marL="216407" indent="-216407" defTabSz="414781">
              <a:spcBef>
                <a:spcPts val="900"/>
              </a:spcBef>
              <a:buSzPct val="50000"/>
              <a:buBlip>
                <a:blip r:embed="rId2"/>
              </a:buBlip>
              <a:defRPr sz="2698">
                <a:solidFill>
                  <a:srgbClr val="444444"/>
                </a:solidFill>
              </a:defRPr>
            </a:pPr>
            <a:r>
              <a:t>What if no action is taken?</a:t>
            </a:r>
          </a:p>
          <a:p>
            <a:pPr marL="0" indent="0" defTabSz="414781">
              <a:spcBef>
                <a:spcPts val="900"/>
              </a:spcBef>
              <a:buSzTx/>
              <a:buNone/>
              <a:defRPr sz="2698">
                <a:solidFill>
                  <a:srgbClr val="444444"/>
                </a:solidFill>
              </a:defRPr>
            </a:pPr>
          </a:p>
          <a:p>
            <a:pPr marL="0" indent="0" defTabSz="414781">
              <a:spcBef>
                <a:spcPts val="900"/>
              </a:spcBef>
              <a:buSzTx/>
              <a:buNone/>
              <a:defRPr sz="2698">
                <a:solidFill>
                  <a:srgbClr val="444444"/>
                </a:solidFill>
                <a:latin typeface="Gill Sans SemiBold"/>
                <a:ea typeface="Gill Sans SemiBold"/>
                <a:cs typeface="Gill Sans SemiBold"/>
                <a:sym typeface="Gill Sans SemiBold"/>
              </a:defRPr>
            </a:pPr>
            <a:r>
              <a:t>Step 4 (Feeling) Evaluate It</a:t>
            </a:r>
          </a:p>
          <a:p>
            <a:pPr marL="216407" indent="-216407" defTabSz="414781">
              <a:spcBef>
                <a:spcPts val="900"/>
              </a:spcBef>
              <a:buSzPct val="50000"/>
              <a:buBlip>
                <a:blip r:embed="rId2"/>
              </a:buBlip>
              <a:defRPr sz="2698">
                <a:solidFill>
                  <a:srgbClr val="444444"/>
                </a:solidFill>
              </a:defRPr>
            </a:pPr>
            <a:r>
              <a:t>What are the potential effects of specific decisions or actions on you and other people with whom you work? (Short- and long-term)</a:t>
            </a:r>
          </a:p>
          <a:p>
            <a:pPr marL="216407" indent="-216407" defTabSz="414781">
              <a:spcBef>
                <a:spcPts val="900"/>
              </a:spcBef>
              <a:buSzPct val="50000"/>
              <a:buBlip>
                <a:blip r:embed="rId2"/>
              </a:buBlip>
              <a:defRPr sz="2698">
                <a:solidFill>
                  <a:srgbClr val="444444"/>
                </a:solidFill>
              </a:defRPr>
            </a:pPr>
            <a:r>
              <a:t>What values are reflected in the specific decisions? Are they consistent with individual and organization values? </a:t>
            </a:r>
          </a:p>
        </p:txBody>
      </p:sp>
      <p:sp>
        <p:nvSpPr>
          <p:cNvPr id="252" name="Shape 252"/>
          <p:cNvSpPr/>
          <p:nvPr/>
        </p:nvSpPr>
        <p:spPr>
          <a:xfrm>
            <a:off x="10677785" y="8966200"/>
            <a:ext cx="1536577" cy="279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vl1pPr>
          </a:lstStyle>
          <a:p>
            <a:pPr/>
            <a:r>
              <a:t>(Adapted from Kiersey)</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Shape 254"/>
          <p:cNvSpPr/>
          <p:nvPr>
            <p:ph type="title"/>
          </p:nvPr>
        </p:nvSpPr>
        <p:spPr>
          <a:xfrm>
            <a:off x="355600" y="1536700"/>
            <a:ext cx="12293600" cy="2438400"/>
          </a:xfrm>
          <a:prstGeom prst="rect">
            <a:avLst/>
          </a:prstGeom>
        </p:spPr>
        <p:txBody>
          <a:bodyPr/>
          <a:lstStyle>
            <a:lvl1pPr>
              <a:defRPr sz="6400"/>
            </a:lvl1pPr>
          </a:lstStyle>
          <a:p>
            <a:pPr/>
            <a:r>
              <a:t>ENGAGING PREFERENCES TO BUILD SOLUTIONS</a:t>
            </a:r>
          </a:p>
        </p:txBody>
      </p:sp>
      <p:sp>
        <p:nvSpPr>
          <p:cNvPr id="255" name="Shape 255"/>
          <p:cNvSpPr/>
          <p:nvPr>
            <p:ph type="body" idx="1"/>
          </p:nvPr>
        </p:nvSpPr>
        <p:spPr>
          <a:xfrm>
            <a:off x="546100" y="3860800"/>
            <a:ext cx="11899900" cy="4826000"/>
          </a:xfrm>
          <a:prstGeom prst="rect">
            <a:avLst/>
          </a:prstGeom>
        </p:spPr>
        <p:txBody>
          <a:bodyPr>
            <a:normAutofit fontScale="100000" lnSpcReduction="0"/>
          </a:bodyPr>
          <a:lstStyle/>
          <a:p>
            <a:pPr>
              <a:spcBef>
                <a:spcPts val="1300"/>
              </a:spcBef>
              <a:buSzPct val="50000"/>
              <a:buBlip>
                <a:blip r:embed="rId2"/>
              </a:buBlip>
              <a:defRPr>
                <a:solidFill>
                  <a:srgbClr val="444444"/>
                </a:solidFill>
              </a:defRPr>
            </a:pPr>
            <a:r>
              <a:t>Take time to reflect on these steps (</a:t>
            </a:r>
            <a:r>
              <a:rPr>
                <a:latin typeface="Gill Sans SemiBold"/>
                <a:ea typeface="Gill Sans SemiBold"/>
                <a:cs typeface="Gill Sans SemiBold"/>
                <a:sym typeface="Gill Sans SemiBold"/>
              </a:rPr>
              <a:t>Introversion</a:t>
            </a:r>
            <a:r>
              <a:t>).</a:t>
            </a:r>
          </a:p>
          <a:p>
            <a:pPr>
              <a:spcBef>
                <a:spcPts val="1300"/>
              </a:spcBef>
              <a:buSzPct val="50000"/>
              <a:buBlip>
                <a:blip r:embed="rId2"/>
              </a:buBlip>
              <a:defRPr>
                <a:solidFill>
                  <a:srgbClr val="444444"/>
                </a:solidFill>
              </a:defRPr>
            </a:pPr>
            <a:r>
              <a:t>Share your reflections about the steps with another person (</a:t>
            </a:r>
            <a:r>
              <a:rPr>
                <a:latin typeface="Gill Sans SemiBold"/>
                <a:ea typeface="Gill Sans SemiBold"/>
                <a:cs typeface="Gill Sans SemiBold"/>
                <a:sym typeface="Gill Sans SemiBold"/>
              </a:rPr>
              <a:t>Extraversion</a:t>
            </a:r>
            <a:r>
              <a:t>).</a:t>
            </a:r>
          </a:p>
          <a:p>
            <a:pPr>
              <a:spcBef>
                <a:spcPts val="1300"/>
              </a:spcBef>
              <a:buSzPct val="50000"/>
              <a:buBlip>
                <a:blip r:embed="rId2"/>
              </a:buBlip>
              <a:defRPr>
                <a:solidFill>
                  <a:srgbClr val="444444"/>
                </a:solidFill>
              </a:defRPr>
            </a:pPr>
            <a:r>
              <a:t>Set aside sufficient time to carry out each of the steps (</a:t>
            </a:r>
            <a:r>
              <a:rPr>
                <a:latin typeface="Gill Sans SemiBold"/>
                <a:ea typeface="Gill Sans SemiBold"/>
                <a:cs typeface="Gill Sans SemiBold"/>
                <a:sym typeface="Gill Sans SemiBold"/>
              </a:rPr>
              <a:t>Perceiving</a:t>
            </a:r>
            <a:r>
              <a:t>).</a:t>
            </a:r>
          </a:p>
          <a:p>
            <a:pPr>
              <a:spcBef>
                <a:spcPts val="1300"/>
              </a:spcBef>
              <a:buSzPct val="50000"/>
              <a:buBlip>
                <a:blip r:embed="rId2"/>
              </a:buBlip>
              <a:defRPr>
                <a:solidFill>
                  <a:srgbClr val="444444"/>
                </a:solidFill>
              </a:defRPr>
            </a:pPr>
            <a:r>
              <a:t>Establish a timeline for completion of each of the steps (</a:t>
            </a:r>
            <a:r>
              <a:rPr>
                <a:latin typeface="Gill Sans SemiBold"/>
                <a:ea typeface="Gill Sans SemiBold"/>
                <a:cs typeface="Gill Sans SemiBold"/>
                <a:sym typeface="Gill Sans SemiBold"/>
              </a:rPr>
              <a:t>Judging</a:t>
            </a:r>
            <a:r>
              <a:t>).</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ph type="title"/>
          </p:nvPr>
        </p:nvSpPr>
        <p:spPr>
          <a:xfrm>
            <a:off x="355600" y="1536700"/>
            <a:ext cx="12293600" cy="2438400"/>
          </a:xfrm>
          <a:prstGeom prst="rect">
            <a:avLst/>
          </a:prstGeom>
        </p:spPr>
        <p:txBody>
          <a:bodyPr/>
          <a:lstStyle>
            <a:lvl1pPr>
              <a:defRPr sz="6400"/>
            </a:lvl1pPr>
          </a:lstStyle>
          <a:p>
            <a:pPr/>
            <a:r>
              <a:t>APPLICATION ACTIVITY</a:t>
            </a:r>
          </a:p>
        </p:txBody>
      </p:sp>
      <p:sp>
        <p:nvSpPr>
          <p:cNvPr id="258" name="Shape 258"/>
          <p:cNvSpPr/>
          <p:nvPr>
            <p:ph type="body" idx="1"/>
          </p:nvPr>
        </p:nvSpPr>
        <p:spPr>
          <a:xfrm>
            <a:off x="546100" y="3860800"/>
            <a:ext cx="11899900" cy="4826000"/>
          </a:xfrm>
          <a:prstGeom prst="rect">
            <a:avLst/>
          </a:prstGeom>
        </p:spPr>
        <p:txBody>
          <a:bodyPr>
            <a:normAutofit fontScale="100000" lnSpcReduction="0"/>
          </a:bodyPr>
          <a:lstStyle>
            <a:lvl1pPr marL="0" indent="0">
              <a:spcBef>
                <a:spcPts val="1300"/>
              </a:spcBef>
              <a:buSzTx/>
              <a:buNone/>
              <a:defRPr>
                <a:solidFill>
                  <a:srgbClr val="444444"/>
                </a:solidFill>
              </a:defRPr>
            </a:lvl1pPr>
          </a:lstStyle>
          <a:p>
            <a:pPr/>
            <a:r>
              <a:t>Think about a decision-making situation you are facing in your daily work routines or personal activities. Apply the Steps for Engaging Preferences to this situation by answering the questions for each step. Once you have completed this exercise, share your answers with one other person and ask for his/her feedback.</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title"/>
          </p:nvPr>
        </p:nvSpPr>
        <p:spPr>
          <a:xfrm>
            <a:off x="254000" y="2082800"/>
            <a:ext cx="12293600" cy="2438400"/>
          </a:xfrm>
          <a:prstGeom prst="rect">
            <a:avLst/>
          </a:prstGeom>
        </p:spPr>
        <p:txBody>
          <a:bodyPr/>
          <a:lstStyle/>
          <a:p>
            <a:pPr/>
            <a:r>
              <a:t>SESSION OVERVIEW</a:t>
            </a:r>
          </a:p>
        </p:txBody>
      </p:sp>
      <p:sp>
        <p:nvSpPr>
          <p:cNvPr id="183" name="Shape 183"/>
          <p:cNvSpPr/>
          <p:nvPr>
            <p:ph type="body" idx="1"/>
          </p:nvPr>
        </p:nvSpPr>
        <p:spPr>
          <a:xfrm>
            <a:off x="355600" y="2882900"/>
            <a:ext cx="12293600" cy="6438900"/>
          </a:xfrm>
          <a:prstGeom prst="rect">
            <a:avLst/>
          </a:prstGeom>
        </p:spPr>
        <p:txBody>
          <a:bodyPr/>
          <a:lstStyle/>
          <a:p>
            <a:pPr marL="685800"/>
          </a:p>
          <a:p>
            <a:pPr marL="685800"/>
            <a:r>
              <a:t>Individual Preferences Defined</a:t>
            </a:r>
          </a:p>
          <a:p>
            <a:pPr marL="685800"/>
            <a:r>
              <a:t>Your Preferences</a:t>
            </a:r>
          </a:p>
          <a:p>
            <a:pPr marL="685800"/>
            <a:r>
              <a:t>Effective Communication</a:t>
            </a:r>
          </a:p>
          <a:p>
            <a:pPr marL="685800"/>
            <a:r>
              <a:t>Building Solutions</a:t>
            </a:r>
          </a:p>
          <a:p>
            <a:pPr marL="685800"/>
            <a:r>
              <a:t>Application Activity</a:t>
            </a:r>
          </a:p>
        </p:txBody>
      </p:sp>
      <p:pic>
        <p:nvPicPr>
          <p:cNvPr id="184" name="MP900398875.jpg"/>
          <p:cNvPicPr>
            <a:picLocks noChangeAspect="1"/>
          </p:cNvPicPr>
          <p:nvPr/>
        </p:nvPicPr>
        <p:blipFill>
          <a:blip r:embed="rId2">
            <a:extLst/>
          </a:blip>
          <a:srcRect l="13182" t="14019" r="13537" b="7228"/>
          <a:stretch>
            <a:fillRect/>
          </a:stretch>
        </p:blipFill>
        <p:spPr>
          <a:xfrm flipH="1">
            <a:off x="100662" y="2633853"/>
            <a:ext cx="1753785" cy="1346242"/>
          </a:xfrm>
          <a:custGeom>
            <a:avLst/>
            <a:gdLst/>
            <a:ahLst/>
            <a:cxnLst>
              <a:cxn ang="0">
                <a:pos x="wd2" y="hd2"/>
              </a:cxn>
              <a:cxn ang="5400000">
                <a:pos x="wd2" y="hd2"/>
              </a:cxn>
              <a:cxn ang="10800000">
                <a:pos x="wd2" y="hd2"/>
              </a:cxn>
              <a:cxn ang="16200000">
                <a:pos x="wd2" y="hd2"/>
              </a:cxn>
            </a:cxnLst>
            <a:rect l="0" t="0" r="r" b="b"/>
            <a:pathLst>
              <a:path w="21538" h="21574" fill="norm" stroke="1" extrusionOk="0">
                <a:moveTo>
                  <a:pt x="3169" y="8"/>
                </a:moveTo>
                <a:cubicBezTo>
                  <a:pt x="3104" y="20"/>
                  <a:pt x="2928" y="35"/>
                  <a:pt x="2774" y="39"/>
                </a:cubicBezTo>
                <a:cubicBezTo>
                  <a:pt x="2528" y="47"/>
                  <a:pt x="2476" y="61"/>
                  <a:pt x="2335" y="154"/>
                </a:cubicBezTo>
                <a:cubicBezTo>
                  <a:pt x="2095" y="313"/>
                  <a:pt x="1996" y="526"/>
                  <a:pt x="1994" y="892"/>
                </a:cubicBezTo>
                <a:cubicBezTo>
                  <a:pt x="1993" y="1107"/>
                  <a:pt x="2006" y="1189"/>
                  <a:pt x="2082" y="1401"/>
                </a:cubicBezTo>
                <a:cubicBezTo>
                  <a:pt x="2132" y="1539"/>
                  <a:pt x="2168" y="1657"/>
                  <a:pt x="2160" y="1668"/>
                </a:cubicBezTo>
                <a:cubicBezTo>
                  <a:pt x="2151" y="1679"/>
                  <a:pt x="1930" y="1689"/>
                  <a:pt x="1672" y="1693"/>
                </a:cubicBezTo>
                <a:cubicBezTo>
                  <a:pt x="1173" y="1700"/>
                  <a:pt x="1004" y="1735"/>
                  <a:pt x="639" y="1884"/>
                </a:cubicBezTo>
                <a:cubicBezTo>
                  <a:pt x="470" y="1953"/>
                  <a:pt x="373" y="2017"/>
                  <a:pt x="278" y="2126"/>
                </a:cubicBezTo>
                <a:lnTo>
                  <a:pt x="152" y="2272"/>
                </a:lnTo>
                <a:lnTo>
                  <a:pt x="161" y="2545"/>
                </a:lnTo>
                <a:cubicBezTo>
                  <a:pt x="171" y="2815"/>
                  <a:pt x="169" y="2817"/>
                  <a:pt x="88" y="2876"/>
                </a:cubicBezTo>
                <a:cubicBezTo>
                  <a:pt x="43" y="2909"/>
                  <a:pt x="5" y="2952"/>
                  <a:pt x="1" y="2971"/>
                </a:cubicBezTo>
                <a:cubicBezTo>
                  <a:pt x="-7" y="3005"/>
                  <a:pt x="76" y="3139"/>
                  <a:pt x="912" y="4333"/>
                </a:cubicBezTo>
                <a:cubicBezTo>
                  <a:pt x="1121" y="4631"/>
                  <a:pt x="1466" y="5137"/>
                  <a:pt x="1677" y="5458"/>
                </a:cubicBezTo>
                <a:cubicBezTo>
                  <a:pt x="1888" y="5780"/>
                  <a:pt x="2091" y="6063"/>
                  <a:pt x="2126" y="6088"/>
                </a:cubicBezTo>
                <a:cubicBezTo>
                  <a:pt x="2160" y="6113"/>
                  <a:pt x="2242" y="6133"/>
                  <a:pt x="2311" y="6132"/>
                </a:cubicBezTo>
                <a:lnTo>
                  <a:pt x="2438" y="6132"/>
                </a:lnTo>
                <a:lnTo>
                  <a:pt x="2920" y="6768"/>
                </a:lnTo>
                <a:cubicBezTo>
                  <a:pt x="3184" y="7120"/>
                  <a:pt x="3408" y="7439"/>
                  <a:pt x="3417" y="7474"/>
                </a:cubicBezTo>
                <a:cubicBezTo>
                  <a:pt x="3426" y="7510"/>
                  <a:pt x="3476" y="7578"/>
                  <a:pt x="3534" y="7627"/>
                </a:cubicBezTo>
                <a:cubicBezTo>
                  <a:pt x="3592" y="7677"/>
                  <a:pt x="3706" y="7796"/>
                  <a:pt x="3783" y="7894"/>
                </a:cubicBezTo>
                <a:cubicBezTo>
                  <a:pt x="3938" y="8092"/>
                  <a:pt x="4058" y="8188"/>
                  <a:pt x="4246" y="8250"/>
                </a:cubicBezTo>
                <a:cubicBezTo>
                  <a:pt x="4315" y="8274"/>
                  <a:pt x="4404" y="8306"/>
                  <a:pt x="4446" y="8327"/>
                </a:cubicBezTo>
                <a:cubicBezTo>
                  <a:pt x="4487" y="8348"/>
                  <a:pt x="4911" y="8886"/>
                  <a:pt x="5386" y="9522"/>
                </a:cubicBezTo>
                <a:cubicBezTo>
                  <a:pt x="6551" y="11080"/>
                  <a:pt x="6620" y="11177"/>
                  <a:pt x="6970" y="11577"/>
                </a:cubicBezTo>
                <a:cubicBezTo>
                  <a:pt x="7138" y="11768"/>
                  <a:pt x="7297" y="11947"/>
                  <a:pt x="7321" y="11977"/>
                </a:cubicBezTo>
                <a:cubicBezTo>
                  <a:pt x="7346" y="12008"/>
                  <a:pt x="7399" y="12066"/>
                  <a:pt x="7443" y="12111"/>
                </a:cubicBezTo>
                <a:cubicBezTo>
                  <a:pt x="7487" y="12156"/>
                  <a:pt x="7646" y="12340"/>
                  <a:pt x="7794" y="12518"/>
                </a:cubicBezTo>
                <a:cubicBezTo>
                  <a:pt x="7942" y="12696"/>
                  <a:pt x="8110" y="12887"/>
                  <a:pt x="8164" y="12944"/>
                </a:cubicBezTo>
                <a:cubicBezTo>
                  <a:pt x="8279" y="13065"/>
                  <a:pt x="8706" y="13560"/>
                  <a:pt x="8808" y="13688"/>
                </a:cubicBezTo>
                <a:cubicBezTo>
                  <a:pt x="8939" y="13854"/>
                  <a:pt x="9270" y="14191"/>
                  <a:pt x="9354" y="14248"/>
                </a:cubicBezTo>
                <a:cubicBezTo>
                  <a:pt x="9400" y="14279"/>
                  <a:pt x="9553" y="14451"/>
                  <a:pt x="9700" y="14623"/>
                </a:cubicBezTo>
                <a:cubicBezTo>
                  <a:pt x="9871" y="14826"/>
                  <a:pt x="10013" y="14954"/>
                  <a:pt x="10094" y="14992"/>
                </a:cubicBezTo>
                <a:cubicBezTo>
                  <a:pt x="10373" y="15121"/>
                  <a:pt x="10464" y="15217"/>
                  <a:pt x="11074" y="15978"/>
                </a:cubicBezTo>
                <a:cubicBezTo>
                  <a:pt x="11682" y="16737"/>
                  <a:pt x="11822" y="16922"/>
                  <a:pt x="11883" y="17078"/>
                </a:cubicBezTo>
                <a:cubicBezTo>
                  <a:pt x="12008" y="17397"/>
                  <a:pt x="12345" y="17539"/>
                  <a:pt x="13004" y="17543"/>
                </a:cubicBezTo>
                <a:cubicBezTo>
                  <a:pt x="13378" y="17545"/>
                  <a:pt x="13453" y="17554"/>
                  <a:pt x="13521" y="17613"/>
                </a:cubicBezTo>
                <a:cubicBezTo>
                  <a:pt x="13564" y="17650"/>
                  <a:pt x="13784" y="17922"/>
                  <a:pt x="14008" y="18217"/>
                </a:cubicBezTo>
                <a:cubicBezTo>
                  <a:pt x="14394" y="18723"/>
                  <a:pt x="14610" y="19073"/>
                  <a:pt x="14963" y="19756"/>
                </a:cubicBezTo>
                <a:cubicBezTo>
                  <a:pt x="15048" y="19919"/>
                  <a:pt x="15140" y="20095"/>
                  <a:pt x="15168" y="20144"/>
                </a:cubicBezTo>
                <a:cubicBezTo>
                  <a:pt x="15239" y="20266"/>
                  <a:pt x="15404" y="20366"/>
                  <a:pt x="15660" y="20449"/>
                </a:cubicBezTo>
                <a:cubicBezTo>
                  <a:pt x="15853" y="20512"/>
                  <a:pt x="16034" y="20618"/>
                  <a:pt x="16294" y="20812"/>
                </a:cubicBezTo>
                <a:cubicBezTo>
                  <a:pt x="16434" y="20915"/>
                  <a:pt x="16630" y="21080"/>
                  <a:pt x="16660" y="21123"/>
                </a:cubicBezTo>
                <a:cubicBezTo>
                  <a:pt x="16729" y="21224"/>
                  <a:pt x="17059" y="21504"/>
                  <a:pt x="17147" y="21537"/>
                </a:cubicBezTo>
                <a:cubicBezTo>
                  <a:pt x="17277" y="21585"/>
                  <a:pt x="17284" y="21587"/>
                  <a:pt x="17405" y="21543"/>
                </a:cubicBezTo>
                <a:cubicBezTo>
                  <a:pt x="17597" y="21473"/>
                  <a:pt x="17593" y="21419"/>
                  <a:pt x="17337" y="20913"/>
                </a:cubicBezTo>
                <a:cubicBezTo>
                  <a:pt x="16941" y="20131"/>
                  <a:pt x="16846" y="19826"/>
                  <a:pt x="16830" y="19285"/>
                </a:cubicBezTo>
                <a:cubicBezTo>
                  <a:pt x="16817" y="18842"/>
                  <a:pt x="16806" y="18819"/>
                  <a:pt x="16416" y="18363"/>
                </a:cubicBezTo>
                <a:cubicBezTo>
                  <a:pt x="16275" y="18199"/>
                  <a:pt x="16086" y="17963"/>
                  <a:pt x="15997" y="17835"/>
                </a:cubicBezTo>
                <a:cubicBezTo>
                  <a:pt x="15808" y="17563"/>
                  <a:pt x="15524" y="16989"/>
                  <a:pt x="15524" y="16881"/>
                </a:cubicBezTo>
                <a:cubicBezTo>
                  <a:pt x="15524" y="16786"/>
                  <a:pt x="15733" y="16604"/>
                  <a:pt x="15982" y="16487"/>
                </a:cubicBezTo>
                <a:cubicBezTo>
                  <a:pt x="16083" y="16439"/>
                  <a:pt x="16221" y="16351"/>
                  <a:pt x="16289" y="16290"/>
                </a:cubicBezTo>
                <a:cubicBezTo>
                  <a:pt x="16358" y="16228"/>
                  <a:pt x="16422" y="16175"/>
                  <a:pt x="16430" y="16175"/>
                </a:cubicBezTo>
                <a:cubicBezTo>
                  <a:pt x="16439" y="16175"/>
                  <a:pt x="16549" y="16284"/>
                  <a:pt x="16674" y="16417"/>
                </a:cubicBezTo>
                <a:cubicBezTo>
                  <a:pt x="16799" y="16549"/>
                  <a:pt x="17008" y="16752"/>
                  <a:pt x="17142" y="16868"/>
                </a:cubicBezTo>
                <a:cubicBezTo>
                  <a:pt x="17525" y="17200"/>
                  <a:pt x="17921" y="17616"/>
                  <a:pt x="18336" y="18121"/>
                </a:cubicBezTo>
                <a:cubicBezTo>
                  <a:pt x="18834" y="18728"/>
                  <a:pt x="18874" y="18761"/>
                  <a:pt x="19199" y="18808"/>
                </a:cubicBezTo>
                <a:cubicBezTo>
                  <a:pt x="19652" y="18874"/>
                  <a:pt x="19804" y="18920"/>
                  <a:pt x="20213" y="19133"/>
                </a:cubicBezTo>
                <a:cubicBezTo>
                  <a:pt x="20424" y="19242"/>
                  <a:pt x="21244" y="19769"/>
                  <a:pt x="21304" y="19832"/>
                </a:cubicBezTo>
                <a:cubicBezTo>
                  <a:pt x="21320" y="19848"/>
                  <a:pt x="21378" y="19869"/>
                  <a:pt x="21436" y="19883"/>
                </a:cubicBezTo>
                <a:cubicBezTo>
                  <a:pt x="21593" y="19921"/>
                  <a:pt x="21573" y="19847"/>
                  <a:pt x="21343" y="19552"/>
                </a:cubicBezTo>
                <a:cubicBezTo>
                  <a:pt x="20690" y="18715"/>
                  <a:pt x="20356" y="18133"/>
                  <a:pt x="20198" y="17555"/>
                </a:cubicBezTo>
                <a:cubicBezTo>
                  <a:pt x="20157" y="17405"/>
                  <a:pt x="20062" y="17311"/>
                  <a:pt x="19793" y="17148"/>
                </a:cubicBezTo>
                <a:cubicBezTo>
                  <a:pt x="19214" y="16798"/>
                  <a:pt x="18729" y="16457"/>
                  <a:pt x="18443" y="16207"/>
                </a:cubicBezTo>
                <a:cubicBezTo>
                  <a:pt x="18002" y="15821"/>
                  <a:pt x="18011" y="15831"/>
                  <a:pt x="17693" y="15507"/>
                </a:cubicBezTo>
                <a:cubicBezTo>
                  <a:pt x="17539" y="15351"/>
                  <a:pt x="17371" y="15188"/>
                  <a:pt x="17322" y="15138"/>
                </a:cubicBezTo>
                <a:lnTo>
                  <a:pt x="17235" y="15043"/>
                </a:lnTo>
                <a:lnTo>
                  <a:pt x="17332" y="14782"/>
                </a:lnTo>
                <a:cubicBezTo>
                  <a:pt x="17442" y="14490"/>
                  <a:pt x="17472" y="14227"/>
                  <a:pt x="17400" y="14114"/>
                </a:cubicBezTo>
                <a:cubicBezTo>
                  <a:pt x="17377" y="14078"/>
                  <a:pt x="17292" y="14013"/>
                  <a:pt x="17215" y="13968"/>
                </a:cubicBezTo>
                <a:cubicBezTo>
                  <a:pt x="17096" y="13899"/>
                  <a:pt x="16778" y="13588"/>
                  <a:pt x="15641" y="12461"/>
                </a:cubicBezTo>
                <a:cubicBezTo>
                  <a:pt x="15213" y="12036"/>
                  <a:pt x="15197" y="12014"/>
                  <a:pt x="15178" y="11882"/>
                </a:cubicBezTo>
                <a:cubicBezTo>
                  <a:pt x="15164" y="11784"/>
                  <a:pt x="15124" y="11726"/>
                  <a:pt x="15012" y="11615"/>
                </a:cubicBezTo>
                <a:cubicBezTo>
                  <a:pt x="14602" y="11209"/>
                  <a:pt x="14531" y="11131"/>
                  <a:pt x="14476" y="11030"/>
                </a:cubicBezTo>
                <a:cubicBezTo>
                  <a:pt x="14443" y="10970"/>
                  <a:pt x="14055" y="10544"/>
                  <a:pt x="13608" y="10082"/>
                </a:cubicBezTo>
                <a:cubicBezTo>
                  <a:pt x="12664" y="9104"/>
                  <a:pt x="12332" y="8756"/>
                  <a:pt x="11903" y="8301"/>
                </a:cubicBezTo>
                <a:cubicBezTo>
                  <a:pt x="11635" y="8018"/>
                  <a:pt x="11432" y="7823"/>
                  <a:pt x="10923" y="7347"/>
                </a:cubicBezTo>
                <a:cubicBezTo>
                  <a:pt x="10874" y="7302"/>
                  <a:pt x="10806" y="7236"/>
                  <a:pt x="10767" y="7201"/>
                </a:cubicBezTo>
                <a:cubicBezTo>
                  <a:pt x="10705" y="7145"/>
                  <a:pt x="9567" y="6085"/>
                  <a:pt x="9368" y="5897"/>
                </a:cubicBezTo>
                <a:cubicBezTo>
                  <a:pt x="9326" y="5857"/>
                  <a:pt x="9252" y="5790"/>
                  <a:pt x="9207" y="5751"/>
                </a:cubicBezTo>
                <a:cubicBezTo>
                  <a:pt x="9022" y="5586"/>
                  <a:pt x="8920" y="5457"/>
                  <a:pt x="8920" y="5401"/>
                </a:cubicBezTo>
                <a:cubicBezTo>
                  <a:pt x="8920" y="5285"/>
                  <a:pt x="8755" y="5009"/>
                  <a:pt x="8588" y="4841"/>
                </a:cubicBezTo>
                <a:cubicBezTo>
                  <a:pt x="8495" y="4748"/>
                  <a:pt x="8405" y="4670"/>
                  <a:pt x="8389" y="4670"/>
                </a:cubicBezTo>
                <a:cubicBezTo>
                  <a:pt x="8372" y="4670"/>
                  <a:pt x="8345" y="4628"/>
                  <a:pt x="8325" y="4581"/>
                </a:cubicBezTo>
                <a:cubicBezTo>
                  <a:pt x="8271" y="4450"/>
                  <a:pt x="8139" y="4323"/>
                  <a:pt x="7896" y="4161"/>
                </a:cubicBezTo>
                <a:cubicBezTo>
                  <a:pt x="7776" y="4081"/>
                  <a:pt x="7637" y="3964"/>
                  <a:pt x="7589" y="3906"/>
                </a:cubicBezTo>
                <a:cubicBezTo>
                  <a:pt x="7542" y="3849"/>
                  <a:pt x="7334" y="3649"/>
                  <a:pt x="7126" y="3455"/>
                </a:cubicBezTo>
                <a:cubicBezTo>
                  <a:pt x="6918" y="3261"/>
                  <a:pt x="6650" y="3002"/>
                  <a:pt x="6527" y="2882"/>
                </a:cubicBezTo>
                <a:cubicBezTo>
                  <a:pt x="6404" y="2763"/>
                  <a:pt x="6073" y="2466"/>
                  <a:pt x="5796" y="2221"/>
                </a:cubicBezTo>
                <a:cubicBezTo>
                  <a:pt x="5519" y="1976"/>
                  <a:pt x="5157" y="1650"/>
                  <a:pt x="4991" y="1502"/>
                </a:cubicBezTo>
                <a:cubicBezTo>
                  <a:pt x="4826" y="1355"/>
                  <a:pt x="4551" y="1109"/>
                  <a:pt x="4377" y="955"/>
                </a:cubicBezTo>
                <a:cubicBezTo>
                  <a:pt x="4204" y="802"/>
                  <a:pt x="4038" y="653"/>
                  <a:pt x="4007" y="618"/>
                </a:cubicBezTo>
                <a:cubicBezTo>
                  <a:pt x="3976" y="584"/>
                  <a:pt x="3904" y="523"/>
                  <a:pt x="3851" y="485"/>
                </a:cubicBezTo>
                <a:cubicBezTo>
                  <a:pt x="3798" y="447"/>
                  <a:pt x="3648" y="316"/>
                  <a:pt x="3520" y="198"/>
                </a:cubicBezTo>
                <a:cubicBezTo>
                  <a:pt x="3302" y="-1"/>
                  <a:pt x="3278" y="-13"/>
                  <a:pt x="3169" y="8"/>
                </a:cubicBezTo>
                <a:close/>
              </a:path>
            </a:pathLst>
          </a:cu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title"/>
          </p:nvPr>
        </p:nvSpPr>
        <p:spPr>
          <a:xfrm>
            <a:off x="355600" y="1244600"/>
            <a:ext cx="12293600" cy="2438400"/>
          </a:xfrm>
          <a:prstGeom prst="rect">
            <a:avLst/>
          </a:prstGeom>
        </p:spPr>
        <p:txBody>
          <a:bodyPr/>
          <a:lstStyle/>
          <a:p>
            <a:pPr/>
            <a:r>
              <a:t>PREFERENCES</a:t>
            </a:r>
          </a:p>
        </p:txBody>
      </p:sp>
      <p:sp>
        <p:nvSpPr>
          <p:cNvPr id="187" name="Shape 187"/>
          <p:cNvSpPr/>
          <p:nvPr>
            <p:ph type="body" sz="half" idx="1"/>
          </p:nvPr>
        </p:nvSpPr>
        <p:spPr>
          <a:xfrm>
            <a:off x="0" y="2870200"/>
            <a:ext cx="7416800" cy="6197600"/>
          </a:xfrm>
          <a:prstGeom prst="rect">
            <a:avLst/>
          </a:prstGeom>
        </p:spPr>
        <p:txBody>
          <a:bodyPr>
            <a:normAutofit fontScale="100000" lnSpcReduction="0"/>
          </a:bodyPr>
          <a:lstStyle/>
          <a:p>
            <a:pPr marL="0" indent="0" defTabSz="554990">
              <a:spcBef>
                <a:spcPts val="2300"/>
              </a:spcBef>
              <a:buSzTx/>
              <a:buNone/>
              <a:defRPr sz="3609">
                <a:solidFill>
                  <a:srgbClr val="606060"/>
                </a:solidFill>
              </a:defRPr>
            </a:pPr>
            <a:r>
              <a:t>All individuals are unique. Each person develops and learns best in an environment where his or her individual differences are understood and affirmed in daily interactions with others. </a:t>
            </a:r>
          </a:p>
          <a:p>
            <a:pPr marL="0" indent="0" defTabSz="554990">
              <a:spcBef>
                <a:spcPts val="2300"/>
              </a:spcBef>
              <a:buSzTx/>
              <a:buNone/>
              <a:defRPr sz="3609">
                <a:solidFill>
                  <a:srgbClr val="606060"/>
                </a:solidFill>
              </a:defRPr>
            </a:pPr>
            <a:r>
              <a:t>One way to view individual differences is to consider an individual’s apparent style or preference for gathering information and decision‑making. 	</a:t>
            </a:r>
          </a:p>
        </p:txBody>
      </p:sp>
      <p:pic>
        <p:nvPicPr>
          <p:cNvPr id="188" name="MP900443105.jpeg"/>
          <p:cNvPicPr>
            <a:picLocks noChangeAspect="1"/>
          </p:cNvPicPr>
          <p:nvPr/>
        </p:nvPicPr>
        <p:blipFill>
          <a:blip r:embed="rId2">
            <a:extLst/>
          </a:blip>
          <a:srcRect l="6861" t="2962" r="0" b="0"/>
          <a:stretch>
            <a:fillRect/>
          </a:stretch>
        </p:blipFill>
        <p:spPr>
          <a:xfrm>
            <a:off x="7474812" y="3606809"/>
            <a:ext cx="5936388" cy="6184891"/>
          </a:xfrm>
          <a:custGeom>
            <a:avLst/>
            <a:gdLst/>
            <a:ahLst/>
            <a:cxnLst>
              <a:cxn ang="0">
                <a:pos x="wd2" y="hd2"/>
              </a:cxn>
              <a:cxn ang="5400000">
                <a:pos x="wd2" y="hd2"/>
              </a:cxn>
              <a:cxn ang="10800000">
                <a:pos x="wd2" y="hd2"/>
              </a:cxn>
              <a:cxn ang="16200000">
                <a:pos x="wd2" y="hd2"/>
              </a:cxn>
            </a:cxnLst>
            <a:rect l="0" t="0" r="r" b="b"/>
            <a:pathLst>
              <a:path w="21598" h="21599" fill="norm" stroke="1" extrusionOk="0">
                <a:moveTo>
                  <a:pt x="8815" y="2"/>
                </a:moveTo>
                <a:cubicBezTo>
                  <a:pt x="8646" y="11"/>
                  <a:pt x="8335" y="55"/>
                  <a:pt x="8247" y="89"/>
                </a:cubicBezTo>
                <a:cubicBezTo>
                  <a:pt x="8182" y="114"/>
                  <a:pt x="8113" y="130"/>
                  <a:pt x="8094" y="123"/>
                </a:cubicBezTo>
                <a:cubicBezTo>
                  <a:pt x="8074" y="116"/>
                  <a:pt x="7924" y="174"/>
                  <a:pt x="7760" y="252"/>
                </a:cubicBezTo>
                <a:cubicBezTo>
                  <a:pt x="7324" y="458"/>
                  <a:pt x="6885" y="890"/>
                  <a:pt x="6772" y="1227"/>
                </a:cubicBezTo>
                <a:cubicBezTo>
                  <a:pt x="6750" y="1293"/>
                  <a:pt x="6712" y="1371"/>
                  <a:pt x="6687" y="1399"/>
                </a:cubicBezTo>
                <a:cubicBezTo>
                  <a:pt x="6662" y="1427"/>
                  <a:pt x="6646" y="1457"/>
                  <a:pt x="6654" y="1464"/>
                </a:cubicBezTo>
                <a:cubicBezTo>
                  <a:pt x="6662" y="1472"/>
                  <a:pt x="6651" y="1614"/>
                  <a:pt x="6629" y="1782"/>
                </a:cubicBezTo>
                <a:cubicBezTo>
                  <a:pt x="6587" y="2118"/>
                  <a:pt x="6585" y="2391"/>
                  <a:pt x="6625" y="3018"/>
                </a:cubicBezTo>
                <a:cubicBezTo>
                  <a:pt x="6651" y="3430"/>
                  <a:pt x="6652" y="3659"/>
                  <a:pt x="6627" y="3794"/>
                </a:cubicBezTo>
                <a:cubicBezTo>
                  <a:pt x="6614" y="3862"/>
                  <a:pt x="6663" y="4035"/>
                  <a:pt x="6720" y="4121"/>
                </a:cubicBezTo>
                <a:cubicBezTo>
                  <a:pt x="6736" y="4145"/>
                  <a:pt x="6798" y="4184"/>
                  <a:pt x="6858" y="4208"/>
                </a:cubicBezTo>
                <a:cubicBezTo>
                  <a:pt x="6959" y="4249"/>
                  <a:pt x="6969" y="4266"/>
                  <a:pt x="6990" y="4455"/>
                </a:cubicBezTo>
                <a:cubicBezTo>
                  <a:pt x="7038" y="4869"/>
                  <a:pt x="7170" y="5220"/>
                  <a:pt x="7360" y="5438"/>
                </a:cubicBezTo>
                <a:cubicBezTo>
                  <a:pt x="7440" y="5529"/>
                  <a:pt x="7446" y="5557"/>
                  <a:pt x="7437" y="5787"/>
                </a:cubicBezTo>
                <a:lnTo>
                  <a:pt x="7426" y="6038"/>
                </a:lnTo>
                <a:lnTo>
                  <a:pt x="7322" y="6042"/>
                </a:lnTo>
                <a:cubicBezTo>
                  <a:pt x="7171" y="6049"/>
                  <a:pt x="7041" y="6125"/>
                  <a:pt x="6873" y="6301"/>
                </a:cubicBezTo>
                <a:cubicBezTo>
                  <a:pt x="6614" y="6574"/>
                  <a:pt x="6035" y="7082"/>
                  <a:pt x="6006" y="7065"/>
                </a:cubicBezTo>
                <a:cubicBezTo>
                  <a:pt x="5990" y="7055"/>
                  <a:pt x="5966" y="7001"/>
                  <a:pt x="5954" y="6944"/>
                </a:cubicBezTo>
                <a:cubicBezTo>
                  <a:pt x="5922" y="6798"/>
                  <a:pt x="5782" y="6576"/>
                  <a:pt x="5694" y="6531"/>
                </a:cubicBezTo>
                <a:cubicBezTo>
                  <a:pt x="5653" y="6511"/>
                  <a:pt x="5477" y="6403"/>
                  <a:pt x="5303" y="6293"/>
                </a:cubicBezTo>
                <a:cubicBezTo>
                  <a:pt x="5128" y="6183"/>
                  <a:pt x="4906" y="6055"/>
                  <a:pt x="4810" y="6009"/>
                </a:cubicBezTo>
                <a:cubicBezTo>
                  <a:pt x="4714" y="5962"/>
                  <a:pt x="4612" y="5891"/>
                  <a:pt x="4583" y="5849"/>
                </a:cubicBezTo>
                <a:cubicBezTo>
                  <a:pt x="4505" y="5734"/>
                  <a:pt x="4568" y="5516"/>
                  <a:pt x="4752" y="5274"/>
                </a:cubicBezTo>
                <a:cubicBezTo>
                  <a:pt x="5154" y="4747"/>
                  <a:pt x="5281" y="4276"/>
                  <a:pt x="5275" y="3337"/>
                </a:cubicBezTo>
                <a:cubicBezTo>
                  <a:pt x="5273" y="3007"/>
                  <a:pt x="5191" y="2725"/>
                  <a:pt x="5056" y="2587"/>
                </a:cubicBezTo>
                <a:cubicBezTo>
                  <a:pt x="5011" y="2541"/>
                  <a:pt x="4927" y="2429"/>
                  <a:pt x="4868" y="2336"/>
                </a:cubicBezTo>
                <a:cubicBezTo>
                  <a:pt x="4793" y="2217"/>
                  <a:pt x="4740" y="2167"/>
                  <a:pt x="4689" y="2167"/>
                </a:cubicBezTo>
                <a:cubicBezTo>
                  <a:pt x="4649" y="2166"/>
                  <a:pt x="4579" y="2138"/>
                  <a:pt x="4533" y="2103"/>
                </a:cubicBezTo>
                <a:cubicBezTo>
                  <a:pt x="4431" y="2027"/>
                  <a:pt x="4222" y="2020"/>
                  <a:pt x="3963" y="2084"/>
                </a:cubicBezTo>
                <a:cubicBezTo>
                  <a:pt x="3862" y="2109"/>
                  <a:pt x="3697" y="2140"/>
                  <a:pt x="3594" y="2152"/>
                </a:cubicBezTo>
                <a:cubicBezTo>
                  <a:pt x="3456" y="2168"/>
                  <a:pt x="3374" y="2200"/>
                  <a:pt x="3278" y="2275"/>
                </a:cubicBezTo>
                <a:cubicBezTo>
                  <a:pt x="3053" y="2453"/>
                  <a:pt x="2967" y="2552"/>
                  <a:pt x="2870" y="2739"/>
                </a:cubicBezTo>
                <a:cubicBezTo>
                  <a:pt x="2776" y="2920"/>
                  <a:pt x="2774" y="2929"/>
                  <a:pt x="2779" y="3468"/>
                </a:cubicBezTo>
                <a:cubicBezTo>
                  <a:pt x="2786" y="4254"/>
                  <a:pt x="2784" y="4222"/>
                  <a:pt x="2855" y="4222"/>
                </a:cubicBezTo>
                <a:cubicBezTo>
                  <a:pt x="2943" y="4222"/>
                  <a:pt x="2962" y="4252"/>
                  <a:pt x="2917" y="4321"/>
                </a:cubicBezTo>
                <a:cubicBezTo>
                  <a:pt x="2888" y="4365"/>
                  <a:pt x="2888" y="4415"/>
                  <a:pt x="2916" y="4516"/>
                </a:cubicBezTo>
                <a:cubicBezTo>
                  <a:pt x="2943" y="4615"/>
                  <a:pt x="2943" y="4671"/>
                  <a:pt x="2916" y="4728"/>
                </a:cubicBezTo>
                <a:cubicBezTo>
                  <a:pt x="2884" y="4794"/>
                  <a:pt x="2891" y="4815"/>
                  <a:pt x="2952" y="4860"/>
                </a:cubicBezTo>
                <a:cubicBezTo>
                  <a:pt x="3026" y="4914"/>
                  <a:pt x="3158" y="5164"/>
                  <a:pt x="3160" y="5251"/>
                </a:cubicBezTo>
                <a:cubicBezTo>
                  <a:pt x="3160" y="5277"/>
                  <a:pt x="3207" y="5406"/>
                  <a:pt x="3262" y="5537"/>
                </a:cubicBezTo>
                <a:cubicBezTo>
                  <a:pt x="3443" y="5964"/>
                  <a:pt x="3313" y="5959"/>
                  <a:pt x="3015" y="5529"/>
                </a:cubicBezTo>
                <a:cubicBezTo>
                  <a:pt x="2876" y="5328"/>
                  <a:pt x="2834" y="5242"/>
                  <a:pt x="2849" y="5187"/>
                </a:cubicBezTo>
                <a:cubicBezTo>
                  <a:pt x="2880" y="5076"/>
                  <a:pt x="2808" y="5130"/>
                  <a:pt x="2556" y="5406"/>
                </a:cubicBezTo>
                <a:cubicBezTo>
                  <a:pt x="2344" y="5639"/>
                  <a:pt x="2336" y="5644"/>
                  <a:pt x="2006" y="5750"/>
                </a:cubicBezTo>
                <a:cubicBezTo>
                  <a:pt x="1822" y="5809"/>
                  <a:pt x="1586" y="5887"/>
                  <a:pt x="1482" y="5923"/>
                </a:cubicBezTo>
                <a:cubicBezTo>
                  <a:pt x="1378" y="5959"/>
                  <a:pt x="1154" y="6003"/>
                  <a:pt x="982" y="6021"/>
                </a:cubicBezTo>
                <a:cubicBezTo>
                  <a:pt x="745" y="6047"/>
                  <a:pt x="652" y="6071"/>
                  <a:pt x="595" y="6122"/>
                </a:cubicBezTo>
                <a:cubicBezTo>
                  <a:pt x="503" y="6205"/>
                  <a:pt x="383" y="6673"/>
                  <a:pt x="389" y="6923"/>
                </a:cubicBezTo>
                <a:cubicBezTo>
                  <a:pt x="393" y="7085"/>
                  <a:pt x="205" y="7901"/>
                  <a:pt x="58" y="8366"/>
                </a:cubicBezTo>
                <a:cubicBezTo>
                  <a:pt x="12" y="8514"/>
                  <a:pt x="2" y="8703"/>
                  <a:pt x="1" y="9507"/>
                </a:cubicBezTo>
                <a:cubicBezTo>
                  <a:pt x="-2" y="10792"/>
                  <a:pt x="35" y="11606"/>
                  <a:pt x="115" y="11976"/>
                </a:cubicBezTo>
                <a:cubicBezTo>
                  <a:pt x="175" y="12258"/>
                  <a:pt x="343" y="12838"/>
                  <a:pt x="487" y="13268"/>
                </a:cubicBezTo>
                <a:lnTo>
                  <a:pt x="554" y="13465"/>
                </a:lnTo>
                <a:lnTo>
                  <a:pt x="454" y="14360"/>
                </a:lnTo>
                <a:cubicBezTo>
                  <a:pt x="364" y="15161"/>
                  <a:pt x="337" y="15464"/>
                  <a:pt x="347" y="15581"/>
                </a:cubicBezTo>
                <a:cubicBezTo>
                  <a:pt x="349" y="15602"/>
                  <a:pt x="478" y="15651"/>
                  <a:pt x="634" y="15691"/>
                </a:cubicBezTo>
                <a:cubicBezTo>
                  <a:pt x="791" y="15730"/>
                  <a:pt x="936" y="15781"/>
                  <a:pt x="955" y="15803"/>
                </a:cubicBezTo>
                <a:cubicBezTo>
                  <a:pt x="1010" y="15867"/>
                  <a:pt x="996" y="16799"/>
                  <a:pt x="936" y="17110"/>
                </a:cubicBezTo>
                <a:cubicBezTo>
                  <a:pt x="793" y="17850"/>
                  <a:pt x="749" y="18721"/>
                  <a:pt x="822" y="19294"/>
                </a:cubicBezTo>
                <a:cubicBezTo>
                  <a:pt x="854" y="19546"/>
                  <a:pt x="850" y="19597"/>
                  <a:pt x="790" y="19777"/>
                </a:cubicBezTo>
                <a:cubicBezTo>
                  <a:pt x="754" y="19887"/>
                  <a:pt x="714" y="20045"/>
                  <a:pt x="702" y="20129"/>
                </a:cubicBezTo>
                <a:cubicBezTo>
                  <a:pt x="691" y="20212"/>
                  <a:pt x="637" y="20396"/>
                  <a:pt x="583" y="20539"/>
                </a:cubicBezTo>
                <a:cubicBezTo>
                  <a:pt x="528" y="20681"/>
                  <a:pt x="484" y="20833"/>
                  <a:pt x="484" y="20876"/>
                </a:cubicBezTo>
                <a:cubicBezTo>
                  <a:pt x="484" y="20919"/>
                  <a:pt x="438" y="21006"/>
                  <a:pt x="380" y="21068"/>
                </a:cubicBezTo>
                <a:cubicBezTo>
                  <a:pt x="288" y="21169"/>
                  <a:pt x="249" y="21269"/>
                  <a:pt x="197" y="21527"/>
                </a:cubicBezTo>
                <a:lnTo>
                  <a:pt x="183" y="21599"/>
                </a:lnTo>
                <a:lnTo>
                  <a:pt x="2192" y="21599"/>
                </a:lnTo>
                <a:lnTo>
                  <a:pt x="2227" y="21510"/>
                </a:lnTo>
                <a:cubicBezTo>
                  <a:pt x="2277" y="21386"/>
                  <a:pt x="2350" y="21077"/>
                  <a:pt x="2393" y="20806"/>
                </a:cubicBezTo>
                <a:cubicBezTo>
                  <a:pt x="2413" y="20680"/>
                  <a:pt x="2459" y="20529"/>
                  <a:pt x="2494" y="20469"/>
                </a:cubicBezTo>
                <a:cubicBezTo>
                  <a:pt x="2721" y="20090"/>
                  <a:pt x="2802" y="19899"/>
                  <a:pt x="2844" y="19657"/>
                </a:cubicBezTo>
                <a:cubicBezTo>
                  <a:pt x="2868" y="19515"/>
                  <a:pt x="2918" y="19319"/>
                  <a:pt x="2953" y="19222"/>
                </a:cubicBezTo>
                <a:cubicBezTo>
                  <a:pt x="2989" y="19125"/>
                  <a:pt x="3045" y="18901"/>
                  <a:pt x="3078" y="18725"/>
                </a:cubicBezTo>
                <a:cubicBezTo>
                  <a:pt x="3158" y="18292"/>
                  <a:pt x="3184" y="18187"/>
                  <a:pt x="3238" y="18116"/>
                </a:cubicBezTo>
                <a:cubicBezTo>
                  <a:pt x="3307" y="18025"/>
                  <a:pt x="3351" y="18075"/>
                  <a:pt x="3444" y="18357"/>
                </a:cubicBezTo>
                <a:cubicBezTo>
                  <a:pt x="3519" y="18586"/>
                  <a:pt x="3529" y="18670"/>
                  <a:pt x="3529" y="19103"/>
                </a:cubicBezTo>
                <a:cubicBezTo>
                  <a:pt x="3529" y="19418"/>
                  <a:pt x="3510" y="19683"/>
                  <a:pt x="3476" y="19849"/>
                </a:cubicBezTo>
                <a:cubicBezTo>
                  <a:pt x="3447" y="19990"/>
                  <a:pt x="3414" y="20300"/>
                  <a:pt x="3404" y="20539"/>
                </a:cubicBezTo>
                <a:cubicBezTo>
                  <a:pt x="3394" y="20777"/>
                  <a:pt x="3379" y="21114"/>
                  <a:pt x="3371" y="21286"/>
                </a:cubicBezTo>
                <a:lnTo>
                  <a:pt x="3355" y="21598"/>
                </a:lnTo>
                <a:lnTo>
                  <a:pt x="5830" y="21598"/>
                </a:lnTo>
                <a:cubicBezTo>
                  <a:pt x="10886" y="21597"/>
                  <a:pt x="13230" y="21585"/>
                  <a:pt x="13190" y="21563"/>
                </a:cubicBezTo>
                <a:cubicBezTo>
                  <a:pt x="13146" y="21538"/>
                  <a:pt x="13133" y="21489"/>
                  <a:pt x="13133" y="21355"/>
                </a:cubicBezTo>
                <a:cubicBezTo>
                  <a:pt x="13133" y="21101"/>
                  <a:pt x="13069" y="20585"/>
                  <a:pt x="13011" y="20370"/>
                </a:cubicBezTo>
                <a:cubicBezTo>
                  <a:pt x="12975" y="20234"/>
                  <a:pt x="12972" y="20169"/>
                  <a:pt x="12998" y="20122"/>
                </a:cubicBezTo>
                <a:cubicBezTo>
                  <a:pt x="13020" y="20083"/>
                  <a:pt x="13029" y="19925"/>
                  <a:pt x="13021" y="19728"/>
                </a:cubicBezTo>
                <a:cubicBezTo>
                  <a:pt x="13007" y="19372"/>
                  <a:pt x="13019" y="19283"/>
                  <a:pt x="13170" y="18772"/>
                </a:cubicBezTo>
                <a:cubicBezTo>
                  <a:pt x="13355" y="18145"/>
                  <a:pt x="13506" y="17743"/>
                  <a:pt x="13590" y="17648"/>
                </a:cubicBezTo>
                <a:cubicBezTo>
                  <a:pt x="13665" y="17562"/>
                  <a:pt x="13687" y="17554"/>
                  <a:pt x="13813" y="17571"/>
                </a:cubicBezTo>
                <a:cubicBezTo>
                  <a:pt x="13889" y="17582"/>
                  <a:pt x="13986" y="17612"/>
                  <a:pt x="14026" y="17637"/>
                </a:cubicBezTo>
                <a:cubicBezTo>
                  <a:pt x="14067" y="17661"/>
                  <a:pt x="14161" y="17680"/>
                  <a:pt x="14234" y="17680"/>
                </a:cubicBezTo>
                <a:cubicBezTo>
                  <a:pt x="14363" y="17680"/>
                  <a:pt x="14369" y="17676"/>
                  <a:pt x="14406" y="17545"/>
                </a:cubicBezTo>
                <a:cubicBezTo>
                  <a:pt x="14450" y="17389"/>
                  <a:pt x="14620" y="17051"/>
                  <a:pt x="14670" y="17021"/>
                </a:cubicBezTo>
                <a:cubicBezTo>
                  <a:pt x="14725" y="16989"/>
                  <a:pt x="14762" y="17128"/>
                  <a:pt x="14786" y="17472"/>
                </a:cubicBezTo>
                <a:cubicBezTo>
                  <a:pt x="14815" y="17886"/>
                  <a:pt x="14922" y="18875"/>
                  <a:pt x="15024" y="19671"/>
                </a:cubicBezTo>
                <a:cubicBezTo>
                  <a:pt x="15100" y="20260"/>
                  <a:pt x="15166" y="20544"/>
                  <a:pt x="15408" y="21326"/>
                </a:cubicBezTo>
                <a:cubicBezTo>
                  <a:pt x="15449" y="21459"/>
                  <a:pt x="15458" y="21531"/>
                  <a:pt x="15434" y="21559"/>
                </a:cubicBezTo>
                <a:cubicBezTo>
                  <a:pt x="15417" y="21579"/>
                  <a:pt x="15893" y="21587"/>
                  <a:pt x="16725" y="21592"/>
                </a:cubicBezTo>
                <a:cubicBezTo>
                  <a:pt x="19650" y="21587"/>
                  <a:pt x="21598" y="21581"/>
                  <a:pt x="21598" y="21566"/>
                </a:cubicBezTo>
                <a:cubicBezTo>
                  <a:pt x="21598" y="21543"/>
                  <a:pt x="21224" y="21534"/>
                  <a:pt x="20434" y="21541"/>
                </a:cubicBezTo>
                <a:lnTo>
                  <a:pt x="19272" y="21550"/>
                </a:lnTo>
                <a:lnTo>
                  <a:pt x="19268" y="21261"/>
                </a:lnTo>
                <a:cubicBezTo>
                  <a:pt x="19265" y="21102"/>
                  <a:pt x="19282" y="20851"/>
                  <a:pt x="19308" y="20704"/>
                </a:cubicBezTo>
                <a:cubicBezTo>
                  <a:pt x="19371" y="20345"/>
                  <a:pt x="19449" y="19537"/>
                  <a:pt x="19476" y="18964"/>
                </a:cubicBezTo>
                <a:cubicBezTo>
                  <a:pt x="19487" y="18708"/>
                  <a:pt x="19516" y="18420"/>
                  <a:pt x="19540" y="18323"/>
                </a:cubicBezTo>
                <a:cubicBezTo>
                  <a:pt x="19642" y="17923"/>
                  <a:pt x="19723" y="17446"/>
                  <a:pt x="19743" y="17116"/>
                </a:cubicBezTo>
                <a:cubicBezTo>
                  <a:pt x="19754" y="16923"/>
                  <a:pt x="19779" y="16714"/>
                  <a:pt x="19797" y="16653"/>
                </a:cubicBezTo>
                <a:cubicBezTo>
                  <a:pt x="19816" y="16591"/>
                  <a:pt x="19865" y="16397"/>
                  <a:pt x="19904" y="16223"/>
                </a:cubicBezTo>
                <a:cubicBezTo>
                  <a:pt x="19976" y="15910"/>
                  <a:pt x="19977" y="15905"/>
                  <a:pt x="20092" y="15870"/>
                </a:cubicBezTo>
                <a:lnTo>
                  <a:pt x="20209" y="15834"/>
                </a:lnTo>
                <a:lnTo>
                  <a:pt x="20264" y="15512"/>
                </a:lnTo>
                <a:cubicBezTo>
                  <a:pt x="20295" y="15335"/>
                  <a:pt x="20336" y="15148"/>
                  <a:pt x="20355" y="15095"/>
                </a:cubicBezTo>
                <a:cubicBezTo>
                  <a:pt x="20374" y="15042"/>
                  <a:pt x="20399" y="14905"/>
                  <a:pt x="20411" y="14790"/>
                </a:cubicBezTo>
                <a:cubicBezTo>
                  <a:pt x="20423" y="14675"/>
                  <a:pt x="20482" y="14371"/>
                  <a:pt x="20544" y="14115"/>
                </a:cubicBezTo>
                <a:cubicBezTo>
                  <a:pt x="20680" y="13548"/>
                  <a:pt x="20874" y="12614"/>
                  <a:pt x="20948" y="12157"/>
                </a:cubicBezTo>
                <a:cubicBezTo>
                  <a:pt x="21013" y="11761"/>
                  <a:pt x="20999" y="11515"/>
                  <a:pt x="20878" y="10843"/>
                </a:cubicBezTo>
                <a:cubicBezTo>
                  <a:pt x="20813" y="10483"/>
                  <a:pt x="20795" y="10267"/>
                  <a:pt x="20795" y="9878"/>
                </a:cubicBezTo>
                <a:cubicBezTo>
                  <a:pt x="20795" y="9391"/>
                  <a:pt x="20745" y="8792"/>
                  <a:pt x="20645" y="8054"/>
                </a:cubicBezTo>
                <a:cubicBezTo>
                  <a:pt x="20599" y="7717"/>
                  <a:pt x="20364" y="6932"/>
                  <a:pt x="20249" y="6736"/>
                </a:cubicBezTo>
                <a:cubicBezTo>
                  <a:pt x="20169" y="6598"/>
                  <a:pt x="19526" y="6057"/>
                  <a:pt x="19331" y="5963"/>
                </a:cubicBezTo>
                <a:cubicBezTo>
                  <a:pt x="19225" y="5911"/>
                  <a:pt x="18995" y="5821"/>
                  <a:pt x="18820" y="5763"/>
                </a:cubicBezTo>
                <a:cubicBezTo>
                  <a:pt x="18232" y="5570"/>
                  <a:pt x="18119" y="5508"/>
                  <a:pt x="17866" y="5239"/>
                </a:cubicBezTo>
                <a:cubicBezTo>
                  <a:pt x="17657" y="5019"/>
                  <a:pt x="17622" y="4994"/>
                  <a:pt x="17512" y="4994"/>
                </a:cubicBezTo>
                <a:cubicBezTo>
                  <a:pt x="17374" y="4994"/>
                  <a:pt x="17325" y="4952"/>
                  <a:pt x="17295" y="4808"/>
                </a:cubicBezTo>
                <a:cubicBezTo>
                  <a:pt x="17277" y="4722"/>
                  <a:pt x="17291" y="4693"/>
                  <a:pt x="17399" y="4598"/>
                </a:cubicBezTo>
                <a:cubicBezTo>
                  <a:pt x="17522" y="4490"/>
                  <a:pt x="17526" y="4480"/>
                  <a:pt x="17558" y="4164"/>
                </a:cubicBezTo>
                <a:cubicBezTo>
                  <a:pt x="17590" y="3858"/>
                  <a:pt x="17587" y="3838"/>
                  <a:pt x="17519" y="3755"/>
                </a:cubicBezTo>
                <a:cubicBezTo>
                  <a:pt x="17462" y="3686"/>
                  <a:pt x="17448" y="3624"/>
                  <a:pt x="17448" y="3453"/>
                </a:cubicBezTo>
                <a:cubicBezTo>
                  <a:pt x="17448" y="3335"/>
                  <a:pt x="17424" y="3171"/>
                  <a:pt x="17395" y="3089"/>
                </a:cubicBezTo>
                <a:cubicBezTo>
                  <a:pt x="17328" y="2900"/>
                  <a:pt x="17087" y="2639"/>
                  <a:pt x="16920" y="2574"/>
                </a:cubicBezTo>
                <a:cubicBezTo>
                  <a:pt x="16850" y="2547"/>
                  <a:pt x="16774" y="2505"/>
                  <a:pt x="16751" y="2479"/>
                </a:cubicBezTo>
                <a:cubicBezTo>
                  <a:pt x="16687" y="2405"/>
                  <a:pt x="16394" y="2350"/>
                  <a:pt x="16160" y="2368"/>
                </a:cubicBezTo>
                <a:cubicBezTo>
                  <a:pt x="15719" y="2402"/>
                  <a:pt x="15376" y="2637"/>
                  <a:pt x="15168" y="3048"/>
                </a:cubicBezTo>
                <a:lnTo>
                  <a:pt x="15040" y="3303"/>
                </a:lnTo>
                <a:lnTo>
                  <a:pt x="15052" y="3836"/>
                </a:lnTo>
                <a:cubicBezTo>
                  <a:pt x="15063" y="4313"/>
                  <a:pt x="15074" y="4393"/>
                  <a:pt x="15154" y="4609"/>
                </a:cubicBezTo>
                <a:cubicBezTo>
                  <a:pt x="15203" y="4741"/>
                  <a:pt x="15257" y="4915"/>
                  <a:pt x="15272" y="4996"/>
                </a:cubicBezTo>
                <a:cubicBezTo>
                  <a:pt x="15321" y="5244"/>
                  <a:pt x="15398" y="5375"/>
                  <a:pt x="15628" y="5604"/>
                </a:cubicBezTo>
                <a:cubicBezTo>
                  <a:pt x="15749" y="5725"/>
                  <a:pt x="15839" y="5841"/>
                  <a:pt x="15827" y="5860"/>
                </a:cubicBezTo>
                <a:cubicBezTo>
                  <a:pt x="15814" y="5880"/>
                  <a:pt x="15711" y="5940"/>
                  <a:pt x="15597" y="5995"/>
                </a:cubicBezTo>
                <a:cubicBezTo>
                  <a:pt x="15286" y="6145"/>
                  <a:pt x="15121" y="6269"/>
                  <a:pt x="14920" y="6508"/>
                </a:cubicBezTo>
                <a:cubicBezTo>
                  <a:pt x="14709" y="6758"/>
                  <a:pt x="14516" y="6913"/>
                  <a:pt x="14470" y="6868"/>
                </a:cubicBezTo>
                <a:cubicBezTo>
                  <a:pt x="14452" y="6851"/>
                  <a:pt x="14436" y="6723"/>
                  <a:pt x="14434" y="6582"/>
                </a:cubicBezTo>
                <a:cubicBezTo>
                  <a:pt x="14427" y="6190"/>
                  <a:pt x="14337" y="5406"/>
                  <a:pt x="14288" y="5316"/>
                </a:cubicBezTo>
                <a:cubicBezTo>
                  <a:pt x="14263" y="5271"/>
                  <a:pt x="14212" y="5147"/>
                  <a:pt x="14175" y="5041"/>
                </a:cubicBezTo>
                <a:cubicBezTo>
                  <a:pt x="13942" y="4365"/>
                  <a:pt x="13765" y="4015"/>
                  <a:pt x="13595" y="3898"/>
                </a:cubicBezTo>
                <a:cubicBezTo>
                  <a:pt x="13394" y="3760"/>
                  <a:pt x="13157" y="3724"/>
                  <a:pt x="13037" y="3815"/>
                </a:cubicBezTo>
                <a:cubicBezTo>
                  <a:pt x="13013" y="3833"/>
                  <a:pt x="12841" y="3849"/>
                  <a:pt x="12653" y="3851"/>
                </a:cubicBezTo>
                <a:cubicBezTo>
                  <a:pt x="12234" y="3854"/>
                  <a:pt x="12148" y="3891"/>
                  <a:pt x="11846" y="4186"/>
                </a:cubicBezTo>
                <a:cubicBezTo>
                  <a:pt x="11661" y="4367"/>
                  <a:pt x="11601" y="4458"/>
                  <a:pt x="11446" y="4785"/>
                </a:cubicBezTo>
                <a:cubicBezTo>
                  <a:pt x="11286" y="5123"/>
                  <a:pt x="11262" y="5196"/>
                  <a:pt x="11261" y="5379"/>
                </a:cubicBezTo>
                <a:cubicBezTo>
                  <a:pt x="11261" y="5494"/>
                  <a:pt x="11245" y="5695"/>
                  <a:pt x="11225" y="5827"/>
                </a:cubicBezTo>
                <a:cubicBezTo>
                  <a:pt x="11206" y="5959"/>
                  <a:pt x="11192" y="6297"/>
                  <a:pt x="11195" y="6577"/>
                </a:cubicBezTo>
                <a:cubicBezTo>
                  <a:pt x="11198" y="6920"/>
                  <a:pt x="11187" y="7098"/>
                  <a:pt x="11162" y="7123"/>
                </a:cubicBezTo>
                <a:cubicBezTo>
                  <a:pt x="11112" y="7170"/>
                  <a:pt x="10862" y="7088"/>
                  <a:pt x="10534" y="6915"/>
                </a:cubicBezTo>
                <a:cubicBezTo>
                  <a:pt x="10360" y="6824"/>
                  <a:pt x="10255" y="6740"/>
                  <a:pt x="10151" y="6610"/>
                </a:cubicBezTo>
                <a:cubicBezTo>
                  <a:pt x="10014" y="6439"/>
                  <a:pt x="10008" y="6424"/>
                  <a:pt x="10011" y="6219"/>
                </a:cubicBezTo>
                <a:cubicBezTo>
                  <a:pt x="10018" y="5825"/>
                  <a:pt x="10078" y="5606"/>
                  <a:pt x="10222" y="5456"/>
                </a:cubicBezTo>
                <a:cubicBezTo>
                  <a:pt x="10457" y="5210"/>
                  <a:pt x="10540" y="4993"/>
                  <a:pt x="10603" y="4448"/>
                </a:cubicBezTo>
                <a:lnTo>
                  <a:pt x="10642" y="4110"/>
                </a:lnTo>
                <a:lnTo>
                  <a:pt x="10740" y="4095"/>
                </a:lnTo>
                <a:cubicBezTo>
                  <a:pt x="10860" y="4075"/>
                  <a:pt x="10967" y="4005"/>
                  <a:pt x="11017" y="3913"/>
                </a:cubicBezTo>
                <a:cubicBezTo>
                  <a:pt x="11070" y="3817"/>
                  <a:pt x="11064" y="3062"/>
                  <a:pt x="11009" y="2960"/>
                </a:cubicBezTo>
                <a:cubicBezTo>
                  <a:pt x="10984" y="2913"/>
                  <a:pt x="10956" y="2689"/>
                  <a:pt x="10942" y="2421"/>
                </a:cubicBezTo>
                <a:cubicBezTo>
                  <a:pt x="10908" y="1720"/>
                  <a:pt x="10827" y="1356"/>
                  <a:pt x="10635" y="1021"/>
                </a:cubicBezTo>
                <a:cubicBezTo>
                  <a:pt x="10500" y="787"/>
                  <a:pt x="10139" y="424"/>
                  <a:pt x="10027" y="412"/>
                </a:cubicBezTo>
                <a:cubicBezTo>
                  <a:pt x="9984" y="408"/>
                  <a:pt x="9900" y="369"/>
                  <a:pt x="9841" y="325"/>
                </a:cubicBezTo>
                <a:cubicBezTo>
                  <a:pt x="9675" y="204"/>
                  <a:pt x="9362" y="91"/>
                  <a:pt x="9036" y="34"/>
                </a:cubicBezTo>
                <a:cubicBezTo>
                  <a:pt x="8989" y="26"/>
                  <a:pt x="8939" y="14"/>
                  <a:pt x="8925" y="6"/>
                </a:cubicBezTo>
                <a:cubicBezTo>
                  <a:pt x="8913" y="0"/>
                  <a:pt x="8872" y="-1"/>
                  <a:pt x="8815" y="2"/>
                </a:cubicBezTo>
                <a:close/>
              </a:path>
            </a:pathLst>
          </a:cu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p:nvPr>
        </p:nvSpPr>
        <p:spPr>
          <a:xfrm>
            <a:off x="-2451100" y="1003300"/>
            <a:ext cx="12293600" cy="2438400"/>
          </a:xfrm>
          <a:prstGeom prst="rect">
            <a:avLst/>
          </a:prstGeom>
        </p:spPr>
        <p:txBody>
          <a:bodyPr/>
          <a:lstStyle/>
          <a:p>
            <a:pPr/>
            <a:r>
              <a:t>PREFERENCES</a:t>
            </a:r>
          </a:p>
        </p:txBody>
      </p:sp>
      <p:sp>
        <p:nvSpPr>
          <p:cNvPr id="191" name="Shape 191"/>
          <p:cNvSpPr/>
          <p:nvPr>
            <p:ph type="body" sz="half" idx="1"/>
          </p:nvPr>
        </p:nvSpPr>
        <p:spPr>
          <a:xfrm>
            <a:off x="0" y="3124200"/>
            <a:ext cx="7937500" cy="6197600"/>
          </a:xfrm>
          <a:prstGeom prst="rect">
            <a:avLst/>
          </a:prstGeom>
        </p:spPr>
        <p:txBody>
          <a:bodyPr>
            <a:normAutofit fontScale="100000" lnSpcReduction="0"/>
          </a:bodyPr>
          <a:lstStyle/>
          <a:p>
            <a:pPr marL="0" indent="37338" defTabSz="572516">
              <a:spcBef>
                <a:spcPts val="2400"/>
              </a:spcBef>
              <a:buSzTx/>
              <a:buNone/>
              <a:defRPr sz="3724">
                <a:solidFill>
                  <a:srgbClr val="CB243C"/>
                </a:solidFill>
              </a:defRPr>
            </a:pPr>
            <a:r>
              <a:rPr>
                <a:solidFill>
                  <a:srgbClr val="444444"/>
                </a:solidFill>
              </a:rPr>
              <a:t>Preference dimensions may include:     </a:t>
            </a:r>
            <a:r>
              <a:t>          </a:t>
            </a:r>
          </a:p>
          <a:p>
            <a:pPr lvl="1" marL="672084" indent="-298704" defTabSz="572516">
              <a:spcBef>
                <a:spcPts val="2400"/>
              </a:spcBef>
              <a:buSzPct val="90000"/>
              <a:defRPr sz="3724">
                <a:solidFill>
                  <a:srgbClr val="CB243C"/>
                </a:solidFill>
              </a:defRPr>
            </a:pPr>
            <a:r>
              <a:rPr>
                <a:solidFill>
                  <a:srgbClr val="444444"/>
                </a:solidFill>
              </a:rPr>
              <a:t>Where we focus our attention </a:t>
            </a:r>
            <a:r>
              <a:t>(Extraversion/Introversion)            </a:t>
            </a:r>
          </a:p>
          <a:p>
            <a:pPr lvl="1" marL="672084" indent="-298704" defTabSz="572516">
              <a:spcBef>
                <a:spcPts val="2400"/>
              </a:spcBef>
              <a:buSzPct val="90000"/>
              <a:defRPr sz="3724">
                <a:solidFill>
                  <a:srgbClr val="CB243C"/>
                </a:solidFill>
              </a:defRPr>
            </a:pPr>
            <a:r>
              <a:rPr>
                <a:solidFill>
                  <a:srgbClr val="444444"/>
                </a:solidFill>
              </a:rPr>
              <a:t>How we perceive or take in information </a:t>
            </a:r>
            <a:r>
              <a:t>(Sensing/Intuition)</a:t>
            </a:r>
          </a:p>
          <a:p>
            <a:pPr lvl="1" marL="672084" indent="-298704" defTabSz="572516">
              <a:spcBef>
                <a:spcPts val="2400"/>
              </a:spcBef>
              <a:buSzPct val="90000"/>
              <a:defRPr sz="3724">
                <a:solidFill>
                  <a:srgbClr val="CB243C"/>
                </a:solidFill>
              </a:defRPr>
            </a:pPr>
            <a:r>
              <a:rPr>
                <a:solidFill>
                  <a:srgbClr val="444444"/>
                </a:solidFill>
              </a:rPr>
              <a:t>How we make decisions about information</a:t>
            </a:r>
            <a:r>
              <a:t> (Thinking/Feeling)</a:t>
            </a:r>
          </a:p>
          <a:p>
            <a:pPr lvl="1" marL="672084" indent="-298704" defTabSz="572516">
              <a:spcBef>
                <a:spcPts val="2400"/>
              </a:spcBef>
              <a:buSzPct val="90000"/>
              <a:defRPr sz="3724">
                <a:solidFill>
                  <a:srgbClr val="CB243C"/>
                </a:solidFill>
              </a:defRPr>
            </a:pPr>
            <a:r>
              <a:rPr>
                <a:solidFill>
                  <a:srgbClr val="444444"/>
                </a:solidFill>
              </a:rPr>
              <a:t>How we deal with the outer world </a:t>
            </a:r>
            <a:r>
              <a:t>(Judging/Perceiving) </a:t>
            </a:r>
          </a:p>
        </p:txBody>
      </p:sp>
      <p:pic>
        <p:nvPicPr>
          <p:cNvPr id="192" name="MP910221029.jpg"/>
          <p:cNvPicPr>
            <a:picLocks noChangeAspect="1"/>
          </p:cNvPicPr>
          <p:nvPr/>
        </p:nvPicPr>
        <p:blipFill>
          <a:blip r:embed="rId2">
            <a:extLst/>
          </a:blip>
          <a:srcRect l="1898" t="4403" r="5012" b="0"/>
          <a:stretch>
            <a:fillRect/>
          </a:stretch>
        </p:blipFill>
        <p:spPr>
          <a:xfrm>
            <a:off x="7663615" y="1014836"/>
            <a:ext cx="6197567" cy="8738690"/>
          </a:xfrm>
          <a:custGeom>
            <a:avLst/>
            <a:gdLst/>
            <a:ahLst/>
            <a:cxnLst>
              <a:cxn ang="0">
                <a:pos x="wd2" y="hd2"/>
              </a:cxn>
              <a:cxn ang="5400000">
                <a:pos x="wd2" y="hd2"/>
              </a:cxn>
              <a:cxn ang="10800000">
                <a:pos x="wd2" y="hd2"/>
              </a:cxn>
              <a:cxn ang="16200000">
                <a:pos x="wd2" y="hd2"/>
              </a:cxn>
            </a:cxnLst>
            <a:rect l="0" t="0" r="r" b="b"/>
            <a:pathLst>
              <a:path w="21517" h="21598" fill="norm" stroke="1" extrusionOk="0">
                <a:moveTo>
                  <a:pt x="12433" y="1"/>
                </a:moveTo>
                <a:cubicBezTo>
                  <a:pt x="11896" y="5"/>
                  <a:pt x="11391" y="12"/>
                  <a:pt x="11341" y="15"/>
                </a:cubicBezTo>
                <a:cubicBezTo>
                  <a:pt x="11320" y="17"/>
                  <a:pt x="11255" y="47"/>
                  <a:pt x="11195" y="82"/>
                </a:cubicBezTo>
                <a:cubicBezTo>
                  <a:pt x="11135" y="117"/>
                  <a:pt x="11050" y="158"/>
                  <a:pt x="11006" y="172"/>
                </a:cubicBezTo>
                <a:cubicBezTo>
                  <a:pt x="10962" y="187"/>
                  <a:pt x="10887" y="221"/>
                  <a:pt x="10839" y="248"/>
                </a:cubicBezTo>
                <a:cubicBezTo>
                  <a:pt x="10778" y="282"/>
                  <a:pt x="10722" y="298"/>
                  <a:pt x="10648" y="302"/>
                </a:cubicBezTo>
                <a:cubicBezTo>
                  <a:pt x="10590" y="305"/>
                  <a:pt x="10487" y="328"/>
                  <a:pt x="10419" y="352"/>
                </a:cubicBezTo>
                <a:cubicBezTo>
                  <a:pt x="10279" y="401"/>
                  <a:pt x="10039" y="560"/>
                  <a:pt x="9978" y="644"/>
                </a:cubicBezTo>
                <a:cubicBezTo>
                  <a:pt x="9925" y="718"/>
                  <a:pt x="9745" y="885"/>
                  <a:pt x="9718" y="885"/>
                </a:cubicBezTo>
                <a:cubicBezTo>
                  <a:pt x="9706" y="885"/>
                  <a:pt x="9697" y="894"/>
                  <a:pt x="9697" y="905"/>
                </a:cubicBezTo>
                <a:cubicBezTo>
                  <a:pt x="9697" y="930"/>
                  <a:pt x="9551" y="1084"/>
                  <a:pt x="9428" y="1188"/>
                </a:cubicBezTo>
                <a:cubicBezTo>
                  <a:pt x="9378" y="1232"/>
                  <a:pt x="9335" y="1270"/>
                  <a:pt x="9335" y="1275"/>
                </a:cubicBezTo>
                <a:cubicBezTo>
                  <a:pt x="9335" y="1279"/>
                  <a:pt x="9299" y="1322"/>
                  <a:pt x="9255" y="1369"/>
                </a:cubicBezTo>
                <a:cubicBezTo>
                  <a:pt x="9148" y="1482"/>
                  <a:pt x="9037" y="1652"/>
                  <a:pt x="8975" y="1801"/>
                </a:cubicBezTo>
                <a:cubicBezTo>
                  <a:pt x="8947" y="1867"/>
                  <a:pt x="8918" y="1932"/>
                  <a:pt x="8912" y="1946"/>
                </a:cubicBezTo>
                <a:cubicBezTo>
                  <a:pt x="8905" y="1959"/>
                  <a:pt x="8895" y="1992"/>
                  <a:pt x="8891" y="2018"/>
                </a:cubicBezTo>
                <a:cubicBezTo>
                  <a:pt x="8886" y="2045"/>
                  <a:pt x="8868" y="2095"/>
                  <a:pt x="8851" y="2130"/>
                </a:cubicBezTo>
                <a:cubicBezTo>
                  <a:pt x="8834" y="2165"/>
                  <a:pt x="8798" y="2278"/>
                  <a:pt x="8771" y="2379"/>
                </a:cubicBezTo>
                <a:cubicBezTo>
                  <a:pt x="8744" y="2481"/>
                  <a:pt x="8714" y="2595"/>
                  <a:pt x="8702" y="2631"/>
                </a:cubicBezTo>
                <a:cubicBezTo>
                  <a:pt x="8691" y="2668"/>
                  <a:pt x="8676" y="2726"/>
                  <a:pt x="8669" y="2760"/>
                </a:cubicBezTo>
                <a:cubicBezTo>
                  <a:pt x="8662" y="2794"/>
                  <a:pt x="8649" y="2847"/>
                  <a:pt x="8637" y="2878"/>
                </a:cubicBezTo>
                <a:cubicBezTo>
                  <a:pt x="8626" y="2909"/>
                  <a:pt x="8601" y="2978"/>
                  <a:pt x="8584" y="3031"/>
                </a:cubicBezTo>
                <a:cubicBezTo>
                  <a:pt x="8556" y="3112"/>
                  <a:pt x="8523" y="3185"/>
                  <a:pt x="8387" y="3464"/>
                </a:cubicBezTo>
                <a:cubicBezTo>
                  <a:pt x="8378" y="3482"/>
                  <a:pt x="8358" y="3522"/>
                  <a:pt x="8342" y="3552"/>
                </a:cubicBezTo>
                <a:cubicBezTo>
                  <a:pt x="8326" y="3583"/>
                  <a:pt x="8312" y="3627"/>
                  <a:pt x="8309" y="3650"/>
                </a:cubicBezTo>
                <a:cubicBezTo>
                  <a:pt x="8307" y="3672"/>
                  <a:pt x="8299" y="3698"/>
                  <a:pt x="8291" y="3706"/>
                </a:cubicBezTo>
                <a:cubicBezTo>
                  <a:pt x="8284" y="3715"/>
                  <a:pt x="8270" y="3751"/>
                  <a:pt x="8261" y="3786"/>
                </a:cubicBezTo>
                <a:cubicBezTo>
                  <a:pt x="8252" y="3821"/>
                  <a:pt x="8230" y="3866"/>
                  <a:pt x="8212" y="3886"/>
                </a:cubicBezTo>
                <a:cubicBezTo>
                  <a:pt x="8193" y="3906"/>
                  <a:pt x="8175" y="3942"/>
                  <a:pt x="8172" y="3966"/>
                </a:cubicBezTo>
                <a:cubicBezTo>
                  <a:pt x="8168" y="3991"/>
                  <a:pt x="8151" y="4065"/>
                  <a:pt x="8132" y="4131"/>
                </a:cubicBezTo>
                <a:cubicBezTo>
                  <a:pt x="8096" y="4252"/>
                  <a:pt x="8081" y="4329"/>
                  <a:pt x="8059" y="4509"/>
                </a:cubicBezTo>
                <a:cubicBezTo>
                  <a:pt x="8052" y="4562"/>
                  <a:pt x="8041" y="4614"/>
                  <a:pt x="8037" y="4625"/>
                </a:cubicBezTo>
                <a:cubicBezTo>
                  <a:pt x="8019" y="4663"/>
                  <a:pt x="8072" y="5033"/>
                  <a:pt x="8107" y="5123"/>
                </a:cubicBezTo>
                <a:cubicBezTo>
                  <a:pt x="8162" y="5264"/>
                  <a:pt x="8210" y="5354"/>
                  <a:pt x="8264" y="5416"/>
                </a:cubicBezTo>
                <a:cubicBezTo>
                  <a:pt x="8322" y="5482"/>
                  <a:pt x="8426" y="5555"/>
                  <a:pt x="8444" y="5542"/>
                </a:cubicBezTo>
                <a:cubicBezTo>
                  <a:pt x="8452" y="5537"/>
                  <a:pt x="8485" y="5542"/>
                  <a:pt x="8517" y="5553"/>
                </a:cubicBezTo>
                <a:cubicBezTo>
                  <a:pt x="8550" y="5565"/>
                  <a:pt x="8586" y="5571"/>
                  <a:pt x="8599" y="5565"/>
                </a:cubicBezTo>
                <a:cubicBezTo>
                  <a:pt x="8640" y="5547"/>
                  <a:pt x="8706" y="5550"/>
                  <a:pt x="8717" y="5570"/>
                </a:cubicBezTo>
                <a:cubicBezTo>
                  <a:pt x="8723" y="5581"/>
                  <a:pt x="8763" y="5595"/>
                  <a:pt x="8804" y="5601"/>
                </a:cubicBezTo>
                <a:cubicBezTo>
                  <a:pt x="8908" y="5614"/>
                  <a:pt x="8936" y="5642"/>
                  <a:pt x="8905" y="5700"/>
                </a:cubicBezTo>
                <a:cubicBezTo>
                  <a:pt x="8891" y="5725"/>
                  <a:pt x="8866" y="5757"/>
                  <a:pt x="8848" y="5771"/>
                </a:cubicBezTo>
                <a:cubicBezTo>
                  <a:pt x="8830" y="5785"/>
                  <a:pt x="8814" y="5817"/>
                  <a:pt x="8811" y="5841"/>
                </a:cubicBezTo>
                <a:cubicBezTo>
                  <a:pt x="8805" y="5894"/>
                  <a:pt x="8694" y="5979"/>
                  <a:pt x="8582" y="6016"/>
                </a:cubicBezTo>
                <a:cubicBezTo>
                  <a:pt x="8538" y="6031"/>
                  <a:pt x="8496" y="6051"/>
                  <a:pt x="8489" y="6060"/>
                </a:cubicBezTo>
                <a:cubicBezTo>
                  <a:pt x="8481" y="6068"/>
                  <a:pt x="8452" y="6075"/>
                  <a:pt x="8424" y="6075"/>
                </a:cubicBezTo>
                <a:cubicBezTo>
                  <a:pt x="8396" y="6075"/>
                  <a:pt x="8348" y="6093"/>
                  <a:pt x="8319" y="6116"/>
                </a:cubicBezTo>
                <a:cubicBezTo>
                  <a:pt x="8290" y="6138"/>
                  <a:pt x="8259" y="6156"/>
                  <a:pt x="8249" y="6156"/>
                </a:cubicBezTo>
                <a:cubicBezTo>
                  <a:pt x="8232" y="6156"/>
                  <a:pt x="8129" y="6207"/>
                  <a:pt x="7941" y="6310"/>
                </a:cubicBezTo>
                <a:cubicBezTo>
                  <a:pt x="7808" y="6383"/>
                  <a:pt x="7760" y="6487"/>
                  <a:pt x="7775" y="6673"/>
                </a:cubicBezTo>
                <a:cubicBezTo>
                  <a:pt x="7777" y="6696"/>
                  <a:pt x="7801" y="6736"/>
                  <a:pt x="7831" y="6761"/>
                </a:cubicBezTo>
                <a:cubicBezTo>
                  <a:pt x="7927" y="6842"/>
                  <a:pt x="7917" y="6877"/>
                  <a:pt x="7755" y="7009"/>
                </a:cubicBezTo>
                <a:cubicBezTo>
                  <a:pt x="7676" y="7075"/>
                  <a:pt x="7599" y="7136"/>
                  <a:pt x="7585" y="7144"/>
                </a:cubicBezTo>
                <a:cubicBezTo>
                  <a:pt x="7555" y="7163"/>
                  <a:pt x="7496" y="7254"/>
                  <a:pt x="7474" y="7313"/>
                </a:cubicBezTo>
                <a:cubicBezTo>
                  <a:pt x="7452" y="7375"/>
                  <a:pt x="7369" y="7726"/>
                  <a:pt x="7349" y="7843"/>
                </a:cubicBezTo>
                <a:cubicBezTo>
                  <a:pt x="7339" y="7900"/>
                  <a:pt x="7319" y="8001"/>
                  <a:pt x="7305" y="8068"/>
                </a:cubicBezTo>
                <a:cubicBezTo>
                  <a:pt x="7291" y="8134"/>
                  <a:pt x="7270" y="8275"/>
                  <a:pt x="7258" y="8381"/>
                </a:cubicBezTo>
                <a:cubicBezTo>
                  <a:pt x="7246" y="8487"/>
                  <a:pt x="7222" y="8715"/>
                  <a:pt x="7203" y="8888"/>
                </a:cubicBezTo>
                <a:cubicBezTo>
                  <a:pt x="7165" y="9237"/>
                  <a:pt x="7158" y="9709"/>
                  <a:pt x="7189" y="9732"/>
                </a:cubicBezTo>
                <a:cubicBezTo>
                  <a:pt x="7201" y="9741"/>
                  <a:pt x="7201" y="9785"/>
                  <a:pt x="7191" y="9836"/>
                </a:cubicBezTo>
                <a:cubicBezTo>
                  <a:pt x="7181" y="9885"/>
                  <a:pt x="7161" y="10011"/>
                  <a:pt x="7146" y="10117"/>
                </a:cubicBezTo>
                <a:cubicBezTo>
                  <a:pt x="7069" y="10684"/>
                  <a:pt x="7066" y="10695"/>
                  <a:pt x="7032" y="10695"/>
                </a:cubicBezTo>
                <a:cubicBezTo>
                  <a:pt x="6996" y="10695"/>
                  <a:pt x="6940" y="10564"/>
                  <a:pt x="6630" y="9771"/>
                </a:cubicBezTo>
                <a:cubicBezTo>
                  <a:pt x="6353" y="9063"/>
                  <a:pt x="6255" y="8879"/>
                  <a:pt x="6110" y="8788"/>
                </a:cubicBezTo>
                <a:cubicBezTo>
                  <a:pt x="5949" y="8688"/>
                  <a:pt x="5973" y="8690"/>
                  <a:pt x="4866" y="8701"/>
                </a:cubicBezTo>
                <a:cubicBezTo>
                  <a:pt x="4314" y="8707"/>
                  <a:pt x="3064" y="8712"/>
                  <a:pt x="2090" y="8713"/>
                </a:cubicBezTo>
                <a:cubicBezTo>
                  <a:pt x="1115" y="8714"/>
                  <a:pt x="284" y="8718"/>
                  <a:pt x="243" y="8723"/>
                </a:cubicBezTo>
                <a:cubicBezTo>
                  <a:pt x="127" y="8735"/>
                  <a:pt x="45" y="8802"/>
                  <a:pt x="14" y="8907"/>
                </a:cubicBezTo>
                <a:cubicBezTo>
                  <a:pt x="-15" y="9007"/>
                  <a:pt x="-35" y="8953"/>
                  <a:pt x="322" y="9771"/>
                </a:cubicBezTo>
                <a:cubicBezTo>
                  <a:pt x="378" y="9899"/>
                  <a:pt x="473" y="10120"/>
                  <a:pt x="534" y="10262"/>
                </a:cubicBezTo>
                <a:cubicBezTo>
                  <a:pt x="745" y="10751"/>
                  <a:pt x="1101" y="11564"/>
                  <a:pt x="1224" y="11836"/>
                </a:cubicBezTo>
                <a:cubicBezTo>
                  <a:pt x="1355" y="12126"/>
                  <a:pt x="1464" y="12372"/>
                  <a:pt x="1545" y="12563"/>
                </a:cubicBezTo>
                <a:cubicBezTo>
                  <a:pt x="1572" y="12627"/>
                  <a:pt x="1619" y="12701"/>
                  <a:pt x="1650" y="12727"/>
                </a:cubicBezTo>
                <a:cubicBezTo>
                  <a:pt x="1724" y="12790"/>
                  <a:pt x="1868" y="12835"/>
                  <a:pt x="2033" y="12848"/>
                </a:cubicBezTo>
                <a:cubicBezTo>
                  <a:pt x="2107" y="12855"/>
                  <a:pt x="2193" y="12872"/>
                  <a:pt x="2225" y="12888"/>
                </a:cubicBezTo>
                <a:cubicBezTo>
                  <a:pt x="2256" y="12903"/>
                  <a:pt x="2299" y="12920"/>
                  <a:pt x="2321" y="12926"/>
                </a:cubicBezTo>
                <a:cubicBezTo>
                  <a:pt x="2343" y="12932"/>
                  <a:pt x="2367" y="12948"/>
                  <a:pt x="2373" y="12964"/>
                </a:cubicBezTo>
                <a:cubicBezTo>
                  <a:pt x="2414" y="13056"/>
                  <a:pt x="2443" y="13073"/>
                  <a:pt x="2599" y="13090"/>
                </a:cubicBezTo>
                <a:cubicBezTo>
                  <a:pt x="2743" y="13105"/>
                  <a:pt x="2755" y="13108"/>
                  <a:pt x="2770" y="13153"/>
                </a:cubicBezTo>
                <a:cubicBezTo>
                  <a:pt x="2779" y="13180"/>
                  <a:pt x="2804" y="13243"/>
                  <a:pt x="2825" y="13294"/>
                </a:cubicBezTo>
                <a:cubicBezTo>
                  <a:pt x="2861" y="13379"/>
                  <a:pt x="2862" y="13393"/>
                  <a:pt x="2827" y="13495"/>
                </a:cubicBezTo>
                <a:cubicBezTo>
                  <a:pt x="2771" y="13658"/>
                  <a:pt x="2777" y="13730"/>
                  <a:pt x="2851" y="13789"/>
                </a:cubicBezTo>
                <a:cubicBezTo>
                  <a:pt x="2901" y="13828"/>
                  <a:pt x="2937" y="13840"/>
                  <a:pt x="3026" y="13846"/>
                </a:cubicBezTo>
                <a:cubicBezTo>
                  <a:pt x="3089" y="13850"/>
                  <a:pt x="3184" y="13860"/>
                  <a:pt x="3240" y="13869"/>
                </a:cubicBezTo>
                <a:cubicBezTo>
                  <a:pt x="3296" y="13877"/>
                  <a:pt x="3414" y="13888"/>
                  <a:pt x="3500" y="13893"/>
                </a:cubicBezTo>
                <a:cubicBezTo>
                  <a:pt x="3638" y="13901"/>
                  <a:pt x="3715" y="13910"/>
                  <a:pt x="3957" y="13943"/>
                </a:cubicBezTo>
                <a:cubicBezTo>
                  <a:pt x="3984" y="13947"/>
                  <a:pt x="4021" y="13970"/>
                  <a:pt x="4039" y="13995"/>
                </a:cubicBezTo>
                <a:cubicBezTo>
                  <a:pt x="4068" y="14035"/>
                  <a:pt x="4122" y="14055"/>
                  <a:pt x="4279" y="14086"/>
                </a:cubicBezTo>
                <a:cubicBezTo>
                  <a:pt x="4285" y="14088"/>
                  <a:pt x="4341" y="14094"/>
                  <a:pt x="4403" y="14101"/>
                </a:cubicBezTo>
                <a:cubicBezTo>
                  <a:pt x="4522" y="14115"/>
                  <a:pt x="4738" y="14177"/>
                  <a:pt x="4763" y="14205"/>
                </a:cubicBezTo>
                <a:cubicBezTo>
                  <a:pt x="4771" y="14214"/>
                  <a:pt x="4815" y="14234"/>
                  <a:pt x="4859" y="14249"/>
                </a:cubicBezTo>
                <a:cubicBezTo>
                  <a:pt x="4931" y="14273"/>
                  <a:pt x="4954" y="14275"/>
                  <a:pt x="5066" y="14256"/>
                </a:cubicBezTo>
                <a:cubicBezTo>
                  <a:pt x="5136" y="14244"/>
                  <a:pt x="5272" y="14231"/>
                  <a:pt x="5368" y="14227"/>
                </a:cubicBezTo>
                <a:lnTo>
                  <a:pt x="5541" y="14219"/>
                </a:lnTo>
                <a:lnTo>
                  <a:pt x="5707" y="14299"/>
                </a:lnTo>
                <a:cubicBezTo>
                  <a:pt x="5797" y="14343"/>
                  <a:pt x="5936" y="14395"/>
                  <a:pt x="6017" y="14416"/>
                </a:cubicBezTo>
                <a:cubicBezTo>
                  <a:pt x="6097" y="14437"/>
                  <a:pt x="6199" y="14468"/>
                  <a:pt x="6243" y="14486"/>
                </a:cubicBezTo>
                <a:cubicBezTo>
                  <a:pt x="6286" y="14503"/>
                  <a:pt x="6367" y="14535"/>
                  <a:pt x="6423" y="14557"/>
                </a:cubicBezTo>
                <a:cubicBezTo>
                  <a:pt x="6479" y="14579"/>
                  <a:pt x="6553" y="14618"/>
                  <a:pt x="6588" y="14642"/>
                </a:cubicBezTo>
                <a:cubicBezTo>
                  <a:pt x="6624" y="14667"/>
                  <a:pt x="6741" y="14718"/>
                  <a:pt x="6849" y="14755"/>
                </a:cubicBezTo>
                <a:cubicBezTo>
                  <a:pt x="7085" y="14837"/>
                  <a:pt x="7338" y="14967"/>
                  <a:pt x="7451" y="15065"/>
                </a:cubicBezTo>
                <a:cubicBezTo>
                  <a:pt x="7497" y="15105"/>
                  <a:pt x="7548" y="15139"/>
                  <a:pt x="7564" y="15139"/>
                </a:cubicBezTo>
                <a:cubicBezTo>
                  <a:pt x="7620" y="15139"/>
                  <a:pt x="7620" y="15169"/>
                  <a:pt x="7565" y="15262"/>
                </a:cubicBezTo>
                <a:cubicBezTo>
                  <a:pt x="7420" y="15509"/>
                  <a:pt x="7234" y="15942"/>
                  <a:pt x="7191" y="16134"/>
                </a:cubicBezTo>
                <a:cubicBezTo>
                  <a:pt x="7118" y="16453"/>
                  <a:pt x="7057" y="16700"/>
                  <a:pt x="6973" y="17010"/>
                </a:cubicBezTo>
                <a:cubicBezTo>
                  <a:pt x="6898" y="17287"/>
                  <a:pt x="6895" y="17313"/>
                  <a:pt x="6896" y="17661"/>
                </a:cubicBezTo>
                <a:cubicBezTo>
                  <a:pt x="6896" y="18031"/>
                  <a:pt x="6881" y="18232"/>
                  <a:pt x="6820" y="18714"/>
                </a:cubicBezTo>
                <a:cubicBezTo>
                  <a:pt x="6711" y="19575"/>
                  <a:pt x="6689" y="19856"/>
                  <a:pt x="6701" y="20168"/>
                </a:cubicBezTo>
                <a:cubicBezTo>
                  <a:pt x="6713" y="20459"/>
                  <a:pt x="6779" y="20970"/>
                  <a:pt x="6830" y="21157"/>
                </a:cubicBezTo>
                <a:cubicBezTo>
                  <a:pt x="6848" y="21224"/>
                  <a:pt x="6897" y="21536"/>
                  <a:pt x="6897" y="21583"/>
                </a:cubicBezTo>
                <a:cubicBezTo>
                  <a:pt x="6897" y="21592"/>
                  <a:pt x="9290" y="21598"/>
                  <a:pt x="12662" y="21598"/>
                </a:cubicBezTo>
                <a:lnTo>
                  <a:pt x="18426" y="21598"/>
                </a:lnTo>
                <a:lnTo>
                  <a:pt x="18441" y="21161"/>
                </a:lnTo>
                <a:cubicBezTo>
                  <a:pt x="18449" y="20920"/>
                  <a:pt x="18455" y="20701"/>
                  <a:pt x="18455" y="20674"/>
                </a:cubicBezTo>
                <a:cubicBezTo>
                  <a:pt x="18455" y="20647"/>
                  <a:pt x="18463" y="20590"/>
                  <a:pt x="18474" y="20546"/>
                </a:cubicBezTo>
                <a:cubicBezTo>
                  <a:pt x="18487" y="20499"/>
                  <a:pt x="18488" y="20316"/>
                  <a:pt x="18476" y="20088"/>
                </a:cubicBezTo>
                <a:cubicBezTo>
                  <a:pt x="18450" y="19609"/>
                  <a:pt x="18434" y="19470"/>
                  <a:pt x="18343" y="18979"/>
                </a:cubicBezTo>
                <a:cubicBezTo>
                  <a:pt x="18261" y="18531"/>
                  <a:pt x="18251" y="18473"/>
                  <a:pt x="18251" y="18420"/>
                </a:cubicBezTo>
                <a:cubicBezTo>
                  <a:pt x="18251" y="18391"/>
                  <a:pt x="18220" y="18300"/>
                  <a:pt x="18182" y="18219"/>
                </a:cubicBezTo>
                <a:cubicBezTo>
                  <a:pt x="18108" y="18061"/>
                  <a:pt x="18103" y="17951"/>
                  <a:pt x="18168" y="17880"/>
                </a:cubicBezTo>
                <a:cubicBezTo>
                  <a:pt x="18188" y="17859"/>
                  <a:pt x="18199" y="17806"/>
                  <a:pt x="18197" y="17741"/>
                </a:cubicBezTo>
                <a:cubicBezTo>
                  <a:pt x="18195" y="17650"/>
                  <a:pt x="18184" y="17626"/>
                  <a:pt x="18109" y="17541"/>
                </a:cubicBezTo>
                <a:cubicBezTo>
                  <a:pt x="18062" y="17488"/>
                  <a:pt x="18005" y="17425"/>
                  <a:pt x="17980" y="17403"/>
                </a:cubicBezTo>
                <a:cubicBezTo>
                  <a:pt x="17952" y="17378"/>
                  <a:pt x="17925" y="17319"/>
                  <a:pt x="17912" y="17256"/>
                </a:cubicBezTo>
                <a:cubicBezTo>
                  <a:pt x="17900" y="17197"/>
                  <a:pt x="17870" y="17112"/>
                  <a:pt x="17845" y="17066"/>
                </a:cubicBezTo>
                <a:cubicBezTo>
                  <a:pt x="17819" y="17021"/>
                  <a:pt x="17790" y="16922"/>
                  <a:pt x="17780" y="16848"/>
                </a:cubicBezTo>
                <a:cubicBezTo>
                  <a:pt x="17766" y="16754"/>
                  <a:pt x="17743" y="16691"/>
                  <a:pt x="17701" y="16634"/>
                </a:cubicBezTo>
                <a:cubicBezTo>
                  <a:pt x="17645" y="16557"/>
                  <a:pt x="17644" y="16549"/>
                  <a:pt x="17675" y="16496"/>
                </a:cubicBezTo>
                <a:cubicBezTo>
                  <a:pt x="17693" y="16465"/>
                  <a:pt x="17702" y="16440"/>
                  <a:pt x="17697" y="16440"/>
                </a:cubicBezTo>
                <a:cubicBezTo>
                  <a:pt x="17692" y="16440"/>
                  <a:pt x="17699" y="16420"/>
                  <a:pt x="17712" y="16396"/>
                </a:cubicBezTo>
                <a:cubicBezTo>
                  <a:pt x="17770" y="16288"/>
                  <a:pt x="17760" y="16214"/>
                  <a:pt x="17663" y="16007"/>
                </a:cubicBezTo>
                <a:cubicBezTo>
                  <a:pt x="17611" y="15897"/>
                  <a:pt x="17555" y="15748"/>
                  <a:pt x="17537" y="15677"/>
                </a:cubicBezTo>
                <a:cubicBezTo>
                  <a:pt x="17520" y="15607"/>
                  <a:pt x="17496" y="15542"/>
                  <a:pt x="17483" y="15533"/>
                </a:cubicBezTo>
                <a:cubicBezTo>
                  <a:pt x="17471" y="15524"/>
                  <a:pt x="17461" y="15501"/>
                  <a:pt x="17461" y="15481"/>
                </a:cubicBezTo>
                <a:cubicBezTo>
                  <a:pt x="17461" y="15461"/>
                  <a:pt x="17441" y="15406"/>
                  <a:pt x="17417" y="15359"/>
                </a:cubicBezTo>
                <a:cubicBezTo>
                  <a:pt x="17393" y="15313"/>
                  <a:pt x="17363" y="15242"/>
                  <a:pt x="17348" y="15203"/>
                </a:cubicBezTo>
                <a:cubicBezTo>
                  <a:pt x="17334" y="15163"/>
                  <a:pt x="17293" y="15097"/>
                  <a:pt x="17258" y="15055"/>
                </a:cubicBezTo>
                <a:cubicBezTo>
                  <a:pt x="17221" y="15012"/>
                  <a:pt x="17194" y="14960"/>
                  <a:pt x="17196" y="14931"/>
                </a:cubicBezTo>
                <a:cubicBezTo>
                  <a:pt x="17197" y="14903"/>
                  <a:pt x="17191" y="14876"/>
                  <a:pt x="17183" y="14870"/>
                </a:cubicBezTo>
                <a:cubicBezTo>
                  <a:pt x="17175" y="14864"/>
                  <a:pt x="17103" y="14862"/>
                  <a:pt x="17022" y="14864"/>
                </a:cubicBezTo>
                <a:cubicBezTo>
                  <a:pt x="16898" y="14867"/>
                  <a:pt x="16872" y="14862"/>
                  <a:pt x="16859" y="14838"/>
                </a:cubicBezTo>
                <a:cubicBezTo>
                  <a:pt x="16851" y="14822"/>
                  <a:pt x="16828" y="14801"/>
                  <a:pt x="16810" y="14792"/>
                </a:cubicBezTo>
                <a:cubicBezTo>
                  <a:pt x="16792" y="14782"/>
                  <a:pt x="16784" y="14765"/>
                  <a:pt x="16793" y="14755"/>
                </a:cubicBezTo>
                <a:cubicBezTo>
                  <a:pt x="16815" y="14730"/>
                  <a:pt x="16896" y="14733"/>
                  <a:pt x="16910" y="14759"/>
                </a:cubicBezTo>
                <a:cubicBezTo>
                  <a:pt x="16920" y="14778"/>
                  <a:pt x="16957" y="14781"/>
                  <a:pt x="17038" y="14771"/>
                </a:cubicBezTo>
                <a:cubicBezTo>
                  <a:pt x="17082" y="14766"/>
                  <a:pt x="17048" y="14738"/>
                  <a:pt x="16993" y="14734"/>
                </a:cubicBezTo>
                <a:cubicBezTo>
                  <a:pt x="16956" y="14731"/>
                  <a:pt x="16931" y="14719"/>
                  <a:pt x="16931" y="14704"/>
                </a:cubicBezTo>
                <a:cubicBezTo>
                  <a:pt x="16931" y="14670"/>
                  <a:pt x="17110" y="14655"/>
                  <a:pt x="17169" y="14685"/>
                </a:cubicBezTo>
                <a:cubicBezTo>
                  <a:pt x="17205" y="14703"/>
                  <a:pt x="17213" y="14703"/>
                  <a:pt x="17208" y="14686"/>
                </a:cubicBezTo>
                <a:cubicBezTo>
                  <a:pt x="17191" y="14628"/>
                  <a:pt x="17861" y="14635"/>
                  <a:pt x="17989" y="14693"/>
                </a:cubicBezTo>
                <a:cubicBezTo>
                  <a:pt x="18015" y="14705"/>
                  <a:pt x="18108" y="14728"/>
                  <a:pt x="18194" y="14743"/>
                </a:cubicBezTo>
                <a:cubicBezTo>
                  <a:pt x="18333" y="14768"/>
                  <a:pt x="18420" y="14771"/>
                  <a:pt x="18905" y="14761"/>
                </a:cubicBezTo>
                <a:cubicBezTo>
                  <a:pt x="19442" y="14750"/>
                  <a:pt x="19463" y="14751"/>
                  <a:pt x="19572" y="14785"/>
                </a:cubicBezTo>
                <a:cubicBezTo>
                  <a:pt x="19876" y="14879"/>
                  <a:pt x="20247" y="14919"/>
                  <a:pt x="20453" y="14880"/>
                </a:cubicBezTo>
                <a:cubicBezTo>
                  <a:pt x="20842" y="14807"/>
                  <a:pt x="21011" y="14657"/>
                  <a:pt x="21298" y="14130"/>
                </a:cubicBezTo>
                <a:cubicBezTo>
                  <a:pt x="21565" y="13640"/>
                  <a:pt x="21559" y="13703"/>
                  <a:pt x="21434" y="12696"/>
                </a:cubicBezTo>
                <a:cubicBezTo>
                  <a:pt x="21421" y="12595"/>
                  <a:pt x="21401" y="12396"/>
                  <a:pt x="21388" y="12256"/>
                </a:cubicBezTo>
                <a:cubicBezTo>
                  <a:pt x="21376" y="12116"/>
                  <a:pt x="21332" y="11823"/>
                  <a:pt x="21289" y="11606"/>
                </a:cubicBezTo>
                <a:cubicBezTo>
                  <a:pt x="21247" y="11388"/>
                  <a:pt x="21201" y="11127"/>
                  <a:pt x="21187" y="11025"/>
                </a:cubicBezTo>
                <a:cubicBezTo>
                  <a:pt x="21092" y="10295"/>
                  <a:pt x="21048" y="10055"/>
                  <a:pt x="20906" y="9482"/>
                </a:cubicBezTo>
                <a:cubicBezTo>
                  <a:pt x="20888" y="9407"/>
                  <a:pt x="20861" y="9266"/>
                  <a:pt x="20847" y="9169"/>
                </a:cubicBezTo>
                <a:cubicBezTo>
                  <a:pt x="20815" y="8950"/>
                  <a:pt x="20712" y="8528"/>
                  <a:pt x="20607" y="8188"/>
                </a:cubicBezTo>
                <a:cubicBezTo>
                  <a:pt x="20563" y="8047"/>
                  <a:pt x="20520" y="7873"/>
                  <a:pt x="20509" y="7802"/>
                </a:cubicBezTo>
                <a:cubicBezTo>
                  <a:pt x="20496" y="7710"/>
                  <a:pt x="20459" y="7616"/>
                  <a:pt x="20385" y="7481"/>
                </a:cubicBezTo>
                <a:cubicBezTo>
                  <a:pt x="20172" y="7087"/>
                  <a:pt x="20194" y="7115"/>
                  <a:pt x="19837" y="6742"/>
                </a:cubicBezTo>
                <a:cubicBezTo>
                  <a:pt x="19634" y="6530"/>
                  <a:pt x="19586" y="6503"/>
                  <a:pt x="19378" y="6484"/>
                </a:cubicBezTo>
                <a:cubicBezTo>
                  <a:pt x="19306" y="6478"/>
                  <a:pt x="19212" y="6454"/>
                  <a:pt x="19149" y="6427"/>
                </a:cubicBezTo>
                <a:cubicBezTo>
                  <a:pt x="19057" y="6388"/>
                  <a:pt x="18706" y="6302"/>
                  <a:pt x="18616" y="6297"/>
                </a:cubicBezTo>
                <a:cubicBezTo>
                  <a:pt x="18599" y="6296"/>
                  <a:pt x="18570" y="6269"/>
                  <a:pt x="18551" y="6237"/>
                </a:cubicBezTo>
                <a:cubicBezTo>
                  <a:pt x="18533" y="6205"/>
                  <a:pt x="18505" y="6158"/>
                  <a:pt x="18489" y="6131"/>
                </a:cubicBezTo>
                <a:cubicBezTo>
                  <a:pt x="18474" y="6105"/>
                  <a:pt x="18448" y="6051"/>
                  <a:pt x="18431" y="6012"/>
                </a:cubicBezTo>
                <a:cubicBezTo>
                  <a:pt x="18415" y="5972"/>
                  <a:pt x="18384" y="5924"/>
                  <a:pt x="18363" y="5907"/>
                </a:cubicBezTo>
                <a:cubicBezTo>
                  <a:pt x="18341" y="5889"/>
                  <a:pt x="18317" y="5859"/>
                  <a:pt x="18309" y="5840"/>
                </a:cubicBezTo>
                <a:cubicBezTo>
                  <a:pt x="18295" y="5806"/>
                  <a:pt x="18041" y="5618"/>
                  <a:pt x="18008" y="5617"/>
                </a:cubicBezTo>
                <a:cubicBezTo>
                  <a:pt x="18000" y="5617"/>
                  <a:pt x="17956" y="5591"/>
                  <a:pt x="17912" y="5560"/>
                </a:cubicBezTo>
                <a:cubicBezTo>
                  <a:pt x="17711" y="5422"/>
                  <a:pt x="17355" y="5222"/>
                  <a:pt x="17322" y="5229"/>
                </a:cubicBezTo>
                <a:cubicBezTo>
                  <a:pt x="17314" y="5231"/>
                  <a:pt x="17286" y="5218"/>
                  <a:pt x="17260" y="5201"/>
                </a:cubicBezTo>
                <a:cubicBezTo>
                  <a:pt x="17202" y="5164"/>
                  <a:pt x="17148" y="5140"/>
                  <a:pt x="16996" y="5089"/>
                </a:cubicBezTo>
                <a:cubicBezTo>
                  <a:pt x="16932" y="5067"/>
                  <a:pt x="16844" y="5027"/>
                  <a:pt x="16801" y="5000"/>
                </a:cubicBezTo>
                <a:cubicBezTo>
                  <a:pt x="16759" y="4973"/>
                  <a:pt x="16717" y="4956"/>
                  <a:pt x="16709" y="4962"/>
                </a:cubicBezTo>
                <a:cubicBezTo>
                  <a:pt x="16701" y="4968"/>
                  <a:pt x="16680" y="4949"/>
                  <a:pt x="16664" y="4921"/>
                </a:cubicBezTo>
                <a:cubicBezTo>
                  <a:pt x="16647" y="4893"/>
                  <a:pt x="16628" y="4874"/>
                  <a:pt x="16621" y="4880"/>
                </a:cubicBezTo>
                <a:cubicBezTo>
                  <a:pt x="16608" y="4889"/>
                  <a:pt x="16550" y="4827"/>
                  <a:pt x="16548" y="4802"/>
                </a:cubicBezTo>
                <a:cubicBezTo>
                  <a:pt x="16547" y="4782"/>
                  <a:pt x="16502" y="4788"/>
                  <a:pt x="16502" y="4808"/>
                </a:cubicBezTo>
                <a:cubicBezTo>
                  <a:pt x="16502" y="4855"/>
                  <a:pt x="16442" y="4831"/>
                  <a:pt x="16312" y="4732"/>
                </a:cubicBezTo>
                <a:cubicBezTo>
                  <a:pt x="16162" y="4618"/>
                  <a:pt x="16114" y="4557"/>
                  <a:pt x="16150" y="4526"/>
                </a:cubicBezTo>
                <a:cubicBezTo>
                  <a:pt x="16162" y="4516"/>
                  <a:pt x="16163" y="4498"/>
                  <a:pt x="16152" y="4485"/>
                </a:cubicBezTo>
                <a:cubicBezTo>
                  <a:pt x="16142" y="4473"/>
                  <a:pt x="16139" y="4455"/>
                  <a:pt x="16144" y="4444"/>
                </a:cubicBezTo>
                <a:cubicBezTo>
                  <a:pt x="16150" y="4434"/>
                  <a:pt x="16139" y="4416"/>
                  <a:pt x="16119" y="4405"/>
                </a:cubicBezTo>
                <a:cubicBezTo>
                  <a:pt x="16096" y="4391"/>
                  <a:pt x="16092" y="4377"/>
                  <a:pt x="16107" y="4365"/>
                </a:cubicBezTo>
                <a:cubicBezTo>
                  <a:pt x="16122" y="4352"/>
                  <a:pt x="16107" y="4328"/>
                  <a:pt x="16060" y="4287"/>
                </a:cubicBezTo>
                <a:cubicBezTo>
                  <a:pt x="16009" y="4243"/>
                  <a:pt x="15992" y="4213"/>
                  <a:pt x="15994" y="4167"/>
                </a:cubicBezTo>
                <a:cubicBezTo>
                  <a:pt x="16004" y="3955"/>
                  <a:pt x="15990" y="3593"/>
                  <a:pt x="15972" y="3593"/>
                </a:cubicBezTo>
                <a:cubicBezTo>
                  <a:pt x="15970" y="3593"/>
                  <a:pt x="15965" y="3568"/>
                  <a:pt x="15960" y="3539"/>
                </a:cubicBezTo>
                <a:cubicBezTo>
                  <a:pt x="15949" y="3482"/>
                  <a:pt x="15843" y="3250"/>
                  <a:pt x="15815" y="3223"/>
                </a:cubicBezTo>
                <a:cubicBezTo>
                  <a:pt x="15796" y="3205"/>
                  <a:pt x="15772" y="3149"/>
                  <a:pt x="15754" y="3079"/>
                </a:cubicBezTo>
                <a:cubicBezTo>
                  <a:pt x="15747" y="3052"/>
                  <a:pt x="15720" y="3010"/>
                  <a:pt x="15695" y="2984"/>
                </a:cubicBezTo>
                <a:cubicBezTo>
                  <a:pt x="15670" y="2959"/>
                  <a:pt x="15648" y="2926"/>
                  <a:pt x="15645" y="2912"/>
                </a:cubicBezTo>
                <a:cubicBezTo>
                  <a:pt x="15643" y="2897"/>
                  <a:pt x="15630" y="2866"/>
                  <a:pt x="15615" y="2841"/>
                </a:cubicBezTo>
                <a:cubicBezTo>
                  <a:pt x="15601" y="2817"/>
                  <a:pt x="15591" y="2791"/>
                  <a:pt x="15593" y="2784"/>
                </a:cubicBezTo>
                <a:cubicBezTo>
                  <a:pt x="15596" y="2778"/>
                  <a:pt x="15584" y="2757"/>
                  <a:pt x="15568" y="2736"/>
                </a:cubicBezTo>
                <a:cubicBezTo>
                  <a:pt x="15552" y="2716"/>
                  <a:pt x="15535" y="2685"/>
                  <a:pt x="15530" y="2668"/>
                </a:cubicBezTo>
                <a:cubicBezTo>
                  <a:pt x="15524" y="2651"/>
                  <a:pt x="15513" y="2620"/>
                  <a:pt x="15506" y="2600"/>
                </a:cubicBezTo>
                <a:cubicBezTo>
                  <a:pt x="15499" y="2580"/>
                  <a:pt x="15491" y="2550"/>
                  <a:pt x="15487" y="2532"/>
                </a:cubicBezTo>
                <a:cubicBezTo>
                  <a:pt x="15471" y="2469"/>
                  <a:pt x="15383" y="2306"/>
                  <a:pt x="15316" y="2216"/>
                </a:cubicBezTo>
                <a:cubicBezTo>
                  <a:pt x="15292" y="2184"/>
                  <a:pt x="15272" y="2145"/>
                  <a:pt x="15272" y="2128"/>
                </a:cubicBezTo>
                <a:cubicBezTo>
                  <a:pt x="15272" y="2111"/>
                  <a:pt x="15258" y="2083"/>
                  <a:pt x="15242" y="2065"/>
                </a:cubicBezTo>
                <a:cubicBezTo>
                  <a:pt x="15225" y="2048"/>
                  <a:pt x="15192" y="1994"/>
                  <a:pt x="15170" y="1946"/>
                </a:cubicBezTo>
                <a:cubicBezTo>
                  <a:pt x="15148" y="1897"/>
                  <a:pt x="15123" y="1850"/>
                  <a:pt x="15113" y="1841"/>
                </a:cubicBezTo>
                <a:cubicBezTo>
                  <a:pt x="15104" y="1832"/>
                  <a:pt x="15064" y="1771"/>
                  <a:pt x="15024" y="1704"/>
                </a:cubicBezTo>
                <a:cubicBezTo>
                  <a:pt x="14947" y="1578"/>
                  <a:pt x="14765" y="1298"/>
                  <a:pt x="14729" y="1250"/>
                </a:cubicBezTo>
                <a:cubicBezTo>
                  <a:pt x="14717" y="1235"/>
                  <a:pt x="14707" y="1206"/>
                  <a:pt x="14707" y="1185"/>
                </a:cubicBezTo>
                <a:cubicBezTo>
                  <a:pt x="14707" y="1163"/>
                  <a:pt x="14693" y="1142"/>
                  <a:pt x="14677" y="1137"/>
                </a:cubicBezTo>
                <a:cubicBezTo>
                  <a:pt x="14660" y="1133"/>
                  <a:pt x="14589" y="1047"/>
                  <a:pt x="14518" y="947"/>
                </a:cubicBezTo>
                <a:cubicBezTo>
                  <a:pt x="14357" y="719"/>
                  <a:pt x="14323" y="678"/>
                  <a:pt x="14193" y="557"/>
                </a:cubicBezTo>
                <a:cubicBezTo>
                  <a:pt x="13882" y="268"/>
                  <a:pt x="13553" y="124"/>
                  <a:pt x="13033" y="50"/>
                </a:cubicBezTo>
                <a:cubicBezTo>
                  <a:pt x="12987" y="43"/>
                  <a:pt x="12932" y="28"/>
                  <a:pt x="12913" y="17"/>
                </a:cubicBezTo>
                <a:cubicBezTo>
                  <a:pt x="12887" y="2"/>
                  <a:pt x="12766" y="-2"/>
                  <a:pt x="12433" y="1"/>
                </a:cubicBezTo>
                <a:close/>
                <a:moveTo>
                  <a:pt x="18126" y="10359"/>
                </a:moveTo>
                <a:cubicBezTo>
                  <a:pt x="18132" y="10357"/>
                  <a:pt x="18139" y="10357"/>
                  <a:pt x="18144" y="10359"/>
                </a:cubicBezTo>
                <a:cubicBezTo>
                  <a:pt x="18195" y="10382"/>
                  <a:pt x="18204" y="10447"/>
                  <a:pt x="18170" y="10538"/>
                </a:cubicBezTo>
                <a:cubicBezTo>
                  <a:pt x="18141" y="10615"/>
                  <a:pt x="18137" y="10684"/>
                  <a:pt x="18150" y="10928"/>
                </a:cubicBezTo>
                <a:cubicBezTo>
                  <a:pt x="18159" y="11091"/>
                  <a:pt x="18164" y="11287"/>
                  <a:pt x="18160" y="11362"/>
                </a:cubicBezTo>
                <a:cubicBezTo>
                  <a:pt x="18150" y="11565"/>
                  <a:pt x="18150" y="11695"/>
                  <a:pt x="18161" y="12174"/>
                </a:cubicBezTo>
                <a:lnTo>
                  <a:pt x="18171" y="12607"/>
                </a:lnTo>
                <a:lnTo>
                  <a:pt x="17895" y="12627"/>
                </a:lnTo>
                <a:cubicBezTo>
                  <a:pt x="17744" y="12638"/>
                  <a:pt x="17560" y="12659"/>
                  <a:pt x="17489" y="12673"/>
                </a:cubicBezTo>
                <a:cubicBezTo>
                  <a:pt x="17288" y="12713"/>
                  <a:pt x="17274" y="12713"/>
                  <a:pt x="17193" y="12688"/>
                </a:cubicBezTo>
                <a:cubicBezTo>
                  <a:pt x="17127" y="12667"/>
                  <a:pt x="17120" y="12659"/>
                  <a:pt x="17136" y="12628"/>
                </a:cubicBezTo>
                <a:cubicBezTo>
                  <a:pt x="17147" y="12608"/>
                  <a:pt x="17156" y="12512"/>
                  <a:pt x="17157" y="12415"/>
                </a:cubicBezTo>
                <a:cubicBezTo>
                  <a:pt x="17159" y="12287"/>
                  <a:pt x="17171" y="12222"/>
                  <a:pt x="17198" y="12178"/>
                </a:cubicBezTo>
                <a:cubicBezTo>
                  <a:pt x="17219" y="12145"/>
                  <a:pt x="17235" y="12078"/>
                  <a:pt x="17235" y="12027"/>
                </a:cubicBezTo>
                <a:cubicBezTo>
                  <a:pt x="17235" y="11954"/>
                  <a:pt x="17249" y="11921"/>
                  <a:pt x="17306" y="11855"/>
                </a:cubicBezTo>
                <a:cubicBezTo>
                  <a:pt x="17355" y="11797"/>
                  <a:pt x="17380" y="11746"/>
                  <a:pt x="17388" y="11680"/>
                </a:cubicBezTo>
                <a:cubicBezTo>
                  <a:pt x="17400" y="11589"/>
                  <a:pt x="17405" y="11583"/>
                  <a:pt x="17563" y="11470"/>
                </a:cubicBezTo>
                <a:cubicBezTo>
                  <a:pt x="17802" y="11300"/>
                  <a:pt x="17811" y="11284"/>
                  <a:pt x="17816" y="11019"/>
                </a:cubicBezTo>
                <a:cubicBezTo>
                  <a:pt x="17819" y="10817"/>
                  <a:pt x="17825" y="10791"/>
                  <a:pt x="17876" y="10721"/>
                </a:cubicBezTo>
                <a:cubicBezTo>
                  <a:pt x="17907" y="10679"/>
                  <a:pt x="17948" y="10604"/>
                  <a:pt x="17966" y="10555"/>
                </a:cubicBezTo>
                <a:cubicBezTo>
                  <a:pt x="17996" y="10473"/>
                  <a:pt x="18080" y="10372"/>
                  <a:pt x="18126" y="10359"/>
                </a:cubicBezTo>
                <a:close/>
              </a:path>
            </a:pathLst>
          </a:cu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title"/>
          </p:nvPr>
        </p:nvSpPr>
        <p:spPr>
          <a:xfrm>
            <a:off x="355600" y="1473200"/>
            <a:ext cx="12293600" cy="2438400"/>
          </a:xfrm>
          <a:prstGeom prst="rect">
            <a:avLst/>
          </a:prstGeom>
        </p:spPr>
        <p:txBody>
          <a:bodyPr/>
          <a:lstStyle>
            <a:lvl1pPr>
              <a:defRPr sz="6400"/>
            </a:lvl1pPr>
          </a:lstStyle>
          <a:p>
            <a:pPr/>
            <a:r>
              <a:t>INDIVIDUAL TYPES </a:t>
            </a:r>
          </a:p>
        </p:txBody>
      </p:sp>
      <p:pic>
        <p:nvPicPr>
          <p:cNvPr id="195" name="droppedImage.pdf"/>
          <p:cNvPicPr>
            <a:picLocks noChangeAspect="1"/>
          </p:cNvPicPr>
          <p:nvPr/>
        </p:nvPicPr>
        <p:blipFill>
          <a:blip r:embed="rId2">
            <a:extLst/>
          </a:blip>
          <a:stretch>
            <a:fillRect/>
          </a:stretch>
        </p:blipFill>
        <p:spPr>
          <a:xfrm>
            <a:off x="2413000" y="3784600"/>
            <a:ext cx="8166100" cy="4953000"/>
          </a:xfrm>
          <a:prstGeom prst="rect">
            <a:avLst/>
          </a:prstGeom>
          <a:ln w="12700">
            <a:miter lim="400000"/>
          </a:ln>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title"/>
          </p:nvPr>
        </p:nvSpPr>
        <p:spPr>
          <a:xfrm>
            <a:off x="1993900" y="1155700"/>
            <a:ext cx="9017000" cy="2946400"/>
          </a:xfrm>
          <a:prstGeom prst="rect">
            <a:avLst/>
          </a:prstGeom>
        </p:spPr>
        <p:txBody>
          <a:bodyPr/>
          <a:lstStyle>
            <a:lvl1pPr>
              <a:defRPr sz="6400"/>
            </a:lvl1pPr>
          </a:lstStyle>
          <a:p>
            <a:pPr/>
            <a:r>
              <a:t>DIRECTION OF ATTENTION AND ENERGY </a:t>
            </a:r>
          </a:p>
        </p:txBody>
      </p:sp>
      <p:sp>
        <p:nvSpPr>
          <p:cNvPr id="198" name="Shape 198"/>
          <p:cNvSpPr/>
          <p:nvPr>
            <p:ph type="body" sz="half" idx="1"/>
          </p:nvPr>
        </p:nvSpPr>
        <p:spPr>
          <a:xfrm>
            <a:off x="685800" y="3924300"/>
            <a:ext cx="5740400" cy="4826000"/>
          </a:xfrm>
          <a:prstGeom prst="rect">
            <a:avLst/>
          </a:prstGeom>
        </p:spPr>
        <p:txBody>
          <a:bodyPr>
            <a:normAutofit fontScale="100000" lnSpcReduction="0"/>
          </a:bodyPr>
          <a:lstStyle/>
          <a:p>
            <a:pPr marL="0" indent="0" defTabSz="403097">
              <a:spcBef>
                <a:spcPts val="800"/>
              </a:spcBef>
              <a:buSzTx/>
              <a:buNone/>
              <a:defRPr sz="2622">
                <a:solidFill>
                  <a:srgbClr val="444444"/>
                </a:solidFill>
                <a:latin typeface="Gill Sans SemiBold"/>
                <a:ea typeface="Gill Sans SemiBold"/>
                <a:cs typeface="Gill Sans SemiBold"/>
                <a:sym typeface="Gill Sans SemiBold"/>
              </a:defRPr>
            </a:pPr>
            <a:r>
              <a:t>Extraversion (E) </a:t>
            </a:r>
          </a:p>
          <a:p>
            <a:pPr marL="210311" indent="-210311" defTabSz="403097">
              <a:spcBef>
                <a:spcPts val="800"/>
              </a:spcBef>
              <a:buSzPct val="50000"/>
              <a:buBlip>
                <a:blip r:embed="rId2"/>
              </a:buBlip>
              <a:defRPr sz="2622">
                <a:solidFill>
                  <a:srgbClr val="444444"/>
                </a:solidFill>
              </a:defRPr>
            </a:pPr>
            <a:r>
              <a:t>Like variety and action </a:t>
            </a:r>
          </a:p>
          <a:p>
            <a:pPr marL="210311" indent="-210311" defTabSz="403097">
              <a:spcBef>
                <a:spcPts val="800"/>
              </a:spcBef>
              <a:buSzPct val="50000"/>
              <a:buBlip>
                <a:blip r:embed="rId2"/>
              </a:buBlip>
              <a:defRPr sz="2622">
                <a:solidFill>
                  <a:srgbClr val="444444"/>
                </a:solidFill>
              </a:defRPr>
            </a:pPr>
            <a:r>
              <a:t>Learn better if given opportunities to talk about the information they are learning</a:t>
            </a:r>
          </a:p>
          <a:p>
            <a:pPr marL="210311" indent="-210311" defTabSz="403097">
              <a:spcBef>
                <a:spcPts val="800"/>
              </a:spcBef>
              <a:buSzPct val="50000"/>
              <a:buBlip>
                <a:blip r:embed="rId2"/>
              </a:buBlip>
              <a:defRPr sz="2622">
                <a:solidFill>
                  <a:srgbClr val="444444"/>
                </a:solidFill>
              </a:defRPr>
            </a:pPr>
            <a:r>
              <a:t>Demonstrate energy and enthusiasm for activities </a:t>
            </a:r>
          </a:p>
          <a:p>
            <a:pPr marL="210311" indent="-210311" defTabSz="403097">
              <a:spcBef>
                <a:spcPts val="800"/>
              </a:spcBef>
              <a:buSzPct val="50000"/>
              <a:buBlip>
                <a:blip r:embed="rId2"/>
              </a:buBlip>
              <a:defRPr sz="2622">
                <a:solidFill>
                  <a:srgbClr val="444444"/>
                </a:solidFill>
              </a:defRPr>
            </a:pPr>
            <a:r>
              <a:t>Are stimulated by and respond well to activities in the environment	</a:t>
            </a:r>
          </a:p>
          <a:p>
            <a:pPr marL="210311" indent="-210311" defTabSz="403097">
              <a:spcBef>
                <a:spcPts val="800"/>
              </a:spcBef>
              <a:buSzPct val="50000"/>
              <a:buBlip>
                <a:blip r:embed="rId2"/>
              </a:buBlip>
              <a:defRPr sz="2622">
                <a:solidFill>
                  <a:srgbClr val="444444"/>
                </a:solidFill>
              </a:defRPr>
            </a:pPr>
            <a:r>
              <a:t>May be easily distracted </a:t>
            </a:r>
          </a:p>
          <a:p>
            <a:pPr marL="210311" indent="-210311" defTabSz="403097">
              <a:spcBef>
                <a:spcPts val="800"/>
              </a:spcBef>
              <a:buSzPct val="50000"/>
              <a:buBlip>
                <a:blip r:embed="rId2"/>
              </a:buBlip>
              <a:defRPr sz="2622">
                <a:solidFill>
                  <a:srgbClr val="444444"/>
                </a:solidFill>
              </a:defRPr>
            </a:pPr>
            <a:r>
              <a:t>May act before they think </a:t>
            </a:r>
          </a:p>
        </p:txBody>
      </p:sp>
      <p:sp>
        <p:nvSpPr>
          <p:cNvPr id="199" name="Shape 199"/>
          <p:cNvSpPr/>
          <p:nvPr/>
        </p:nvSpPr>
        <p:spPr>
          <a:xfrm>
            <a:off x="6591300" y="3975100"/>
            <a:ext cx="5740400" cy="482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397256">
              <a:spcBef>
                <a:spcPts val="800"/>
              </a:spcBef>
              <a:buClr>
                <a:srgbClr val="535353"/>
              </a:buClr>
              <a:defRPr sz="2584">
                <a:solidFill>
                  <a:srgbClr val="444444"/>
                </a:solidFill>
                <a:latin typeface="Gill Sans SemiBold"/>
                <a:ea typeface="Gill Sans SemiBold"/>
                <a:cs typeface="Gill Sans SemiBold"/>
                <a:sym typeface="Gill Sans SemiBold"/>
              </a:defRPr>
            </a:pPr>
            <a:r>
              <a:t>Introversion (I) </a:t>
            </a:r>
          </a:p>
          <a:p>
            <a:pPr marL="207263" indent="-207263" algn="l" defTabSz="397256">
              <a:spcBef>
                <a:spcPts val="800"/>
              </a:spcBef>
              <a:buClr>
                <a:srgbClr val="535353"/>
              </a:buClr>
              <a:buSzPct val="50000"/>
              <a:buBlip>
                <a:blip r:embed="rId2"/>
              </a:buBlip>
              <a:defRPr sz="2584">
                <a:solidFill>
                  <a:srgbClr val="444444"/>
                </a:solidFill>
              </a:defRPr>
            </a:pPr>
            <a:r>
              <a:t>Enjoy individual or small group activities </a:t>
            </a:r>
          </a:p>
          <a:p>
            <a:pPr marL="207263" indent="-207263" algn="l" defTabSz="397256">
              <a:spcBef>
                <a:spcPts val="800"/>
              </a:spcBef>
              <a:buClr>
                <a:srgbClr val="535353"/>
              </a:buClr>
              <a:buSzPct val="50000"/>
              <a:buBlip>
                <a:blip r:embed="rId2"/>
              </a:buBlip>
              <a:defRPr sz="2584">
                <a:solidFill>
                  <a:srgbClr val="444444"/>
                </a:solidFill>
              </a:defRPr>
            </a:pPr>
            <a:r>
              <a:t>Are energized by ideas </a:t>
            </a:r>
          </a:p>
          <a:p>
            <a:pPr marL="207263" indent="-207263" algn="l" defTabSz="397256">
              <a:spcBef>
                <a:spcPts val="800"/>
              </a:spcBef>
              <a:buClr>
                <a:srgbClr val="535353"/>
              </a:buClr>
              <a:buSzPct val="50000"/>
              <a:buBlip>
                <a:blip r:embed="rId2"/>
              </a:buBlip>
              <a:defRPr sz="2584">
                <a:solidFill>
                  <a:srgbClr val="444444"/>
                </a:solidFill>
              </a:defRPr>
            </a:pPr>
            <a:r>
              <a:t>Think before they act </a:t>
            </a:r>
          </a:p>
          <a:p>
            <a:pPr marL="207263" indent="-207263" algn="l" defTabSz="397256">
              <a:spcBef>
                <a:spcPts val="800"/>
              </a:spcBef>
              <a:buClr>
                <a:srgbClr val="535353"/>
              </a:buClr>
              <a:buSzPct val="50000"/>
              <a:buBlip>
                <a:blip r:embed="rId2"/>
              </a:buBlip>
              <a:defRPr sz="2584">
                <a:solidFill>
                  <a:srgbClr val="444444"/>
                </a:solidFill>
              </a:defRPr>
            </a:pPr>
            <a:r>
              <a:t>Carefully form ideas before talking about them </a:t>
            </a:r>
          </a:p>
          <a:p>
            <a:pPr marL="207263" indent="-207263" algn="l" defTabSz="397256">
              <a:spcBef>
                <a:spcPts val="800"/>
              </a:spcBef>
              <a:buClr>
                <a:srgbClr val="535353"/>
              </a:buClr>
              <a:buSzPct val="50000"/>
              <a:buBlip>
                <a:blip r:embed="rId2"/>
              </a:buBlip>
              <a:defRPr sz="2584">
                <a:solidFill>
                  <a:srgbClr val="444444"/>
                </a:solidFill>
              </a:defRPr>
            </a:pPr>
            <a:r>
              <a:t>Usually wait for others to make the first move </a:t>
            </a:r>
          </a:p>
          <a:p>
            <a:pPr marL="207263" indent="-207263" algn="l" defTabSz="397256">
              <a:spcBef>
                <a:spcPts val="800"/>
              </a:spcBef>
              <a:buClr>
                <a:srgbClr val="535353"/>
              </a:buClr>
              <a:buSzPct val="50000"/>
              <a:buBlip>
                <a:blip r:embed="rId2"/>
              </a:buBlip>
              <a:defRPr sz="2584">
                <a:solidFill>
                  <a:srgbClr val="444444"/>
                </a:solidFill>
              </a:defRPr>
            </a:pPr>
            <a:r>
              <a:t>Like to observe things before trying them </a:t>
            </a:r>
          </a:p>
        </p:txBody>
      </p:sp>
      <p:pic>
        <p:nvPicPr>
          <p:cNvPr id="200" name="building-blocks.jpg"/>
          <p:cNvPicPr>
            <a:picLocks noChangeAspect="1"/>
          </p:cNvPicPr>
          <p:nvPr/>
        </p:nvPicPr>
        <p:blipFill>
          <a:blip r:embed="rId3">
            <a:extLst/>
          </a:blip>
          <a:srcRect l="8758" t="5508" r="33728" b="4972"/>
          <a:stretch>
            <a:fillRect/>
          </a:stretch>
        </p:blipFill>
        <p:spPr>
          <a:xfrm>
            <a:off x="298400" y="737892"/>
            <a:ext cx="3096946" cy="3217380"/>
          </a:xfrm>
          <a:custGeom>
            <a:avLst/>
            <a:gdLst/>
            <a:ahLst/>
            <a:cxnLst>
              <a:cxn ang="0">
                <a:pos x="wd2" y="hd2"/>
              </a:cxn>
              <a:cxn ang="5400000">
                <a:pos x="wd2" y="hd2"/>
              </a:cxn>
              <a:cxn ang="10800000">
                <a:pos x="wd2" y="hd2"/>
              </a:cxn>
              <a:cxn ang="16200000">
                <a:pos x="wd2" y="hd2"/>
              </a:cxn>
            </a:cxnLst>
            <a:rect l="0" t="0" r="r" b="b"/>
            <a:pathLst>
              <a:path w="21537" h="21508" fill="norm" stroke="1" extrusionOk="0">
                <a:moveTo>
                  <a:pt x="12869" y="6"/>
                </a:moveTo>
                <a:cubicBezTo>
                  <a:pt x="11613" y="-35"/>
                  <a:pt x="11125" y="107"/>
                  <a:pt x="10143" y="571"/>
                </a:cubicBezTo>
                <a:lnTo>
                  <a:pt x="9571" y="842"/>
                </a:lnTo>
                <a:lnTo>
                  <a:pt x="9574" y="2625"/>
                </a:lnTo>
                <a:cubicBezTo>
                  <a:pt x="9575" y="3606"/>
                  <a:pt x="9591" y="4675"/>
                  <a:pt x="9610" y="5002"/>
                </a:cubicBezTo>
                <a:lnTo>
                  <a:pt x="9646" y="5596"/>
                </a:lnTo>
                <a:lnTo>
                  <a:pt x="8506" y="5596"/>
                </a:lnTo>
                <a:cubicBezTo>
                  <a:pt x="6712" y="5598"/>
                  <a:pt x="6745" y="5543"/>
                  <a:pt x="6745" y="8483"/>
                </a:cubicBezTo>
                <a:cubicBezTo>
                  <a:pt x="6745" y="9650"/>
                  <a:pt x="6765" y="10663"/>
                  <a:pt x="6789" y="10733"/>
                </a:cubicBezTo>
                <a:cubicBezTo>
                  <a:pt x="6826" y="10838"/>
                  <a:pt x="6685" y="10867"/>
                  <a:pt x="5975" y="10903"/>
                </a:cubicBezTo>
                <a:cubicBezTo>
                  <a:pt x="5464" y="10928"/>
                  <a:pt x="5074" y="10988"/>
                  <a:pt x="5009" y="11051"/>
                </a:cubicBezTo>
                <a:cubicBezTo>
                  <a:pt x="4869" y="11186"/>
                  <a:pt x="4757" y="12820"/>
                  <a:pt x="4772" y="14511"/>
                </a:cubicBezTo>
                <a:lnTo>
                  <a:pt x="4785" y="15784"/>
                </a:lnTo>
                <a:lnTo>
                  <a:pt x="2806" y="15837"/>
                </a:lnTo>
                <a:cubicBezTo>
                  <a:pt x="601" y="15895"/>
                  <a:pt x="125" y="15989"/>
                  <a:pt x="19" y="16397"/>
                </a:cubicBezTo>
                <a:cubicBezTo>
                  <a:pt x="-44" y="16638"/>
                  <a:pt x="61" y="21135"/>
                  <a:pt x="135" y="21374"/>
                </a:cubicBezTo>
                <a:cubicBezTo>
                  <a:pt x="176" y="21508"/>
                  <a:pt x="983" y="21516"/>
                  <a:pt x="5332" y="21483"/>
                </a:cubicBezTo>
                <a:cubicBezTo>
                  <a:pt x="5333" y="21421"/>
                  <a:pt x="5513" y="21350"/>
                  <a:pt x="5702" y="21305"/>
                </a:cubicBezTo>
                <a:cubicBezTo>
                  <a:pt x="5703" y="21271"/>
                  <a:pt x="5702" y="21238"/>
                  <a:pt x="5729" y="21189"/>
                </a:cubicBezTo>
                <a:cubicBezTo>
                  <a:pt x="5771" y="21112"/>
                  <a:pt x="5825" y="20984"/>
                  <a:pt x="5851" y="20905"/>
                </a:cubicBezTo>
                <a:cubicBezTo>
                  <a:pt x="5877" y="20821"/>
                  <a:pt x="5920" y="20807"/>
                  <a:pt x="5994" y="20825"/>
                </a:cubicBezTo>
                <a:cubicBezTo>
                  <a:pt x="6109" y="20763"/>
                  <a:pt x="6358" y="20732"/>
                  <a:pt x="6773" y="20743"/>
                </a:cubicBezTo>
                <a:cubicBezTo>
                  <a:pt x="7348" y="20758"/>
                  <a:pt x="7484" y="20737"/>
                  <a:pt x="7529" y="20624"/>
                </a:cubicBezTo>
                <a:cubicBezTo>
                  <a:pt x="7600" y="20444"/>
                  <a:pt x="7761" y="20541"/>
                  <a:pt x="7761" y="20764"/>
                </a:cubicBezTo>
                <a:cubicBezTo>
                  <a:pt x="7761" y="20859"/>
                  <a:pt x="7883" y="21048"/>
                  <a:pt x="8034" y="21183"/>
                </a:cubicBezTo>
                <a:cubicBezTo>
                  <a:pt x="8209" y="21341"/>
                  <a:pt x="8259" y="21425"/>
                  <a:pt x="8199" y="21457"/>
                </a:cubicBezTo>
                <a:cubicBezTo>
                  <a:pt x="11009" y="21424"/>
                  <a:pt x="13245" y="21378"/>
                  <a:pt x="13546" y="21335"/>
                </a:cubicBezTo>
                <a:cubicBezTo>
                  <a:pt x="13547" y="21334"/>
                  <a:pt x="13550" y="21335"/>
                  <a:pt x="13551" y="21335"/>
                </a:cubicBezTo>
                <a:cubicBezTo>
                  <a:pt x="13542" y="21304"/>
                  <a:pt x="13584" y="21168"/>
                  <a:pt x="13650" y="21016"/>
                </a:cubicBezTo>
                <a:lnTo>
                  <a:pt x="13731" y="20833"/>
                </a:lnTo>
                <a:cubicBezTo>
                  <a:pt x="13728" y="20820"/>
                  <a:pt x="13722" y="20810"/>
                  <a:pt x="13722" y="20793"/>
                </a:cubicBezTo>
                <a:cubicBezTo>
                  <a:pt x="13722" y="20643"/>
                  <a:pt x="13800" y="20624"/>
                  <a:pt x="14393" y="20602"/>
                </a:cubicBezTo>
                <a:cubicBezTo>
                  <a:pt x="13759" y="20567"/>
                  <a:pt x="13762" y="20453"/>
                  <a:pt x="13786" y="18307"/>
                </a:cubicBezTo>
                <a:lnTo>
                  <a:pt x="13811" y="16209"/>
                </a:lnTo>
                <a:lnTo>
                  <a:pt x="14465" y="16182"/>
                </a:lnTo>
                <a:cubicBezTo>
                  <a:pt x="14824" y="16168"/>
                  <a:pt x="15156" y="16194"/>
                  <a:pt x="15202" y="16238"/>
                </a:cubicBezTo>
                <a:cubicBezTo>
                  <a:pt x="15249" y="16284"/>
                  <a:pt x="15291" y="17257"/>
                  <a:pt x="15298" y="18501"/>
                </a:cubicBezTo>
                <a:cubicBezTo>
                  <a:pt x="15305" y="19701"/>
                  <a:pt x="15286" y="20696"/>
                  <a:pt x="15257" y="20714"/>
                </a:cubicBezTo>
                <a:cubicBezTo>
                  <a:pt x="15249" y="20718"/>
                  <a:pt x="15239" y="20707"/>
                  <a:pt x="15229" y="20708"/>
                </a:cubicBezTo>
                <a:cubicBezTo>
                  <a:pt x="15307" y="20771"/>
                  <a:pt x="15357" y="20856"/>
                  <a:pt x="15387" y="20998"/>
                </a:cubicBezTo>
                <a:cubicBezTo>
                  <a:pt x="15448" y="21291"/>
                  <a:pt x="15613" y="21344"/>
                  <a:pt x="16488" y="21345"/>
                </a:cubicBezTo>
                <a:cubicBezTo>
                  <a:pt x="16782" y="21346"/>
                  <a:pt x="17010" y="21371"/>
                  <a:pt x="17175" y="21409"/>
                </a:cubicBezTo>
                <a:cubicBezTo>
                  <a:pt x="20068" y="21565"/>
                  <a:pt x="20351" y="21550"/>
                  <a:pt x="20879" y="21260"/>
                </a:cubicBezTo>
                <a:cubicBezTo>
                  <a:pt x="21135" y="21120"/>
                  <a:pt x="21374" y="20938"/>
                  <a:pt x="21409" y="20857"/>
                </a:cubicBezTo>
                <a:cubicBezTo>
                  <a:pt x="21444" y="20776"/>
                  <a:pt x="21492" y="19712"/>
                  <a:pt x="21517" y="18496"/>
                </a:cubicBezTo>
                <a:cubicBezTo>
                  <a:pt x="21556" y="16542"/>
                  <a:pt x="21545" y="16271"/>
                  <a:pt x="21420" y="16150"/>
                </a:cubicBezTo>
                <a:cubicBezTo>
                  <a:pt x="21306" y="16041"/>
                  <a:pt x="21047" y="16010"/>
                  <a:pt x="20106" y="15997"/>
                </a:cubicBezTo>
                <a:cubicBezTo>
                  <a:pt x="19461" y="15987"/>
                  <a:pt x="18740" y="15955"/>
                  <a:pt x="18505" y="15925"/>
                </a:cubicBezTo>
                <a:lnTo>
                  <a:pt x="18080" y="15869"/>
                </a:lnTo>
                <a:lnTo>
                  <a:pt x="18091" y="14129"/>
                </a:lnTo>
                <a:cubicBezTo>
                  <a:pt x="18097" y="13172"/>
                  <a:pt x="18115" y="12159"/>
                  <a:pt x="18133" y="11879"/>
                </a:cubicBezTo>
                <a:cubicBezTo>
                  <a:pt x="18152" y="11574"/>
                  <a:pt x="18116" y="11258"/>
                  <a:pt x="18044" y="11091"/>
                </a:cubicBezTo>
                <a:cubicBezTo>
                  <a:pt x="17929" y="10824"/>
                  <a:pt x="17932" y="10808"/>
                  <a:pt x="18147" y="10730"/>
                </a:cubicBezTo>
                <a:cubicBezTo>
                  <a:pt x="18269" y="10685"/>
                  <a:pt x="18527" y="10648"/>
                  <a:pt x="18718" y="10648"/>
                </a:cubicBezTo>
                <a:cubicBezTo>
                  <a:pt x="19015" y="10648"/>
                  <a:pt x="19068" y="10620"/>
                  <a:pt x="19079" y="10457"/>
                </a:cubicBezTo>
                <a:cubicBezTo>
                  <a:pt x="19126" y="9790"/>
                  <a:pt x="19033" y="5750"/>
                  <a:pt x="18969" y="5673"/>
                </a:cubicBezTo>
                <a:cubicBezTo>
                  <a:pt x="18921" y="5616"/>
                  <a:pt x="18441" y="5573"/>
                  <a:pt x="17724" y="5562"/>
                </a:cubicBezTo>
                <a:cubicBezTo>
                  <a:pt x="17083" y="5552"/>
                  <a:pt x="16522" y="5523"/>
                  <a:pt x="16480" y="5498"/>
                </a:cubicBezTo>
                <a:cubicBezTo>
                  <a:pt x="16438" y="5473"/>
                  <a:pt x="16474" y="5380"/>
                  <a:pt x="16557" y="5291"/>
                </a:cubicBezTo>
                <a:cubicBezTo>
                  <a:pt x="16694" y="5146"/>
                  <a:pt x="16700" y="4954"/>
                  <a:pt x="16645" y="3240"/>
                </a:cubicBezTo>
                <a:cubicBezTo>
                  <a:pt x="16612" y="2201"/>
                  <a:pt x="16543" y="1133"/>
                  <a:pt x="16491" y="866"/>
                </a:cubicBezTo>
                <a:cubicBezTo>
                  <a:pt x="16371" y="261"/>
                  <a:pt x="16349" y="254"/>
                  <a:pt x="14429" y="104"/>
                </a:cubicBezTo>
                <a:cubicBezTo>
                  <a:pt x="13793" y="55"/>
                  <a:pt x="13288" y="20"/>
                  <a:pt x="12869" y="6"/>
                </a:cubicBezTo>
                <a:close/>
              </a:path>
            </a:pathLst>
          </a:cu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title"/>
          </p:nvPr>
        </p:nvSpPr>
        <p:spPr>
          <a:xfrm>
            <a:off x="355600" y="1536700"/>
            <a:ext cx="12293600" cy="2438400"/>
          </a:xfrm>
          <a:prstGeom prst="rect">
            <a:avLst/>
          </a:prstGeom>
        </p:spPr>
        <p:txBody>
          <a:bodyPr/>
          <a:lstStyle>
            <a:lvl1pPr>
              <a:defRPr sz="6400"/>
            </a:lvl1pPr>
          </a:lstStyle>
          <a:p>
            <a:pPr/>
            <a:r>
              <a:t>DIRECTION OF ATTENTION AND ENEGY </a:t>
            </a:r>
          </a:p>
        </p:txBody>
      </p:sp>
      <p:sp>
        <p:nvSpPr>
          <p:cNvPr id="203" name="Shape 203"/>
          <p:cNvSpPr/>
          <p:nvPr>
            <p:ph type="body" sz="half" idx="1"/>
          </p:nvPr>
        </p:nvSpPr>
        <p:spPr>
          <a:xfrm>
            <a:off x="685800" y="3924300"/>
            <a:ext cx="5740400" cy="4826000"/>
          </a:xfrm>
          <a:prstGeom prst="rect">
            <a:avLst/>
          </a:prstGeom>
        </p:spPr>
        <p:txBody>
          <a:bodyPr>
            <a:normAutofit fontScale="100000" lnSpcReduction="0"/>
          </a:bodyPr>
          <a:lstStyle/>
          <a:p>
            <a:pPr marL="0" indent="0" defTabSz="443991">
              <a:spcBef>
                <a:spcPts val="900"/>
              </a:spcBef>
              <a:buSzTx/>
              <a:buNone/>
              <a:defRPr sz="2888">
                <a:solidFill>
                  <a:srgbClr val="444444"/>
                </a:solidFill>
                <a:latin typeface="Gill Sans SemiBold"/>
                <a:ea typeface="Gill Sans SemiBold"/>
                <a:cs typeface="Gill Sans SemiBold"/>
                <a:sym typeface="Gill Sans SemiBold"/>
              </a:defRPr>
            </a:pPr>
            <a:r>
              <a:t>Extraversion (E) </a:t>
            </a:r>
          </a:p>
          <a:p>
            <a:pPr marL="231647" indent="-231647" defTabSz="443991">
              <a:spcBef>
                <a:spcPts val="900"/>
              </a:spcBef>
              <a:buSzPct val="50000"/>
              <a:buBlip>
                <a:blip r:embed="rId2"/>
              </a:buBlip>
              <a:defRPr sz="2888">
                <a:solidFill>
                  <a:srgbClr val="444444"/>
                </a:solidFill>
              </a:defRPr>
            </a:pPr>
            <a:r>
              <a:t>Are usually friendly, talkative, and easy to get to know </a:t>
            </a:r>
          </a:p>
          <a:p>
            <a:pPr marL="231647" indent="-231647" defTabSz="443991">
              <a:spcBef>
                <a:spcPts val="900"/>
              </a:spcBef>
              <a:buSzPct val="50000"/>
              <a:buBlip>
                <a:blip r:embed="rId2"/>
              </a:buBlip>
              <a:defRPr sz="2888">
                <a:solidFill>
                  <a:srgbClr val="444444"/>
                </a:solidFill>
              </a:defRPr>
            </a:pPr>
            <a:r>
              <a:t>Become energized when they interact with others </a:t>
            </a:r>
          </a:p>
          <a:p>
            <a:pPr marL="231647" indent="-231647" defTabSz="443991">
              <a:spcBef>
                <a:spcPts val="900"/>
              </a:spcBef>
              <a:buSzPct val="50000"/>
              <a:buBlip>
                <a:blip r:embed="rId2"/>
              </a:buBlip>
              <a:defRPr sz="2888">
                <a:solidFill>
                  <a:srgbClr val="444444"/>
                </a:solidFill>
              </a:defRPr>
            </a:pPr>
            <a:r>
              <a:t>May say things before thinking them through </a:t>
            </a:r>
          </a:p>
          <a:p>
            <a:pPr marL="231647" indent="-231647" defTabSz="443991">
              <a:spcBef>
                <a:spcPts val="900"/>
              </a:spcBef>
              <a:buSzPct val="50000"/>
              <a:buBlip>
                <a:blip r:embed="rId2"/>
              </a:buBlip>
              <a:defRPr sz="2888">
                <a:solidFill>
                  <a:srgbClr val="444444"/>
                </a:solidFill>
              </a:defRPr>
            </a:pPr>
            <a:r>
              <a:t>Have a shorter "wait time" between questions and answers than introverts  </a:t>
            </a:r>
          </a:p>
        </p:txBody>
      </p:sp>
      <p:sp>
        <p:nvSpPr>
          <p:cNvPr id="204" name="Shape 204"/>
          <p:cNvSpPr/>
          <p:nvPr/>
        </p:nvSpPr>
        <p:spPr>
          <a:xfrm>
            <a:off x="6489700" y="3848100"/>
            <a:ext cx="5740400" cy="482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414781">
              <a:spcBef>
                <a:spcPts val="900"/>
              </a:spcBef>
              <a:buClr>
                <a:srgbClr val="535353"/>
              </a:buClr>
              <a:defRPr sz="2698">
                <a:solidFill>
                  <a:srgbClr val="444444"/>
                </a:solidFill>
                <a:latin typeface="Gill Sans SemiBold"/>
                <a:ea typeface="Gill Sans SemiBold"/>
                <a:cs typeface="Gill Sans SemiBold"/>
                <a:sym typeface="Gill Sans SemiBold"/>
              </a:defRPr>
            </a:pPr>
            <a:r>
              <a:t>Introversion (I) </a:t>
            </a:r>
          </a:p>
          <a:p>
            <a:pPr marL="216407" indent="-216407" algn="l" defTabSz="414781">
              <a:spcBef>
                <a:spcPts val="900"/>
              </a:spcBef>
              <a:buClr>
                <a:srgbClr val="535353"/>
              </a:buClr>
              <a:buSzPct val="50000"/>
              <a:buBlip>
                <a:blip r:embed="rId2"/>
              </a:buBlip>
              <a:defRPr sz="2698">
                <a:solidFill>
                  <a:srgbClr val="444444"/>
                </a:solidFill>
              </a:defRPr>
            </a:pPr>
            <a:r>
              <a:t>May not share their thoughts and feelings with others </a:t>
            </a:r>
          </a:p>
          <a:p>
            <a:pPr marL="216407" indent="-216407" algn="l" defTabSz="414781">
              <a:spcBef>
                <a:spcPts val="900"/>
              </a:spcBef>
              <a:buClr>
                <a:srgbClr val="535353"/>
              </a:buClr>
              <a:buSzPct val="50000"/>
              <a:buBlip>
                <a:blip r:embed="rId2"/>
              </a:buBlip>
              <a:defRPr sz="2698">
                <a:solidFill>
                  <a:srgbClr val="444444"/>
                </a:solidFill>
              </a:defRPr>
            </a:pPr>
            <a:r>
              <a:t>Need time for privacy </a:t>
            </a:r>
          </a:p>
          <a:p>
            <a:pPr marL="216407" indent="-216407" algn="l" defTabSz="414781">
              <a:spcBef>
                <a:spcPts val="900"/>
              </a:spcBef>
              <a:buClr>
                <a:srgbClr val="535353"/>
              </a:buClr>
              <a:buSzPct val="50000"/>
              <a:buBlip>
                <a:blip r:embed="rId2"/>
              </a:buBlip>
              <a:defRPr sz="2698">
                <a:solidFill>
                  <a:srgbClr val="444444"/>
                </a:solidFill>
              </a:defRPr>
            </a:pPr>
            <a:r>
              <a:t>Dislike interruptions </a:t>
            </a:r>
          </a:p>
          <a:p>
            <a:pPr marL="216407" indent="-216407" algn="l" defTabSz="414781">
              <a:spcBef>
                <a:spcPts val="900"/>
              </a:spcBef>
              <a:buClr>
                <a:srgbClr val="535353"/>
              </a:buClr>
              <a:buSzPct val="50000"/>
              <a:buBlip>
                <a:blip r:embed="rId2"/>
              </a:buBlip>
              <a:defRPr sz="2698">
                <a:solidFill>
                  <a:srgbClr val="444444"/>
                </a:solidFill>
              </a:defRPr>
            </a:pPr>
            <a:r>
              <a:t>Pause before answering questions and have a longer "wait time" between questions and answers than extraverts</a:t>
            </a:r>
          </a:p>
          <a:p>
            <a:pPr marL="216407" indent="-216407" algn="l" defTabSz="414781">
              <a:spcBef>
                <a:spcPts val="900"/>
              </a:spcBef>
              <a:buClr>
                <a:srgbClr val="535353"/>
              </a:buClr>
              <a:buSzPct val="50000"/>
              <a:buBlip>
                <a:blip r:embed="rId2"/>
              </a:buBlip>
              <a:defRPr sz="2698">
                <a:solidFill>
                  <a:srgbClr val="444444"/>
                </a:solidFill>
              </a:defRPr>
            </a:pPr>
            <a:r>
              <a:t>Can ignore distractions </a:t>
            </a:r>
          </a:p>
          <a:p>
            <a:pPr marL="216407" indent="-216407" algn="l" defTabSz="414781">
              <a:spcBef>
                <a:spcPts val="900"/>
              </a:spcBef>
              <a:buClr>
                <a:srgbClr val="535353"/>
              </a:buClr>
              <a:buSzPct val="50000"/>
              <a:buBlip>
                <a:blip r:embed="rId2"/>
              </a:buBlip>
              <a:defRPr sz="2698">
                <a:solidFill>
                  <a:srgbClr val="444444"/>
                </a:solidFill>
              </a:defRPr>
            </a:pPr>
            <a:r>
              <a:t>May seem reserved and quiet  </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6" name="control-427512_1920.png"/>
          <p:cNvPicPr>
            <a:picLocks noChangeAspect="1"/>
          </p:cNvPicPr>
          <p:nvPr/>
        </p:nvPicPr>
        <p:blipFill>
          <a:blip r:embed="rId2">
            <a:extLst/>
          </a:blip>
          <a:srcRect l="24446" t="13567" r="0" b="10272"/>
          <a:stretch>
            <a:fillRect/>
          </a:stretch>
        </p:blipFill>
        <p:spPr>
          <a:xfrm flipH="1">
            <a:off x="-348927" y="6934200"/>
            <a:ext cx="4320024" cy="2895600"/>
          </a:xfrm>
          <a:prstGeom prst="rect">
            <a:avLst/>
          </a:prstGeom>
          <a:ln w="12700">
            <a:miter lim="400000"/>
          </a:ln>
        </p:spPr>
      </p:pic>
      <p:sp>
        <p:nvSpPr>
          <p:cNvPr id="207" name="Shape 207"/>
          <p:cNvSpPr/>
          <p:nvPr>
            <p:ph type="title"/>
          </p:nvPr>
        </p:nvSpPr>
        <p:spPr>
          <a:prstGeom prst="rect">
            <a:avLst/>
          </a:prstGeom>
        </p:spPr>
        <p:txBody>
          <a:bodyPr/>
          <a:lstStyle>
            <a:lvl1pPr>
              <a:defRPr sz="6400"/>
            </a:lvl1pPr>
          </a:lstStyle>
          <a:p>
            <a:pPr/>
            <a:r>
              <a:t>PERCEIVING INFORMATION</a:t>
            </a:r>
          </a:p>
        </p:txBody>
      </p:sp>
      <p:sp>
        <p:nvSpPr>
          <p:cNvPr id="208" name="Shape 208"/>
          <p:cNvSpPr/>
          <p:nvPr>
            <p:ph type="body" sz="half" idx="1"/>
          </p:nvPr>
        </p:nvSpPr>
        <p:spPr>
          <a:xfrm>
            <a:off x="1028700" y="2844800"/>
            <a:ext cx="5740400" cy="4826000"/>
          </a:xfrm>
          <a:prstGeom prst="rect">
            <a:avLst/>
          </a:prstGeom>
        </p:spPr>
        <p:txBody>
          <a:bodyPr>
            <a:normAutofit fontScale="100000" lnSpcReduction="0"/>
          </a:bodyPr>
          <a:lstStyle/>
          <a:p>
            <a:pPr marL="0" indent="0" defTabSz="502412">
              <a:spcBef>
                <a:spcPts val="1100"/>
              </a:spcBef>
              <a:buSzTx/>
              <a:buNone/>
              <a:defRPr sz="3268">
                <a:solidFill>
                  <a:srgbClr val="444444"/>
                </a:solidFill>
                <a:latin typeface="Gill Sans SemiBold"/>
                <a:ea typeface="Gill Sans SemiBold"/>
                <a:cs typeface="Gill Sans SemiBold"/>
                <a:sym typeface="Gill Sans SemiBold"/>
              </a:defRPr>
            </a:pPr>
            <a:r>
              <a:t>Sensing (S)</a:t>
            </a:r>
          </a:p>
          <a:p>
            <a:pPr marL="262127" indent="-262127" defTabSz="502412">
              <a:spcBef>
                <a:spcPts val="1100"/>
              </a:spcBef>
              <a:buSzPct val="50000"/>
              <a:buBlip>
                <a:blip r:embed="rId3"/>
              </a:buBlip>
              <a:defRPr sz="3268">
                <a:solidFill>
                  <a:srgbClr val="444444"/>
                </a:solidFill>
              </a:defRPr>
            </a:pPr>
            <a:r>
              <a:t>Like precise directions </a:t>
            </a:r>
          </a:p>
          <a:p>
            <a:pPr marL="262127" indent="-262127" defTabSz="502412">
              <a:spcBef>
                <a:spcPts val="1100"/>
              </a:spcBef>
              <a:buSzPct val="50000"/>
              <a:buBlip>
                <a:blip r:embed="rId3"/>
              </a:buBlip>
              <a:defRPr sz="3268">
                <a:solidFill>
                  <a:srgbClr val="444444"/>
                </a:solidFill>
              </a:defRPr>
            </a:pPr>
            <a:r>
              <a:t>Prefer using skills they've already learned</a:t>
            </a:r>
          </a:p>
          <a:p>
            <a:pPr marL="262127" indent="-262127" defTabSz="502412">
              <a:spcBef>
                <a:spcPts val="1100"/>
              </a:spcBef>
              <a:buSzPct val="50000"/>
              <a:buBlip>
                <a:blip r:embed="rId3"/>
              </a:buBlip>
              <a:defRPr sz="3268">
                <a:solidFill>
                  <a:srgbClr val="444444"/>
                </a:solidFill>
              </a:defRPr>
            </a:pPr>
            <a:r>
              <a:t>Focus on the present </a:t>
            </a:r>
          </a:p>
          <a:p>
            <a:pPr marL="262127" indent="-262127" defTabSz="502412">
              <a:spcBef>
                <a:spcPts val="1100"/>
              </a:spcBef>
              <a:buSzPct val="50000"/>
              <a:buBlip>
                <a:blip r:embed="rId3"/>
              </a:buBlip>
              <a:defRPr sz="3268">
                <a:solidFill>
                  <a:srgbClr val="444444"/>
                </a:solidFill>
              </a:defRPr>
            </a:pPr>
            <a:r>
              <a:t>Work at a steady pace </a:t>
            </a:r>
          </a:p>
          <a:p>
            <a:pPr marL="262127" indent="-262127" defTabSz="502412">
              <a:spcBef>
                <a:spcPts val="1100"/>
              </a:spcBef>
              <a:buSzPct val="50000"/>
              <a:buBlip>
                <a:blip r:embed="rId3"/>
              </a:buBlip>
              <a:defRPr sz="3268">
                <a:solidFill>
                  <a:srgbClr val="444444"/>
                </a:solidFill>
              </a:defRPr>
            </a:pPr>
            <a:r>
              <a:t>Prefer step‑by‑step learning </a:t>
            </a:r>
          </a:p>
          <a:p>
            <a:pPr marL="262127" indent="-262127" defTabSz="502412">
              <a:spcBef>
                <a:spcPts val="1100"/>
              </a:spcBef>
              <a:buSzPct val="50000"/>
              <a:buBlip>
                <a:blip r:embed="rId3"/>
              </a:buBlip>
              <a:defRPr sz="3268">
                <a:solidFill>
                  <a:srgbClr val="444444"/>
                </a:solidFill>
              </a:defRPr>
            </a:pPr>
            <a:r>
              <a:t>Rely on experience for learning </a:t>
            </a:r>
          </a:p>
        </p:txBody>
      </p:sp>
      <p:sp>
        <p:nvSpPr>
          <p:cNvPr id="209" name="Shape 209"/>
          <p:cNvSpPr/>
          <p:nvPr/>
        </p:nvSpPr>
        <p:spPr>
          <a:xfrm>
            <a:off x="6591300" y="2844800"/>
            <a:ext cx="5740400" cy="482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484886">
              <a:spcBef>
                <a:spcPts val="1000"/>
              </a:spcBef>
              <a:buClr>
                <a:srgbClr val="535353"/>
              </a:buClr>
              <a:defRPr sz="3154">
                <a:solidFill>
                  <a:srgbClr val="444444"/>
                </a:solidFill>
                <a:latin typeface="Gill Sans SemiBold"/>
                <a:ea typeface="Gill Sans SemiBold"/>
                <a:cs typeface="Gill Sans SemiBold"/>
                <a:sym typeface="Gill Sans SemiBold"/>
              </a:defRPr>
            </a:pPr>
            <a:r>
              <a:t>Intuition (N) </a:t>
            </a:r>
          </a:p>
          <a:p>
            <a:pPr marL="252984" indent="-252984" algn="l" defTabSz="484886">
              <a:spcBef>
                <a:spcPts val="1000"/>
              </a:spcBef>
              <a:buClr>
                <a:srgbClr val="535353"/>
              </a:buClr>
              <a:buSzPct val="50000"/>
              <a:buBlip>
                <a:blip r:embed="rId3"/>
              </a:buBlip>
              <a:defRPr sz="3154">
                <a:solidFill>
                  <a:srgbClr val="444444"/>
                </a:solidFill>
              </a:defRPr>
            </a:pPr>
            <a:r>
              <a:t>Need opportunities to be original </a:t>
            </a:r>
          </a:p>
          <a:p>
            <a:pPr marL="252984" indent="-252984" algn="l" defTabSz="484886">
              <a:spcBef>
                <a:spcPts val="1000"/>
              </a:spcBef>
              <a:buClr>
                <a:srgbClr val="535353"/>
              </a:buClr>
              <a:buSzPct val="50000"/>
              <a:buBlip>
                <a:blip r:embed="rId3"/>
              </a:buBlip>
              <a:defRPr sz="3154">
                <a:solidFill>
                  <a:srgbClr val="444444"/>
                </a:solidFill>
              </a:defRPr>
            </a:pPr>
            <a:r>
              <a:t>Like tasks that require imagination </a:t>
            </a:r>
          </a:p>
          <a:p>
            <a:pPr marL="252984" indent="-252984" algn="l" defTabSz="484886">
              <a:spcBef>
                <a:spcPts val="1000"/>
              </a:spcBef>
              <a:buClr>
                <a:srgbClr val="535353"/>
              </a:buClr>
              <a:buSzPct val="50000"/>
              <a:buBlip>
                <a:blip r:embed="rId3"/>
              </a:buBlip>
              <a:defRPr sz="3154">
                <a:solidFill>
                  <a:srgbClr val="444444"/>
                </a:solidFill>
              </a:defRPr>
            </a:pPr>
            <a:r>
              <a:t>Enjoy learning new skills more than mastering familiar ones </a:t>
            </a:r>
          </a:p>
          <a:p>
            <a:pPr marL="252984" indent="-252984" algn="l" defTabSz="484886">
              <a:spcBef>
                <a:spcPts val="1000"/>
              </a:spcBef>
              <a:buClr>
                <a:srgbClr val="535353"/>
              </a:buClr>
              <a:buSzPct val="50000"/>
              <a:buBlip>
                <a:blip r:embed="rId3"/>
              </a:buBlip>
              <a:defRPr sz="3154">
                <a:solidFill>
                  <a:srgbClr val="444444"/>
                </a:solidFill>
              </a:defRPr>
            </a:pPr>
            <a:r>
              <a:t>Dislike routines </a:t>
            </a:r>
          </a:p>
          <a:p>
            <a:pPr marL="252984" indent="-252984" algn="l" defTabSz="484886">
              <a:spcBef>
                <a:spcPts val="1000"/>
              </a:spcBef>
              <a:buClr>
                <a:srgbClr val="535353"/>
              </a:buClr>
              <a:buSzPct val="50000"/>
              <a:buBlip>
                <a:blip r:embed="rId3"/>
              </a:buBlip>
              <a:defRPr sz="3154">
                <a:solidFill>
                  <a:srgbClr val="444444"/>
                </a:solidFill>
              </a:defRPr>
            </a:pPr>
            <a:r>
              <a:t>Work in bursts of energy</a:t>
            </a:r>
          </a:p>
          <a:p>
            <a:pPr marL="252984" indent="-252984" algn="l" defTabSz="484886">
              <a:spcBef>
                <a:spcPts val="1000"/>
              </a:spcBef>
              <a:buClr>
                <a:srgbClr val="535353"/>
              </a:buClr>
              <a:buSzPct val="50000"/>
              <a:buBlip>
                <a:blip r:embed="rId3"/>
              </a:buBlip>
              <a:defRPr sz="3154">
                <a:solidFill>
                  <a:srgbClr val="444444"/>
                </a:solidFill>
              </a:defRPr>
            </a:pPr>
            <a:r>
              <a:t>May skip over facts </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