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Slide">
    <p:spTree>
      <p:nvGrpSpPr>
        <p:cNvPr id="1" name=""/>
        <p:cNvGrpSpPr/>
        <p:nvPr/>
      </p:nvGrpSpPr>
      <p:grpSpPr>
        <a:xfrm>
          <a:off x="0" y="0"/>
          <a:ext cx="0" cy="0"/>
          <a:chOff x="0" y="0"/>
          <a:chExt cx="0" cy="0"/>
        </a:xfrm>
      </p:grpSpPr>
      <p:sp>
        <p:nvSpPr>
          <p:cNvPr id="11" name="Shape 11"/>
          <p:cNvSpPr/>
          <p:nvPr>
            <p:ph type="title"/>
          </p:nvPr>
        </p:nvSpPr>
        <p:spPr>
          <a:xfrm>
            <a:off x="685800" y="2130425"/>
            <a:ext cx="7772400" cy="1470025"/>
          </a:xfrm>
          <a:prstGeom prst="rect">
            <a:avLst/>
          </a:prstGeom>
        </p:spPr>
        <p:txBody>
          <a:bodyPr/>
          <a:lstStyle/>
          <a:p>
            <a:pPr/>
            <a:r>
              <a:t>Title Text</a:t>
            </a:r>
          </a:p>
        </p:txBody>
      </p:sp>
      <p:sp>
        <p:nvSpPr>
          <p:cNvPr id="12" name="Shape 12"/>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92" name="Shape 92"/>
          <p:cNvSpPr/>
          <p:nvPr>
            <p:ph type="title"/>
          </p:nvPr>
        </p:nvSpPr>
        <p:spPr>
          <a:prstGeom prst="rect">
            <a:avLst/>
          </a:prstGeom>
        </p:spPr>
        <p:txBody>
          <a:bodyPr/>
          <a:lstStyle/>
          <a:p>
            <a:pPr/>
            <a:r>
              <a:t>Title Text</a:t>
            </a:r>
          </a:p>
        </p:txBody>
      </p:sp>
      <p:sp>
        <p:nvSpPr>
          <p:cNvPr id="93" name="Shape 93"/>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4" name="Shape 9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101" name="Shape 101"/>
          <p:cNvSpPr/>
          <p:nvPr>
            <p:ph type="title"/>
          </p:nvPr>
        </p:nvSpPr>
        <p:spPr>
          <a:xfrm>
            <a:off x="6629400" y="274638"/>
            <a:ext cx="2057400" cy="5851526"/>
          </a:xfrm>
          <a:prstGeom prst="rect">
            <a:avLst/>
          </a:prstGeom>
        </p:spPr>
        <p:txBody>
          <a:bodyPr/>
          <a:lstStyle/>
          <a:p>
            <a:pPr/>
            <a:r>
              <a:t>Title Text</a:t>
            </a:r>
          </a:p>
        </p:txBody>
      </p:sp>
      <p:sp>
        <p:nvSpPr>
          <p:cNvPr id="102" name="Shape 102"/>
          <p:cNvSpPr/>
          <p:nvPr>
            <p:ph type="body" idx="1"/>
          </p:nvPr>
        </p:nvSpPr>
        <p:spPr>
          <a:xfrm>
            <a:off x="457200" y="274638"/>
            <a:ext cx="6019800" cy="5851526"/>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p>
            <a:pPr/>
            <a:r>
              <a:t>Title Text</a:t>
            </a:r>
          </a:p>
        </p:txBody>
      </p:sp>
      <p:sp>
        <p:nvSpPr>
          <p:cNvPr id="21" name="Shape 2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29" name="Shape 29"/>
          <p:cNvSpPr/>
          <p:nvPr>
            <p:ph type="title"/>
          </p:nvPr>
        </p:nvSpPr>
        <p:spPr>
          <a:xfrm>
            <a:off x="722312" y="4406900"/>
            <a:ext cx="7772401" cy="1362075"/>
          </a:xfrm>
          <a:prstGeom prst="rect">
            <a:avLst/>
          </a:prstGeom>
        </p:spPr>
        <p:txBody>
          <a:bodyPr anchor="t"/>
          <a:lstStyle>
            <a:lvl1pPr algn="l">
              <a:defRPr b="1" cap="all" sz="4000"/>
            </a:lvl1pPr>
          </a:lstStyle>
          <a:p>
            <a:pPr/>
            <a:r>
              <a:t>Title Text</a:t>
            </a:r>
          </a:p>
        </p:txBody>
      </p:sp>
      <p:sp>
        <p:nvSpPr>
          <p:cNvPr id="30" name="Shape 30"/>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38" name="Shape 38"/>
          <p:cNvSpPr/>
          <p:nvPr>
            <p:ph type="title"/>
          </p:nvPr>
        </p:nvSpPr>
        <p:spPr>
          <a:prstGeom prst="rect">
            <a:avLst/>
          </a:prstGeom>
        </p:spPr>
        <p:txBody>
          <a:bodyPr/>
          <a:lstStyle/>
          <a:p>
            <a:pPr/>
            <a:r>
              <a:t>Title Text</a:t>
            </a:r>
          </a:p>
        </p:txBody>
      </p:sp>
      <p:sp>
        <p:nvSpPr>
          <p:cNvPr id="39" name="Shape 39"/>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0" name="Shape 4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a:lstStyle/>
          <a:p>
            <a:pPr/>
            <a:r>
              <a:t>Title Text</a:t>
            </a:r>
          </a:p>
        </p:txBody>
      </p:sp>
      <p:sp>
        <p:nvSpPr>
          <p:cNvPr id="48" name="Shape 48"/>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Shape 49"/>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0" name="Shape 5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57" name="Shape 57"/>
          <p:cNvSpPr/>
          <p:nvPr>
            <p:ph type="title"/>
          </p:nvPr>
        </p:nvSpPr>
        <p:spPr>
          <a:prstGeom prst="rect">
            <a:avLst/>
          </a:prstGeom>
        </p:spPr>
        <p:txBody>
          <a:bodyPr/>
          <a:lstStyle/>
          <a:p>
            <a:pPr/>
            <a:r>
              <a:t>Title Text</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65" name="Shape 6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72" name="Shape 72"/>
          <p:cNvSpPr/>
          <p:nvPr>
            <p:ph type="title"/>
          </p:nvPr>
        </p:nvSpPr>
        <p:spPr>
          <a:xfrm>
            <a:off x="457200" y="273050"/>
            <a:ext cx="3008314" cy="1162050"/>
          </a:xfrm>
          <a:prstGeom prst="rect">
            <a:avLst/>
          </a:prstGeom>
        </p:spPr>
        <p:txBody>
          <a:bodyPr anchor="b"/>
          <a:lstStyle>
            <a:lvl1pPr algn="l">
              <a:defRPr b="1" sz="2000"/>
            </a:lvl1pPr>
          </a:lstStyle>
          <a:p>
            <a:pPr/>
            <a:r>
              <a:t>Title Text</a:t>
            </a:r>
          </a:p>
        </p:txBody>
      </p:sp>
      <p:sp>
        <p:nvSpPr>
          <p:cNvPr id="73" name="Shape 73"/>
          <p:cNvSpPr/>
          <p:nvPr>
            <p:ph type="body" idx="1"/>
          </p:nvPr>
        </p:nvSpPr>
        <p:spPr>
          <a:xfrm>
            <a:off x="3575050" y="273050"/>
            <a:ext cx="5111750" cy="585311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4" name="Shape 74"/>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hape 7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82" name="Shape 82"/>
          <p:cNvSpPr/>
          <p:nvPr>
            <p:ph type="title"/>
          </p:nvPr>
        </p:nvSpPr>
        <p:spPr>
          <a:xfrm>
            <a:off x="1792288" y="4800600"/>
            <a:ext cx="5486401" cy="566738"/>
          </a:xfrm>
          <a:prstGeom prst="rect">
            <a:avLst/>
          </a:prstGeom>
        </p:spPr>
        <p:txBody>
          <a:bodyPr anchor="b"/>
          <a:lstStyle>
            <a:lvl1pPr algn="l">
              <a:defRPr b="1" sz="2000"/>
            </a:lvl1pPr>
          </a:lstStyle>
          <a:p>
            <a:pPr/>
            <a:r>
              <a:t>Title Text</a:t>
            </a:r>
          </a:p>
        </p:txBody>
      </p:sp>
      <p:sp>
        <p:nvSpPr>
          <p:cNvPr id="83" name="Shape 83"/>
          <p:cNvSpPr/>
          <p:nvPr>
            <p:ph type="pic" sz="half" idx="13"/>
          </p:nvPr>
        </p:nvSpPr>
        <p:spPr>
          <a:xfrm>
            <a:off x="1792288" y="612775"/>
            <a:ext cx="5486401" cy="4114800"/>
          </a:xfrm>
          <a:prstGeom prst="rect">
            <a:avLst/>
          </a:prstGeom>
        </p:spPr>
        <p:txBody>
          <a:bodyPr lIns="91439" rIns="91439">
            <a:noAutofit/>
          </a:bodyPr>
          <a:lstStyle/>
          <a:p>
            <a:pPr/>
          </a:p>
        </p:txBody>
      </p:sp>
      <p:sp>
        <p:nvSpPr>
          <p:cNvPr id="84" name="Shape 84"/>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85" name="Shape 8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Shape 3"/>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ctrTitle"/>
          </p:nvPr>
        </p:nvSpPr>
        <p:spPr>
          <a:prstGeom prst="rect">
            <a:avLst/>
          </a:prstGeom>
        </p:spPr>
        <p:txBody>
          <a:bodyPr/>
          <a:lstStyle>
            <a:lvl1pPr defTabSz="832104">
              <a:defRPr sz="3549"/>
            </a:lvl1pPr>
          </a:lstStyle>
          <a:p>
            <a:pPr/>
            <a:r>
              <a:t>Comprendre et appuyer les personnes avec des défis de santé mentale</a:t>
            </a:r>
          </a:p>
        </p:txBody>
      </p:sp>
      <p:sp>
        <p:nvSpPr>
          <p:cNvPr id="113" name="Shape 113"/>
          <p:cNvSpPr/>
          <p:nvPr>
            <p:ph type="subTitle" sz="quarter"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39"/>
          <p:cNvSpPr/>
          <p:nvPr>
            <p:ph type="title"/>
          </p:nvPr>
        </p:nvSpPr>
        <p:spPr>
          <a:prstGeom prst="rect">
            <a:avLst/>
          </a:prstGeom>
        </p:spPr>
        <p:txBody>
          <a:bodyPr/>
          <a:lstStyle/>
          <a:p>
            <a:pPr/>
            <a:r>
              <a:t>Événements stressants</a:t>
            </a:r>
          </a:p>
        </p:txBody>
      </p:sp>
      <p:sp>
        <p:nvSpPr>
          <p:cNvPr id="140" name="Shape 140"/>
          <p:cNvSpPr/>
          <p:nvPr>
            <p:ph type="body" idx="1"/>
          </p:nvPr>
        </p:nvSpPr>
        <p:spPr>
          <a:xfrm>
            <a:off x="457200" y="1600200"/>
            <a:ext cx="8229600" cy="4525963"/>
          </a:xfrm>
          <a:prstGeom prst="rect">
            <a:avLst/>
          </a:prstGeom>
        </p:spPr>
        <p:txBody>
          <a:bodyPr/>
          <a:lstStyle/>
          <a:p>
            <a:pPr>
              <a:lnSpc>
                <a:spcPct val="80000"/>
              </a:lnSpc>
              <a:spcBef>
                <a:spcPts val="600"/>
              </a:spcBef>
              <a:defRPr sz="2900"/>
            </a:pPr>
            <a:r>
              <a:t>Des événements qui causent du stress peuvent contribuer  ou amplifier les symptômes de difficultés de santé mentale.  Ceux-ci peuvent inclure :</a:t>
            </a:r>
          </a:p>
          <a:p>
            <a:pPr lvl="1" marL="742950" indent="-285750">
              <a:lnSpc>
                <a:spcPct val="80000"/>
              </a:lnSpc>
              <a:spcBef>
                <a:spcPts val="600"/>
              </a:spcBef>
              <a:defRPr sz="2500"/>
            </a:pPr>
            <a:r>
              <a:t>Des relations difficiles dans le milieu de travail</a:t>
            </a:r>
          </a:p>
          <a:p>
            <a:pPr lvl="1" marL="742950" indent="-285750">
              <a:lnSpc>
                <a:spcPct val="80000"/>
              </a:lnSpc>
              <a:spcBef>
                <a:spcPts val="600"/>
              </a:spcBef>
              <a:defRPr sz="2500"/>
            </a:pPr>
            <a:r>
              <a:t>Des problèmes financiers</a:t>
            </a:r>
          </a:p>
          <a:p>
            <a:pPr lvl="1" marL="742950" indent="-285750">
              <a:lnSpc>
                <a:spcPct val="80000"/>
              </a:lnSpc>
              <a:spcBef>
                <a:spcPts val="600"/>
              </a:spcBef>
              <a:defRPr sz="2500"/>
            </a:pPr>
            <a:r>
              <a:t>Des préoccupations familiales</a:t>
            </a:r>
          </a:p>
          <a:p>
            <a:pPr lvl="1" marL="742950" indent="-285750">
              <a:lnSpc>
                <a:spcPct val="80000"/>
              </a:lnSpc>
              <a:spcBef>
                <a:spcPts val="600"/>
              </a:spcBef>
              <a:defRPr sz="2500"/>
            </a:pPr>
            <a:r>
              <a:t>Des problèmes de santé physique</a:t>
            </a:r>
          </a:p>
          <a:p>
            <a:pPr lvl="1" marL="742950" indent="-285750">
              <a:lnSpc>
                <a:spcPct val="80000"/>
              </a:lnSpc>
              <a:spcBef>
                <a:spcPts val="600"/>
              </a:spcBef>
              <a:defRPr sz="2500"/>
            </a:pPr>
            <a:r>
              <a:t>Des événements importants (divorce, mortalité dans la famille, abus)</a:t>
            </a:r>
          </a:p>
          <a:p>
            <a:pPr lvl="1" marL="742950" indent="-285750">
              <a:lnSpc>
                <a:spcPct val="80000"/>
              </a:lnSpc>
              <a:spcBef>
                <a:spcPts val="600"/>
              </a:spcBef>
              <a:defRPr sz="2500"/>
            </a:pPr>
            <a:r>
              <a:t>Des changements importants ou multiples</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title"/>
          </p:nvPr>
        </p:nvSpPr>
        <p:spPr>
          <a:prstGeom prst="rect">
            <a:avLst/>
          </a:prstGeom>
        </p:spPr>
        <p:txBody>
          <a:bodyPr/>
          <a:lstStyle/>
          <a:p>
            <a:pPr/>
          </a:p>
        </p:txBody>
      </p:sp>
      <p:sp>
        <p:nvSpPr>
          <p:cNvPr id="143" name="Shape 143"/>
          <p:cNvSpPr/>
          <p:nvPr>
            <p:ph type="body" idx="1"/>
          </p:nvPr>
        </p:nvSpPr>
        <p:spPr>
          <a:xfrm>
            <a:off x="457200" y="1600200"/>
            <a:ext cx="8229600" cy="4525963"/>
          </a:xfrm>
          <a:prstGeom prst="rect">
            <a:avLst/>
          </a:prstGeom>
        </p:spPr>
        <p:txBody>
          <a:bodyPr/>
          <a:lstStyle/>
          <a:p>
            <a:pPr/>
            <a:r>
              <a:t>Les personnes se sentent dépassées par les événements lorsqu’elles ont un sentiment de désespoir (helplessness) et ne savent pas comment changer ou prendre contrôle de la situation ou de l’événement.</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title"/>
          </p:nvPr>
        </p:nvSpPr>
        <p:spPr>
          <a:prstGeom prst="rect">
            <a:avLst/>
          </a:prstGeom>
        </p:spPr>
        <p:txBody>
          <a:bodyPr/>
          <a:lstStyle/>
          <a:p>
            <a:pPr/>
            <a:r>
              <a:t>Les coûts</a:t>
            </a:r>
          </a:p>
        </p:txBody>
      </p:sp>
      <p:sp>
        <p:nvSpPr>
          <p:cNvPr id="146" name="Shape 146"/>
          <p:cNvSpPr/>
          <p:nvPr>
            <p:ph type="body" idx="1"/>
          </p:nvPr>
        </p:nvSpPr>
        <p:spPr>
          <a:xfrm>
            <a:off x="457200" y="1600200"/>
            <a:ext cx="8229600" cy="4525963"/>
          </a:xfrm>
          <a:prstGeom prst="rect">
            <a:avLst/>
          </a:prstGeom>
        </p:spPr>
        <p:txBody>
          <a:bodyPr/>
          <a:lstStyle/>
          <a:p>
            <a:pPr>
              <a:lnSpc>
                <a:spcPct val="80000"/>
              </a:lnSpc>
              <a:spcBef>
                <a:spcPts val="600"/>
              </a:spcBef>
              <a:defRPr sz="2700"/>
            </a:pPr>
            <a:r>
              <a:t>Les réclamations pour des raisons de santé mentale coûtent entre 15 à 33 milliards par an au Canada (Agence de Santé publique/Santé Canada)</a:t>
            </a:r>
          </a:p>
          <a:p>
            <a:pPr>
              <a:lnSpc>
                <a:spcPct val="80000"/>
              </a:lnSpc>
              <a:spcBef>
                <a:spcPts val="600"/>
              </a:spcBef>
              <a:defRPr sz="2700"/>
            </a:pPr>
            <a:r>
              <a:t>Les personnes ayant des difficultés de santé mentale prennent, en moyenne, 40 jours de congé par an (sondage sur la santé de Sécurité Financière Desjardins)</a:t>
            </a:r>
          </a:p>
          <a:p>
            <a:pPr>
              <a:lnSpc>
                <a:spcPct val="80000"/>
              </a:lnSpc>
              <a:spcBef>
                <a:spcPts val="600"/>
              </a:spcBef>
              <a:defRPr sz="2700"/>
            </a:pPr>
            <a:r>
              <a:t>Au Canada, le coût pour la perte de productivité en raison des problèmes de santé mentale et/ou de dépendance s’élève </a:t>
            </a:r>
            <a:r>
              <a:t>à 8 milliards par an (Global Business Economic Roundtable on Addiction and Mental Health)</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Shape 148"/>
          <p:cNvSpPr/>
          <p:nvPr>
            <p:ph type="title"/>
          </p:nvPr>
        </p:nvSpPr>
        <p:spPr>
          <a:prstGeom prst="rect">
            <a:avLst/>
          </a:prstGeom>
        </p:spPr>
        <p:txBody>
          <a:bodyPr/>
          <a:lstStyle>
            <a:lvl1pPr defTabSz="832104">
              <a:defRPr sz="3549"/>
            </a:lvl1pPr>
          </a:lstStyle>
          <a:p>
            <a:pPr/>
            <a:r>
              <a:t>Signes potentiels de stress ou de difficulté de santé mentale</a:t>
            </a:r>
          </a:p>
        </p:txBody>
      </p:sp>
      <p:sp>
        <p:nvSpPr>
          <p:cNvPr id="149" name="Shape 149"/>
          <p:cNvSpPr/>
          <p:nvPr>
            <p:ph type="body" idx="1"/>
          </p:nvPr>
        </p:nvSpPr>
        <p:spPr>
          <a:xfrm>
            <a:off x="457200" y="1600200"/>
            <a:ext cx="8229600" cy="4525963"/>
          </a:xfrm>
          <a:prstGeom prst="rect">
            <a:avLst/>
          </a:prstGeom>
        </p:spPr>
        <p:txBody>
          <a:bodyPr/>
          <a:lstStyle/>
          <a:p>
            <a:pPr/>
            <a:r>
              <a:t>La fatigue</a:t>
            </a:r>
          </a:p>
          <a:p>
            <a:pPr/>
            <a:r>
              <a:t>Isolement</a:t>
            </a:r>
          </a:p>
          <a:p>
            <a:pPr/>
            <a:r>
              <a:t>Diminution dans l’habileté de concentration</a:t>
            </a:r>
          </a:p>
          <a:p>
            <a:pPr/>
            <a:r>
              <a:t>Moins responsable</a:t>
            </a:r>
          </a:p>
          <a:p>
            <a:pPr/>
            <a:r>
              <a:t>Changements physiques (perte ou gain de poids remarquable)</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ph type="title"/>
          </p:nvPr>
        </p:nvSpPr>
        <p:spPr>
          <a:prstGeom prst="rect">
            <a:avLst/>
          </a:prstGeom>
        </p:spPr>
        <p:txBody>
          <a:bodyPr/>
          <a:lstStyle>
            <a:lvl1pPr defTabSz="832104">
              <a:defRPr sz="3549"/>
            </a:lvl1pPr>
          </a:lstStyle>
          <a:p>
            <a:pPr/>
            <a:r>
              <a:t>Approches ou stratégies pour soutenir la santé mentale des gens</a:t>
            </a:r>
          </a:p>
        </p:txBody>
      </p:sp>
      <p:sp>
        <p:nvSpPr>
          <p:cNvPr id="152" name="Shape 152"/>
          <p:cNvSpPr/>
          <p:nvPr>
            <p:ph type="body" idx="1"/>
          </p:nvPr>
        </p:nvSpPr>
        <p:spPr>
          <a:xfrm>
            <a:off x="457200" y="1600200"/>
            <a:ext cx="8229600" cy="4525963"/>
          </a:xfrm>
          <a:prstGeom prst="rect">
            <a:avLst/>
          </a:prstGeom>
        </p:spPr>
        <p:txBody>
          <a:bodyPr/>
          <a:lstStyle/>
          <a:p>
            <a:pPr marL="329184" indent="-329184" defTabSz="877823">
              <a:lnSpc>
                <a:spcPct val="90000"/>
              </a:lnSpc>
              <a:spcBef>
                <a:spcPts val="600"/>
              </a:spcBef>
              <a:defRPr sz="2592"/>
            </a:pPr>
            <a:r>
              <a:t>Habitudes de vie saines (exercice physique, alimentation saine, repos)</a:t>
            </a:r>
          </a:p>
          <a:p>
            <a:pPr marL="329184" indent="-329184" defTabSz="877823">
              <a:lnSpc>
                <a:spcPct val="90000"/>
              </a:lnSpc>
              <a:spcBef>
                <a:spcPts val="600"/>
              </a:spcBef>
              <a:defRPr sz="2592"/>
            </a:pPr>
            <a:r>
              <a:t>Communication efficace (parler) : Écoute empathique, et compréhension</a:t>
            </a:r>
          </a:p>
          <a:p>
            <a:pPr marL="329184" indent="-329184" defTabSz="877823">
              <a:lnSpc>
                <a:spcPct val="90000"/>
              </a:lnSpc>
              <a:spcBef>
                <a:spcPts val="600"/>
              </a:spcBef>
              <a:defRPr sz="2592"/>
            </a:pPr>
            <a:r>
              <a:t>Thérapie cognitivo-comportementale : modifier les pensées et faire des choix de comportements efficaces</a:t>
            </a:r>
          </a:p>
          <a:p>
            <a:pPr marL="329184" indent="-329184" defTabSz="877823">
              <a:lnSpc>
                <a:spcPct val="90000"/>
              </a:lnSpc>
              <a:spcBef>
                <a:spcPts val="600"/>
              </a:spcBef>
              <a:defRPr sz="2592"/>
            </a:pPr>
            <a:r>
              <a:t>Thérapie interpersonnelle : Mettre l’emphase sur les relations et les changements ou transitions de vie</a:t>
            </a:r>
          </a:p>
          <a:p>
            <a:pPr marL="329184" indent="-329184" defTabSz="877823">
              <a:lnSpc>
                <a:spcPct val="90000"/>
              </a:lnSpc>
              <a:spcBef>
                <a:spcPts val="600"/>
              </a:spcBef>
              <a:defRPr sz="2592"/>
            </a:pPr>
            <a:r>
              <a:t>Médication: prescrit et suivit par un professionnel de la santé</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Shape 154"/>
          <p:cNvSpPr/>
          <p:nvPr>
            <p:ph type="title"/>
          </p:nvPr>
        </p:nvSpPr>
        <p:spPr>
          <a:prstGeom prst="rect">
            <a:avLst/>
          </a:prstGeom>
        </p:spPr>
        <p:txBody>
          <a:bodyPr/>
          <a:lstStyle/>
          <a:p>
            <a:pPr/>
            <a:r>
              <a:t>L’importance des pairs</a:t>
            </a:r>
          </a:p>
        </p:txBody>
      </p:sp>
      <p:sp>
        <p:nvSpPr>
          <p:cNvPr id="155" name="Shape 155"/>
          <p:cNvSpPr/>
          <p:nvPr>
            <p:ph type="body" idx="1"/>
          </p:nvPr>
        </p:nvSpPr>
        <p:spPr>
          <a:xfrm>
            <a:off x="457200" y="1600200"/>
            <a:ext cx="8229600" cy="4525963"/>
          </a:xfrm>
          <a:prstGeom prst="rect">
            <a:avLst/>
          </a:prstGeom>
        </p:spPr>
        <p:txBody>
          <a:bodyPr/>
          <a:lstStyle/>
          <a:p>
            <a:pPr>
              <a:lnSpc>
                <a:spcPct val="90000"/>
              </a:lnSpc>
              <a:spcBef>
                <a:spcPts val="600"/>
              </a:spcBef>
              <a:defRPr sz="2900"/>
            </a:pPr>
            <a:r>
              <a:t>Les pairs (les collègues) peuvent jouer un rôle important dans la conscientisation quant aux troubles de santé mentale mais également dans l’appui pour les personnes souffrant d’anxiété, de dépression ou autre en : </a:t>
            </a:r>
          </a:p>
          <a:p>
            <a:pPr lvl="1" marL="742950" indent="-285750">
              <a:lnSpc>
                <a:spcPct val="90000"/>
              </a:lnSpc>
              <a:spcBef>
                <a:spcPts val="600"/>
              </a:spcBef>
              <a:defRPr sz="2500"/>
            </a:pPr>
            <a:r>
              <a:t>Étant conscient de la façon que l’autre se sent</a:t>
            </a:r>
          </a:p>
          <a:p>
            <a:pPr lvl="1" marL="742950" indent="-285750">
              <a:lnSpc>
                <a:spcPct val="90000"/>
              </a:lnSpc>
              <a:spcBef>
                <a:spcPts val="600"/>
              </a:spcBef>
              <a:defRPr sz="2500"/>
            </a:pPr>
            <a:r>
              <a:t>Démontrant un intérêt envers le bien-être de la personne et une volonté d’écouter</a:t>
            </a:r>
          </a:p>
          <a:p>
            <a:pPr lvl="1" marL="742950" indent="-285750">
              <a:lnSpc>
                <a:spcPct val="90000"/>
              </a:lnSpc>
              <a:spcBef>
                <a:spcPts val="600"/>
              </a:spcBef>
              <a:defRPr sz="2500"/>
            </a:pPr>
            <a:r>
              <a:t>Fournissant de l’information quant aux ressources disponibles dans le milieu de travail et la communauté</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title"/>
          </p:nvPr>
        </p:nvSpPr>
        <p:spPr>
          <a:prstGeom prst="rect">
            <a:avLst/>
          </a:prstGeom>
        </p:spPr>
        <p:txBody>
          <a:bodyPr/>
          <a:lstStyle>
            <a:lvl1pPr defTabSz="896111">
              <a:defRPr sz="4312"/>
            </a:lvl1pPr>
          </a:lstStyle>
          <a:p>
            <a:pPr/>
            <a:r>
              <a:t>Pratiques gagnantes par les pairs</a:t>
            </a:r>
          </a:p>
        </p:txBody>
      </p:sp>
      <p:sp>
        <p:nvSpPr>
          <p:cNvPr id="158" name="Shape 158"/>
          <p:cNvSpPr/>
          <p:nvPr>
            <p:ph type="body" idx="1"/>
          </p:nvPr>
        </p:nvSpPr>
        <p:spPr>
          <a:xfrm>
            <a:off x="457200" y="1600200"/>
            <a:ext cx="8229600" cy="4525963"/>
          </a:xfrm>
          <a:prstGeom prst="rect">
            <a:avLst/>
          </a:prstGeom>
        </p:spPr>
        <p:txBody>
          <a:bodyPr/>
          <a:lstStyle/>
          <a:p>
            <a:pPr marL="315468" indent="-315468" defTabSz="841247">
              <a:spcBef>
                <a:spcPts val="600"/>
              </a:spcBef>
              <a:defRPr sz="2668"/>
            </a:pPr>
            <a:r>
              <a:t>Offrir d’accompagner un collègue ou un individu à faire le contact initial avec les services appropriés.</a:t>
            </a:r>
          </a:p>
          <a:p>
            <a:pPr marL="315468" indent="-315468" defTabSz="841247">
              <a:spcBef>
                <a:spcPts val="600"/>
              </a:spcBef>
              <a:defRPr sz="2668"/>
            </a:pPr>
            <a:r>
              <a:t>Arrêter de parler des autres et de leurs circonstances de vie à moins que le but soit de les aider.</a:t>
            </a:r>
          </a:p>
          <a:p>
            <a:pPr marL="315468" indent="-315468" defTabSz="841247">
              <a:spcBef>
                <a:spcPts val="600"/>
              </a:spcBef>
              <a:defRPr sz="2668"/>
            </a:pPr>
            <a:r>
              <a:t>Nourrir le sentiment de compétence de l’autre personnes dans vos discussions. Ne manquez pas l’opportunité d’être positif.</a:t>
            </a:r>
          </a:p>
          <a:p>
            <a:pPr marL="315468" indent="-315468" defTabSz="841247">
              <a:spcBef>
                <a:spcPts val="600"/>
              </a:spcBef>
              <a:defRPr sz="2668"/>
            </a:pPr>
            <a:r>
              <a:t>Mettre l’accent sur leurs efforts plutôt que les résultats.</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160"/>
          <p:cNvSpPr/>
          <p:nvPr>
            <p:ph type="title"/>
          </p:nvPr>
        </p:nvSpPr>
        <p:spPr>
          <a:prstGeom prst="rect">
            <a:avLst/>
          </a:prstGeom>
        </p:spPr>
        <p:txBody>
          <a:bodyPr/>
          <a:lstStyle>
            <a:lvl1pPr defTabSz="868680">
              <a:defRPr sz="3705"/>
            </a:lvl1pPr>
          </a:lstStyle>
          <a:p>
            <a:pPr/>
            <a:r>
              <a:t>Pratiques gagnantes par l’organisation</a:t>
            </a:r>
          </a:p>
        </p:txBody>
      </p:sp>
      <p:sp>
        <p:nvSpPr>
          <p:cNvPr id="161" name="Shape 161"/>
          <p:cNvSpPr/>
          <p:nvPr>
            <p:ph type="body" idx="1"/>
          </p:nvPr>
        </p:nvSpPr>
        <p:spPr>
          <a:xfrm>
            <a:off x="457200" y="1600200"/>
            <a:ext cx="8229600" cy="4525963"/>
          </a:xfrm>
          <a:prstGeom prst="rect">
            <a:avLst/>
          </a:prstGeom>
        </p:spPr>
        <p:txBody>
          <a:bodyPr/>
          <a:lstStyle/>
          <a:p>
            <a:pPr/>
            <a:r>
              <a:t>Session d’information quant à la santé mentale et aux services disponibles (PAÉ, sessions de prévention)</a:t>
            </a:r>
          </a:p>
          <a:p>
            <a:pPr/>
            <a:r>
              <a:t>Mettre l’accent sur les approches pro actives et faire de la prévention rapidement afin que les situations ne se dégénèrent pas davantage.</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ph type="title"/>
          </p:nvPr>
        </p:nvSpPr>
        <p:spPr>
          <a:prstGeom prst="rect">
            <a:avLst/>
          </a:prstGeom>
        </p:spPr>
        <p:txBody>
          <a:bodyPr/>
          <a:lstStyle/>
          <a:p>
            <a:pPr/>
          </a:p>
        </p:txBody>
      </p:sp>
      <p:sp>
        <p:nvSpPr>
          <p:cNvPr id="164" name="Shape 164"/>
          <p:cNvSpPr/>
          <p:nvPr>
            <p:ph type="body" idx="1"/>
          </p:nvPr>
        </p:nvSpPr>
        <p:spPr>
          <a:xfrm>
            <a:off x="457200" y="1600200"/>
            <a:ext cx="8229600" cy="4525963"/>
          </a:xfrm>
          <a:prstGeom prst="rect">
            <a:avLst/>
          </a:prstGeom>
        </p:spPr>
        <p:txBody>
          <a:bodyPr/>
          <a:lstStyle/>
          <a:p>
            <a:pPr/>
            <a:r>
              <a:t>Implanter des stratégies de mieux-être – Fort possiblement la façon la plus facile et moins intrusive d’adresser la santé mentale dans le milieu du travail</a:t>
            </a:r>
          </a:p>
          <a:p>
            <a:pPr/>
            <a:r>
              <a:t>Incorporer des opportunités d’apprentissage pour faire la promotion de pratiques positives de santé mentale au travail.</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Shape 166"/>
          <p:cNvSpPr/>
          <p:nvPr>
            <p:ph type="title"/>
          </p:nvPr>
        </p:nvSpPr>
        <p:spPr>
          <a:prstGeom prst="rect">
            <a:avLst/>
          </a:prstGeom>
        </p:spPr>
        <p:txBody>
          <a:bodyPr/>
          <a:lstStyle/>
          <a:p>
            <a:pPr/>
          </a:p>
        </p:txBody>
      </p:sp>
      <p:sp>
        <p:nvSpPr>
          <p:cNvPr id="167" name="Shape 167"/>
          <p:cNvSpPr/>
          <p:nvPr>
            <p:ph type="body" idx="1"/>
          </p:nvPr>
        </p:nvSpPr>
        <p:spPr>
          <a:xfrm>
            <a:off x="457200" y="1600200"/>
            <a:ext cx="8229600" cy="4525963"/>
          </a:xfrm>
          <a:prstGeom prst="rect">
            <a:avLst/>
          </a:prstGeom>
        </p:spPr>
        <p:txBody>
          <a:bodyPr/>
          <a:lstStyle/>
          <a:p>
            <a:pPr/>
            <a:r>
              <a:t>Accueillir, accepter et appuyer l’autonomie des employés lors des transitions (p.ex. retour au travail)</a:t>
            </a:r>
          </a:p>
          <a:p>
            <a:pPr/>
            <a:r>
              <a:t>S’assurer que les Programmes d’aide aux employés sont connus de tous et facilement accessibles.</a:t>
            </a:r>
          </a:p>
          <a:p>
            <a:pPr/>
            <a:r>
              <a:t>Faciliter l’adaptation et l’engagement des employés en offrant diverses accommodations.</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5" name="Shape 115"/>
          <p:cNvSpPr/>
          <p:nvPr>
            <p:ph type="title"/>
          </p:nvPr>
        </p:nvSpPr>
        <p:spPr>
          <a:prstGeom prst="rect">
            <a:avLst/>
          </a:prstGeom>
        </p:spPr>
        <p:txBody>
          <a:bodyPr/>
          <a:lstStyle/>
          <a:p>
            <a:pPr/>
            <a:r>
              <a:t>Objectifs d’apprentissage</a:t>
            </a:r>
          </a:p>
        </p:txBody>
      </p:sp>
      <p:sp>
        <p:nvSpPr>
          <p:cNvPr id="116" name="Shape 116"/>
          <p:cNvSpPr/>
          <p:nvPr>
            <p:ph type="body" idx="1"/>
          </p:nvPr>
        </p:nvSpPr>
        <p:spPr>
          <a:xfrm>
            <a:off x="457200" y="1600200"/>
            <a:ext cx="8229600" cy="4525963"/>
          </a:xfrm>
          <a:prstGeom prst="rect">
            <a:avLst/>
          </a:prstGeom>
        </p:spPr>
        <p:txBody>
          <a:bodyPr/>
          <a:lstStyle/>
          <a:p>
            <a:pPr/>
            <a:r>
              <a:t>Comprendre la nature des défis de santé mentale chez les adultes</a:t>
            </a:r>
          </a:p>
          <a:p>
            <a:pPr/>
            <a:r>
              <a:t>Reconnaître les signes de troubles de santé mentale</a:t>
            </a:r>
          </a:p>
          <a:p>
            <a:pPr/>
            <a:r>
              <a:t>Promouvoir des pratiques gagnantes pour appuyer les collègues ayant des défis de santé mentale</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title"/>
          </p:nvPr>
        </p:nvSpPr>
        <p:spPr>
          <a:prstGeom prst="rect">
            <a:avLst/>
          </a:prstGeom>
        </p:spPr>
        <p:txBody>
          <a:bodyPr/>
          <a:lstStyle/>
          <a:p>
            <a:pPr/>
            <a:r>
              <a:t>Interventions organisationnelles</a:t>
            </a:r>
          </a:p>
        </p:txBody>
      </p:sp>
      <p:sp>
        <p:nvSpPr>
          <p:cNvPr id="170" name="Shape 170"/>
          <p:cNvSpPr/>
          <p:nvPr>
            <p:ph type="body" idx="1"/>
          </p:nvPr>
        </p:nvSpPr>
        <p:spPr>
          <a:xfrm>
            <a:off x="457200" y="1600200"/>
            <a:ext cx="8229600" cy="4525963"/>
          </a:xfrm>
          <a:prstGeom prst="rect">
            <a:avLst/>
          </a:prstGeom>
        </p:spPr>
        <p:txBody>
          <a:bodyPr/>
          <a:lstStyle/>
          <a:p>
            <a:pPr marL="332613" indent="-332613" defTabSz="886968">
              <a:lnSpc>
                <a:spcPct val="90000"/>
              </a:lnSpc>
              <a:spcBef>
                <a:spcPts val="600"/>
              </a:spcBef>
              <a:defRPr sz="2619"/>
            </a:pPr>
            <a:r>
              <a:t>Lorsque possible, réduire le stress relié à la situation.</a:t>
            </a:r>
          </a:p>
          <a:p>
            <a:pPr marL="332613" indent="-332613" defTabSz="886968">
              <a:lnSpc>
                <a:spcPct val="90000"/>
              </a:lnSpc>
              <a:spcBef>
                <a:spcPts val="600"/>
              </a:spcBef>
              <a:defRPr sz="2619"/>
            </a:pPr>
            <a:r>
              <a:t>Offrir du mentorat pour les employés.</a:t>
            </a:r>
          </a:p>
          <a:p>
            <a:pPr marL="332613" indent="-332613" defTabSz="886968">
              <a:lnSpc>
                <a:spcPct val="90000"/>
              </a:lnSpc>
              <a:spcBef>
                <a:spcPts val="600"/>
              </a:spcBef>
              <a:defRPr sz="2619"/>
            </a:pPr>
            <a:r>
              <a:t>Assurer l’accès rapide aux services de counseling ou de traitements lorsque nécessaire.</a:t>
            </a:r>
          </a:p>
          <a:p>
            <a:pPr marL="332613" indent="-332613" defTabSz="886968">
              <a:lnSpc>
                <a:spcPct val="90000"/>
              </a:lnSpc>
              <a:spcBef>
                <a:spcPts val="600"/>
              </a:spcBef>
              <a:defRPr sz="2619"/>
            </a:pPr>
            <a:r>
              <a:t>S’assurer que les employés ont l’occasion de vivre du succès régulièrement. Découper l’objectif global en petits objectifs plus facilement réalisables.</a:t>
            </a:r>
          </a:p>
          <a:p>
            <a:pPr marL="332613" indent="-332613" defTabSz="886968">
              <a:lnSpc>
                <a:spcPct val="90000"/>
              </a:lnSpc>
              <a:spcBef>
                <a:spcPts val="600"/>
              </a:spcBef>
              <a:defRPr sz="2619"/>
            </a:pPr>
            <a:r>
              <a:t>Explorer les forces, intérêts et préférences des employés afin d’augmenter le sentiment d’engagement.</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ph type="title"/>
          </p:nvPr>
        </p:nvSpPr>
        <p:spPr>
          <a:prstGeom prst="rect">
            <a:avLst/>
          </a:prstGeom>
        </p:spPr>
        <p:txBody>
          <a:bodyPr/>
          <a:lstStyle/>
          <a:p>
            <a:pPr/>
            <a:r>
              <a:t>À ne pas oublier…</a:t>
            </a:r>
          </a:p>
        </p:txBody>
      </p:sp>
      <p:sp>
        <p:nvSpPr>
          <p:cNvPr id="173" name="Shape 173"/>
          <p:cNvSpPr/>
          <p:nvPr>
            <p:ph type="body" idx="1"/>
          </p:nvPr>
        </p:nvSpPr>
        <p:spPr>
          <a:xfrm>
            <a:off x="457200" y="1600200"/>
            <a:ext cx="8229600" cy="4525963"/>
          </a:xfrm>
          <a:prstGeom prst="rect">
            <a:avLst/>
          </a:prstGeom>
        </p:spPr>
        <p:txBody>
          <a:bodyPr/>
          <a:lstStyle/>
          <a:p>
            <a:pPr/>
            <a:r>
              <a:t>Être conscient de la ligne entre aider et tout faire pour l’autre.</a:t>
            </a:r>
          </a:p>
          <a:p>
            <a:pPr/>
            <a:r>
              <a:t>Respecter la confidentialité et les limites de la personne.</a:t>
            </a: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ph type="title"/>
          </p:nvPr>
        </p:nvSpPr>
        <p:spPr>
          <a:prstGeom prst="rect">
            <a:avLst/>
          </a:prstGeom>
        </p:spPr>
        <p:txBody>
          <a:bodyPr/>
          <a:lstStyle/>
          <a:p>
            <a:pPr/>
            <a:r>
              <a:t>Activité</a:t>
            </a:r>
          </a:p>
        </p:txBody>
      </p:sp>
      <p:sp>
        <p:nvSpPr>
          <p:cNvPr id="176" name="Shape 176"/>
          <p:cNvSpPr/>
          <p:nvPr>
            <p:ph type="body" idx="1"/>
          </p:nvPr>
        </p:nvSpPr>
        <p:spPr>
          <a:xfrm>
            <a:off x="457200" y="1600200"/>
            <a:ext cx="8229600" cy="4525963"/>
          </a:xfrm>
          <a:prstGeom prst="rect">
            <a:avLst/>
          </a:prstGeom>
        </p:spPr>
        <p:txBody>
          <a:bodyPr/>
          <a:lstStyle/>
          <a:p>
            <a:pPr>
              <a:lnSpc>
                <a:spcPct val="90000"/>
              </a:lnSpc>
              <a:spcBef>
                <a:spcPts val="600"/>
              </a:spcBef>
              <a:defRPr sz="2700"/>
            </a:pPr>
            <a:r>
              <a:t>Avec un collègue qui a également visionné cette vidéo, discutez des façons dont vous pourriez être une ressource positive pour Michel alors qu’il retourne au travail.</a:t>
            </a:r>
          </a:p>
          <a:p>
            <a:pPr>
              <a:lnSpc>
                <a:spcPct val="90000"/>
              </a:lnSpc>
              <a:spcBef>
                <a:spcPts val="600"/>
              </a:spcBef>
              <a:defRPr sz="2700"/>
            </a:pPr>
            <a:r>
              <a:t>Situation :</a:t>
            </a:r>
          </a:p>
          <a:p>
            <a:pPr lvl="1" marL="742950" indent="-285750">
              <a:lnSpc>
                <a:spcPct val="90000"/>
              </a:lnSpc>
              <a:spcBef>
                <a:spcPts val="500"/>
              </a:spcBef>
              <a:defRPr sz="2300"/>
            </a:pPr>
            <a:r>
              <a:t>Michel est en arrêt de travail depuis 3 mois. Il a vécu des événements difficiles dont la mort de sa sœur en raison d’un cancer. Il éprouva également une période de découragement et fit une dépression. Il retourne au travail lundi et fera partie de votre équipe. De plus, il devra accepter de nouvelles responsabilités professionnelles avec lesquelles il n’est pas très familier.</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Shape 178"/>
          <p:cNvSpPr/>
          <p:nvPr>
            <p:ph type="title"/>
          </p:nvPr>
        </p:nvSpPr>
        <p:spPr>
          <a:prstGeom prst="rect">
            <a:avLst/>
          </a:prstGeom>
        </p:spPr>
        <p:txBody>
          <a:bodyPr/>
          <a:lstStyle/>
          <a:p>
            <a:pPr/>
          </a:p>
        </p:txBody>
      </p:sp>
      <p:sp>
        <p:nvSpPr>
          <p:cNvPr id="179" name="Shape 179"/>
          <p:cNvSpPr/>
          <p:nvPr>
            <p:ph type="body" idx="1"/>
          </p:nvPr>
        </p:nvSpPr>
        <p:spPr>
          <a:xfrm>
            <a:off x="457200" y="1600200"/>
            <a:ext cx="8229600" cy="4525963"/>
          </a:xfrm>
          <a:prstGeom prst="rect">
            <a:avLst/>
          </a:prstGeom>
        </p:spPr>
        <p:txBody>
          <a:bodyPr/>
          <a:lstStyle>
            <a:lvl2pPr marL="742950" indent="-285750">
              <a:spcBef>
                <a:spcPts val="600"/>
              </a:spcBef>
              <a:defRPr sz="2800"/>
            </a:lvl2pPr>
          </a:lstStyle>
          <a:p>
            <a:pPr/>
            <a:r>
              <a:t>Question à répondre :</a:t>
            </a:r>
          </a:p>
          <a:p>
            <a:pPr lvl="1"/>
            <a:r>
              <a:t>Quelles pratiques personnelles et organisationnelles seraient des plus aidantes pour Michel alors qu’il retourne au travail?</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ph type="title"/>
          </p:nvPr>
        </p:nvSpPr>
        <p:spPr>
          <a:prstGeom prst="rect">
            <a:avLst/>
          </a:prstGeom>
        </p:spPr>
        <p:txBody>
          <a:bodyPr/>
          <a:lstStyle/>
          <a:p>
            <a:pPr/>
            <a:r>
              <a:t>Survol de la session</a:t>
            </a:r>
          </a:p>
        </p:txBody>
      </p:sp>
      <p:sp>
        <p:nvSpPr>
          <p:cNvPr id="119" name="Shape 119"/>
          <p:cNvSpPr/>
          <p:nvPr>
            <p:ph type="body" idx="1"/>
          </p:nvPr>
        </p:nvSpPr>
        <p:spPr>
          <a:xfrm>
            <a:off x="457200" y="1600200"/>
            <a:ext cx="8229600" cy="4525963"/>
          </a:xfrm>
          <a:prstGeom prst="rect">
            <a:avLst/>
          </a:prstGeom>
        </p:spPr>
        <p:txBody>
          <a:bodyPr/>
          <a:lstStyle/>
          <a:p>
            <a:pPr>
              <a:lnSpc>
                <a:spcPct val="90000"/>
              </a:lnSpc>
            </a:pPr>
            <a:r>
              <a:t>Mythes par rapport aux défis de santé mentale</a:t>
            </a:r>
          </a:p>
          <a:p>
            <a:pPr>
              <a:lnSpc>
                <a:spcPct val="90000"/>
              </a:lnSpc>
            </a:pPr>
            <a:r>
              <a:t>La nature des préoccupations de santé mentale</a:t>
            </a:r>
          </a:p>
          <a:p>
            <a:pPr>
              <a:lnSpc>
                <a:spcPct val="90000"/>
              </a:lnSpc>
            </a:pPr>
            <a:r>
              <a:t>Les particularités du milieu du travail</a:t>
            </a:r>
          </a:p>
          <a:p>
            <a:pPr lvl="1" marL="742950" indent="-285750">
              <a:lnSpc>
                <a:spcPct val="90000"/>
              </a:lnSpc>
              <a:spcBef>
                <a:spcPts val="600"/>
              </a:spcBef>
              <a:defRPr sz="2800"/>
            </a:pPr>
            <a:r>
              <a:t>Pratiques par les pairs</a:t>
            </a:r>
          </a:p>
          <a:p>
            <a:pPr lvl="1" marL="742950" indent="-285750">
              <a:lnSpc>
                <a:spcPct val="90000"/>
              </a:lnSpc>
              <a:spcBef>
                <a:spcPts val="600"/>
              </a:spcBef>
              <a:defRPr sz="2800"/>
            </a:pPr>
            <a:r>
              <a:t>Pratiques organisationnelles</a:t>
            </a:r>
          </a:p>
          <a:p>
            <a:pPr>
              <a:lnSpc>
                <a:spcPct val="90000"/>
              </a:lnSpc>
            </a:pPr>
            <a:r>
              <a:t>Une activité pour appliquer les nouveaux apprentissages</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p:nvPr>
        </p:nvSpPr>
        <p:spPr>
          <a:prstGeom prst="rect">
            <a:avLst/>
          </a:prstGeom>
        </p:spPr>
        <p:txBody>
          <a:bodyPr/>
          <a:lstStyle>
            <a:lvl1pPr defTabSz="868680">
              <a:defRPr sz="3705"/>
            </a:lvl1pPr>
          </a:lstStyle>
          <a:p>
            <a:pPr/>
            <a:r>
              <a:t>Mythes par rapport à la santé mentale</a:t>
            </a:r>
          </a:p>
        </p:txBody>
      </p:sp>
      <p:sp>
        <p:nvSpPr>
          <p:cNvPr id="122" name="Shape 122"/>
          <p:cNvSpPr/>
          <p:nvPr>
            <p:ph type="body" idx="1"/>
          </p:nvPr>
        </p:nvSpPr>
        <p:spPr>
          <a:xfrm>
            <a:off x="457200" y="1600200"/>
            <a:ext cx="8229600" cy="4525963"/>
          </a:xfrm>
          <a:prstGeom prst="rect">
            <a:avLst/>
          </a:prstGeom>
        </p:spPr>
        <p:txBody>
          <a:bodyPr/>
          <a:lstStyle/>
          <a:p>
            <a:pPr/>
            <a:r>
              <a:t>Les préoccupations quant à la santé mentale n’affectent que peu de personnes</a:t>
            </a:r>
          </a:p>
          <a:p>
            <a:pPr lvl="1" marL="742950" indent="-285750">
              <a:spcBef>
                <a:spcPts val="600"/>
              </a:spcBef>
              <a:defRPr sz="2800"/>
            </a:pPr>
            <a:r>
              <a:t>Évidemment faux! Des difficultés de santé mentale affectent des personnes de tout âge, de toute culture ou niveau socio-économique</a:t>
            </a:r>
          </a:p>
          <a:p>
            <a:pPr lvl="2" marL="1143000" indent="-228600">
              <a:spcBef>
                <a:spcPts val="500"/>
              </a:spcBef>
              <a:defRPr sz="2400"/>
            </a:pPr>
            <a:r>
              <a:t>Personne n’est à l’abri</a:t>
            </a:r>
          </a:p>
          <a:p>
            <a:pPr lvl="1" marL="742950" indent="-285750">
              <a:spcBef>
                <a:spcPts val="600"/>
              </a:spcBef>
              <a:defRPr sz="2800"/>
            </a:pPr>
            <a:r>
              <a:t>En effet, à n’importe quel temps, une personne sur 5 est au prise avec des défis de santé mentale.</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title"/>
          </p:nvPr>
        </p:nvSpPr>
        <p:spPr>
          <a:prstGeom prst="rect">
            <a:avLst/>
          </a:prstGeom>
        </p:spPr>
        <p:txBody>
          <a:bodyPr/>
          <a:lstStyle/>
          <a:p>
            <a:pPr/>
          </a:p>
        </p:txBody>
      </p:sp>
      <p:sp>
        <p:nvSpPr>
          <p:cNvPr id="125" name="Shape 125"/>
          <p:cNvSpPr/>
          <p:nvPr>
            <p:ph type="body" idx="1"/>
          </p:nvPr>
        </p:nvSpPr>
        <p:spPr>
          <a:xfrm>
            <a:off x="457200" y="1600200"/>
            <a:ext cx="8229600" cy="4525963"/>
          </a:xfrm>
          <a:prstGeom prst="rect">
            <a:avLst/>
          </a:prstGeom>
        </p:spPr>
        <p:txBody>
          <a:bodyPr/>
          <a:lstStyle/>
          <a:p>
            <a:pPr/>
            <a:r>
              <a:t>Les problèmes de santé mentale sont causés par des faiblesses personnelles.</a:t>
            </a:r>
          </a:p>
          <a:p>
            <a:pPr lvl="1" marL="742950" indent="-285750">
              <a:spcBef>
                <a:spcPts val="600"/>
              </a:spcBef>
              <a:defRPr sz="2800"/>
            </a:pPr>
            <a:r>
              <a:t>Les problèmes de santé mentale sont plutôt causés par divers facteurs génétiques, biologiques, sociaux et environnementaux.</a:t>
            </a:r>
          </a:p>
          <a:p>
            <a:pPr lvl="1" marL="742950" indent="-285750">
              <a:spcBef>
                <a:spcPts val="600"/>
              </a:spcBef>
              <a:defRPr sz="2800"/>
            </a:pPr>
            <a:r>
              <a:t>C</a:t>
            </a:r>
            <a:r>
              <a:t>hercher et accepter l’aide est plutôt un signe de force et de courage qu’une faiblesse.</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title"/>
          </p:nvPr>
        </p:nvSpPr>
        <p:spPr>
          <a:prstGeom prst="rect">
            <a:avLst/>
          </a:prstGeom>
        </p:spPr>
        <p:txBody>
          <a:bodyPr/>
          <a:lstStyle/>
          <a:p>
            <a:pPr/>
          </a:p>
        </p:txBody>
      </p:sp>
      <p:sp>
        <p:nvSpPr>
          <p:cNvPr id="128" name="Shape 128"/>
          <p:cNvSpPr/>
          <p:nvPr>
            <p:ph type="body" idx="1"/>
          </p:nvPr>
        </p:nvSpPr>
        <p:spPr>
          <a:xfrm>
            <a:off x="457200" y="1600200"/>
            <a:ext cx="8229600" cy="4525963"/>
          </a:xfrm>
          <a:prstGeom prst="rect">
            <a:avLst/>
          </a:prstGeom>
        </p:spPr>
        <p:txBody>
          <a:bodyPr/>
          <a:lstStyle>
            <a:lvl2pPr marL="742950" indent="-285750">
              <a:spcBef>
                <a:spcPts val="600"/>
              </a:spcBef>
              <a:defRPr sz="2800"/>
            </a:lvl2pPr>
          </a:lstStyle>
          <a:p>
            <a:pPr/>
            <a:r>
              <a:t>Ceux qui souffrent de troubles de santé mentale vont en souffrir pour toujours</a:t>
            </a:r>
          </a:p>
          <a:p>
            <a:pPr lvl="1"/>
            <a:r>
              <a:t>Avec le soutien, les relations positives  et l’aide appropriée pour faire face au problème de santé mentale, la plupart des gens vont s’en sortir et souvent même en ressortir plus forts.</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title"/>
          </p:nvPr>
        </p:nvSpPr>
        <p:spPr>
          <a:prstGeom prst="rect">
            <a:avLst/>
          </a:prstGeom>
        </p:spPr>
        <p:txBody>
          <a:bodyPr/>
          <a:lstStyle/>
          <a:p>
            <a:pPr/>
          </a:p>
        </p:txBody>
      </p:sp>
      <p:sp>
        <p:nvSpPr>
          <p:cNvPr id="131" name="Shape 131"/>
          <p:cNvSpPr/>
          <p:nvPr>
            <p:ph type="body" idx="1"/>
          </p:nvPr>
        </p:nvSpPr>
        <p:spPr>
          <a:xfrm>
            <a:off x="457200" y="1600200"/>
            <a:ext cx="8229600" cy="4525963"/>
          </a:xfrm>
          <a:prstGeom prst="rect">
            <a:avLst/>
          </a:prstGeom>
        </p:spPr>
        <p:txBody>
          <a:bodyPr/>
          <a:lstStyle>
            <a:lvl2pPr marL="742950" indent="-285750">
              <a:spcBef>
                <a:spcPts val="600"/>
              </a:spcBef>
              <a:defRPr sz="2800"/>
            </a:lvl2pPr>
          </a:lstStyle>
          <a:p>
            <a:pPr/>
            <a:r>
              <a:t>Les personnes souffrant de troubles de santé mentale devraient être hospitalisées</a:t>
            </a:r>
          </a:p>
          <a:p>
            <a:pPr lvl="1"/>
            <a:r>
              <a:t>Nous avons plutôt besoin d’être entourés de personnes qui nous aiment, nous appuient et nous encouragent. Nous avons besoin de voir que nous avons également beaucoup à offrir aux autres, que nous pouvons contribuer positivement.</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title"/>
          </p:nvPr>
        </p:nvSpPr>
        <p:spPr>
          <a:prstGeom prst="rect">
            <a:avLst/>
          </a:prstGeom>
        </p:spPr>
        <p:txBody>
          <a:bodyPr/>
          <a:lstStyle/>
          <a:p>
            <a:pPr/>
            <a:r>
              <a:t>Prévalence</a:t>
            </a:r>
          </a:p>
        </p:txBody>
      </p:sp>
      <p:sp>
        <p:nvSpPr>
          <p:cNvPr id="134" name="Shape 134"/>
          <p:cNvSpPr/>
          <p:nvPr>
            <p:ph type="body" idx="1"/>
          </p:nvPr>
        </p:nvSpPr>
        <p:spPr>
          <a:xfrm>
            <a:off x="457200" y="1600200"/>
            <a:ext cx="8229600" cy="4525963"/>
          </a:xfrm>
          <a:prstGeom prst="rect">
            <a:avLst/>
          </a:prstGeom>
        </p:spPr>
        <p:txBody>
          <a:bodyPr/>
          <a:lstStyle/>
          <a:p>
            <a:pPr>
              <a:lnSpc>
                <a:spcPct val="90000"/>
              </a:lnSpc>
              <a:spcBef>
                <a:spcPts val="600"/>
              </a:spcBef>
              <a:defRPr sz="2900"/>
            </a:pPr>
            <a:r>
              <a:t>Environ 75% des Canadiens rapportent se sentir stressés au moins une fois par mois alors que 43% rapportent se sentir « très stressés » quelques fois par semaine (Sondage canadien sur la santé mentale)</a:t>
            </a:r>
          </a:p>
          <a:p>
            <a:pPr>
              <a:lnSpc>
                <a:spcPct val="90000"/>
              </a:lnSpc>
              <a:spcBef>
                <a:spcPts val="600"/>
              </a:spcBef>
              <a:defRPr sz="2900"/>
            </a:pPr>
            <a:r>
              <a:t>1 Canadien sur 10 a des symptômes de trouble de santé mentale</a:t>
            </a:r>
          </a:p>
          <a:p>
            <a:pPr>
              <a:lnSpc>
                <a:spcPct val="90000"/>
              </a:lnSpc>
              <a:spcBef>
                <a:spcPts val="600"/>
              </a:spcBef>
              <a:defRPr sz="2900"/>
            </a:pPr>
            <a:r>
              <a:t>Des difficultés de santé mentale affectent 30% des Canadiens âgés de 25 à 44 ans.</a:t>
            </a:r>
          </a:p>
          <a:p>
            <a:pPr lvl="8" marL="0" indent="1828800" algn="r">
              <a:lnSpc>
                <a:spcPct val="90000"/>
              </a:lnSpc>
              <a:spcBef>
                <a:spcPts val="400"/>
              </a:spcBef>
              <a:buSzTx/>
              <a:buFontTx/>
              <a:buNone/>
              <a:defRPr sz="1800"/>
            </a:pPr>
            <a:r>
              <a:t>(Recherche - Santé Canada)</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title"/>
          </p:nvPr>
        </p:nvSpPr>
        <p:spPr>
          <a:xfrm>
            <a:off x="457200" y="288392"/>
            <a:ext cx="8229600" cy="1143001"/>
          </a:xfrm>
          <a:prstGeom prst="rect">
            <a:avLst/>
          </a:prstGeom>
        </p:spPr>
        <p:txBody>
          <a:bodyPr/>
          <a:lstStyle/>
          <a:p>
            <a:pPr>
              <a:defRPr sz="3900"/>
            </a:pPr>
          </a:p>
        </p:txBody>
      </p:sp>
      <p:sp>
        <p:nvSpPr>
          <p:cNvPr id="137" name="Shape 137"/>
          <p:cNvSpPr/>
          <p:nvPr>
            <p:ph type="body" idx="1"/>
          </p:nvPr>
        </p:nvSpPr>
        <p:spPr>
          <a:xfrm>
            <a:off x="457200" y="1600200"/>
            <a:ext cx="8229600" cy="4525963"/>
          </a:xfrm>
          <a:prstGeom prst="rect">
            <a:avLst/>
          </a:prstGeom>
        </p:spPr>
        <p:txBody>
          <a:bodyPr/>
          <a:lstStyle>
            <a:lvl1pPr marL="0" indent="0">
              <a:buSzTx/>
              <a:buFontTx/>
              <a:buNone/>
            </a:lvl1pPr>
          </a:lstStyle>
          <a:p>
            <a:pPr/>
            <a:r>
              <a:t>L’organisation mondiale de la santé définit la santé mentale comme un état de bien-être qui permet à chacun de réaliser son potentiel, de faire face aux difficultés normales de la vie, de travailler avec succès et de manière productive et d'être en mesure d'apporter une contribution à la communauté.</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