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8CACB"/>
          </a:solidFill>
        </a:fill>
      </a:tcStyle>
    </a:wholeTbl>
    <a:band2H>
      <a:tcTxStyle b="def" i="def"/>
      <a:tcStyle>
        <a:tcBdr/>
        <a:fill>
          <a:solidFill>
            <a:srgbClr val="F4E6E7"/>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6CECA"/>
          </a:solidFill>
        </a:fill>
      </a:tcStyle>
    </a:wholeTbl>
    <a:band2H>
      <a:tcTxStyle b="def" i="def"/>
      <a:tcStyle>
        <a:tcBdr/>
        <a:fill>
          <a:solidFill>
            <a:srgbClr val="FBE8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lumOff val="17843"/>
            </a:schemeClr>
          </a:solidFill>
        </a:fill>
      </a:tcStyle>
    </a:wholeTbl>
    <a:band2H>
      <a:tcTxStyle b="def" i="def"/>
      <a:tcStyle>
        <a:tcBdr/>
        <a:fill>
          <a:solidFill>
            <a:srgbClr val="EAEAEA"/>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spcBef>
        <a:spcPts val="400"/>
      </a:spcBef>
      <a:defRPr sz="1200">
        <a:latin typeface="+mn-lt"/>
        <a:ea typeface="+mn-ea"/>
        <a:cs typeface="+mn-cs"/>
        <a:sym typeface="Calibri"/>
      </a:defRPr>
    </a:lvl1pPr>
    <a:lvl2pPr indent="228600" defTabSz="457200" latinLnBrk="0">
      <a:spcBef>
        <a:spcPts val="400"/>
      </a:spcBef>
      <a:defRPr sz="1200">
        <a:latin typeface="+mn-lt"/>
        <a:ea typeface="+mn-ea"/>
        <a:cs typeface="+mn-cs"/>
        <a:sym typeface="Calibri"/>
      </a:defRPr>
    </a:lvl2pPr>
    <a:lvl3pPr indent="457200" defTabSz="457200" latinLnBrk="0">
      <a:spcBef>
        <a:spcPts val="400"/>
      </a:spcBef>
      <a:defRPr sz="1200">
        <a:latin typeface="+mn-lt"/>
        <a:ea typeface="+mn-ea"/>
        <a:cs typeface="+mn-cs"/>
        <a:sym typeface="Calibri"/>
      </a:defRPr>
    </a:lvl3pPr>
    <a:lvl4pPr indent="685800" defTabSz="457200" latinLnBrk="0">
      <a:spcBef>
        <a:spcPts val="400"/>
      </a:spcBef>
      <a:defRPr sz="1200">
        <a:latin typeface="+mn-lt"/>
        <a:ea typeface="+mn-ea"/>
        <a:cs typeface="+mn-cs"/>
        <a:sym typeface="Calibri"/>
      </a:defRPr>
    </a:lvl4pPr>
    <a:lvl5pPr indent="914400" defTabSz="457200" latinLnBrk="0">
      <a:spcBef>
        <a:spcPts val="400"/>
      </a:spcBef>
      <a:defRPr sz="1200">
        <a:latin typeface="+mn-lt"/>
        <a:ea typeface="+mn-ea"/>
        <a:cs typeface="+mn-cs"/>
        <a:sym typeface="Calibri"/>
      </a:defRPr>
    </a:lvl5pPr>
    <a:lvl6pPr indent="1143000" defTabSz="457200" latinLnBrk="0">
      <a:spcBef>
        <a:spcPts val="400"/>
      </a:spcBef>
      <a:defRPr sz="1200">
        <a:latin typeface="+mn-lt"/>
        <a:ea typeface="+mn-ea"/>
        <a:cs typeface="+mn-cs"/>
        <a:sym typeface="Calibri"/>
      </a:defRPr>
    </a:lvl6pPr>
    <a:lvl7pPr indent="1371600" defTabSz="457200" latinLnBrk="0">
      <a:spcBef>
        <a:spcPts val="400"/>
      </a:spcBef>
      <a:defRPr sz="1200">
        <a:latin typeface="+mn-lt"/>
        <a:ea typeface="+mn-ea"/>
        <a:cs typeface="+mn-cs"/>
        <a:sym typeface="Calibri"/>
      </a:defRPr>
    </a:lvl7pPr>
    <a:lvl8pPr indent="1600200" defTabSz="457200" latinLnBrk="0">
      <a:spcBef>
        <a:spcPts val="400"/>
      </a:spcBef>
      <a:defRPr sz="1200">
        <a:latin typeface="+mn-lt"/>
        <a:ea typeface="+mn-ea"/>
        <a:cs typeface="+mn-cs"/>
        <a:sym typeface="Calibri"/>
      </a:defRPr>
    </a:lvl8pPr>
    <a:lvl9pPr indent="1828800" defTabSz="457200" latinLnBrk="0">
      <a:spcBef>
        <a:spcPts val="400"/>
      </a:spcBef>
      <a:defRPr sz="1200">
        <a:latin typeface="+mn-lt"/>
        <a:ea typeface="+mn-ea"/>
        <a:cs typeface="+mn-cs"/>
        <a:sym typeface="Calibri"/>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Slide">
    <p:spTree>
      <p:nvGrpSpPr>
        <p:cNvPr id="1" name=""/>
        <p:cNvGrpSpPr/>
        <p:nvPr/>
      </p:nvGrpSpPr>
      <p:grpSpPr>
        <a:xfrm>
          <a:off x="0" y="0"/>
          <a:ext cx="0" cy="0"/>
          <a:chOff x="0" y="0"/>
          <a:chExt cx="0" cy="0"/>
        </a:xfrm>
      </p:grpSpPr>
      <p:sp>
        <p:nvSpPr>
          <p:cNvPr id="11" name="Shape 11"/>
          <p:cNvSpPr/>
          <p:nvPr/>
        </p:nvSpPr>
        <p:spPr>
          <a:xfrm>
            <a:off x="3187699" y="268288"/>
            <a:ext cx="5668965" cy="1243013"/>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2" name="Shape 12"/>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3" name="Shape 13"/>
          <p:cNvSpPr/>
          <p:nvPr>
            <p:ph type="title"/>
          </p:nvPr>
        </p:nvSpPr>
        <p:spPr>
          <a:xfrm>
            <a:off x="3322320" y="513415"/>
            <a:ext cx="5458969" cy="1048685"/>
          </a:xfrm>
          <a:prstGeom prst="rect">
            <a:avLst/>
          </a:prstGeom>
        </p:spPr>
        <p:txBody>
          <a:bodyPr>
            <a:normAutofit fontScale="100000" lnSpcReduction="0"/>
          </a:bodyPr>
          <a:lstStyle>
            <a:lvl1pPr>
              <a:defRPr sz="4600">
                <a:solidFill>
                  <a:srgbClr val="FFFFFF"/>
                </a:solidFill>
              </a:defRPr>
            </a:lvl1pPr>
          </a:lstStyle>
          <a:p>
            <a:pPr/>
            <a:r>
              <a:t>Title Text</a:t>
            </a:r>
          </a:p>
        </p:txBody>
      </p:sp>
      <p:sp>
        <p:nvSpPr>
          <p:cNvPr id="14" name="Shape 14"/>
          <p:cNvSpPr/>
          <p:nvPr>
            <p:ph type="body" sz="half" idx="1"/>
          </p:nvPr>
        </p:nvSpPr>
        <p:spPr>
          <a:xfrm>
            <a:off x="3200400" y="2527300"/>
            <a:ext cx="5458968" cy="4064000"/>
          </a:xfrm>
          <a:prstGeom prst="rect">
            <a:avLst/>
          </a:prstGeom>
        </p:spPr>
        <p:txBody>
          <a:bodyPr>
            <a:normAutofit fontScale="100000" lnSpcReduction="0"/>
          </a:bodyPr>
          <a:lstStyle>
            <a:lvl1pPr marL="0" indent="0">
              <a:spcBef>
                <a:spcPts val="0"/>
              </a:spcBef>
              <a:buClrTx/>
              <a:buSzTx/>
              <a:buFontTx/>
              <a:buNone/>
              <a:defRPr sz="1600"/>
            </a:lvl1pPr>
            <a:lvl2pPr marL="0" indent="457200">
              <a:spcBef>
                <a:spcPts val="0"/>
              </a:spcBef>
              <a:buClrTx/>
              <a:buSzTx/>
              <a:buFontTx/>
              <a:buNone/>
              <a:defRPr sz="1600"/>
            </a:lvl2pPr>
            <a:lvl3pPr marL="0" indent="914400">
              <a:spcBef>
                <a:spcPts val="0"/>
              </a:spcBef>
              <a:buClrTx/>
              <a:buSzTx/>
              <a:buFontTx/>
              <a:buNone/>
              <a:defRPr sz="1600"/>
            </a:lvl3pPr>
            <a:lvl4pPr marL="0" indent="1371600">
              <a:spcBef>
                <a:spcPts val="0"/>
              </a:spcBef>
              <a:buClrTx/>
              <a:buSzTx/>
              <a:buFontTx/>
              <a:buNone/>
              <a:defRPr sz="1600"/>
            </a:lvl4pPr>
            <a:lvl5pPr marL="0" indent="1828800">
              <a:spcBef>
                <a:spcPts val="0"/>
              </a:spcBef>
              <a:buClrTx/>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5" name="Shape 1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22" name="Shape 22"/>
          <p:cNvSpPr/>
          <p:nvPr/>
        </p:nvSpPr>
        <p:spPr>
          <a:xfrm>
            <a:off x="7759700" y="268288"/>
            <a:ext cx="1098550" cy="5876926"/>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23" name="Shape 23"/>
          <p:cNvSpPr/>
          <p:nvPr>
            <p:ph type="title"/>
          </p:nvPr>
        </p:nvSpPr>
        <p:spPr>
          <a:xfrm>
            <a:off x="3429000" y="774700"/>
            <a:ext cx="3937000" cy="1398494"/>
          </a:xfrm>
          <a:prstGeom prst="rect">
            <a:avLst/>
          </a:prstGeom>
        </p:spPr>
        <p:txBody>
          <a:bodyPr>
            <a:normAutofit fontScale="100000" lnSpcReduction="0"/>
          </a:bodyPr>
          <a:lstStyle>
            <a:lvl1pPr algn="r">
              <a:defRPr sz="3200"/>
            </a:lvl1pPr>
          </a:lstStyle>
          <a:p>
            <a:pPr/>
            <a:r>
              <a:t>Title Text</a:t>
            </a:r>
          </a:p>
        </p:txBody>
      </p:sp>
      <p:sp>
        <p:nvSpPr>
          <p:cNvPr id="24" name="Shape 24"/>
          <p:cNvSpPr/>
          <p:nvPr>
            <p:ph type="body" sz="half" idx="1"/>
          </p:nvPr>
        </p:nvSpPr>
        <p:spPr>
          <a:xfrm>
            <a:off x="596900" y="2565400"/>
            <a:ext cx="6579348" cy="3579815"/>
          </a:xfrm>
          <a:prstGeom prst="rect">
            <a:avLst/>
          </a:prstGeom>
        </p:spPr>
        <p:txBody>
          <a:bodyPr>
            <a:normAutofit fontScale="100000" lnSpcReduction="0"/>
          </a:bodyPr>
          <a:lstStyle>
            <a:lvl1pPr marL="0" indent="0" algn="r">
              <a:spcBef>
                <a:spcPts val="0"/>
              </a:spcBef>
              <a:buClrTx/>
              <a:buSzTx/>
              <a:buFontTx/>
              <a:buNone/>
              <a:defRPr sz="1600"/>
            </a:lvl1pPr>
            <a:lvl2pPr marL="0" indent="457200" algn="r">
              <a:spcBef>
                <a:spcPts val="0"/>
              </a:spcBef>
              <a:buClrTx/>
              <a:buSzTx/>
              <a:buFontTx/>
              <a:buNone/>
              <a:defRPr sz="1600"/>
            </a:lvl2pPr>
            <a:lvl3pPr marL="0" indent="914400" algn="r">
              <a:spcBef>
                <a:spcPts val="0"/>
              </a:spcBef>
              <a:buClrTx/>
              <a:buSzTx/>
              <a:buFontTx/>
              <a:buNone/>
              <a:defRPr sz="1600"/>
            </a:lvl3pPr>
            <a:lvl4pPr marL="0" indent="1371600" algn="r">
              <a:spcBef>
                <a:spcPts val="0"/>
              </a:spcBef>
              <a:buClrTx/>
              <a:buSzTx/>
              <a:buFontTx/>
              <a:buNone/>
              <a:defRPr sz="1600"/>
            </a:lvl4pPr>
            <a:lvl5pPr marL="0" indent="1828800" algn="r">
              <a:spcBef>
                <a:spcPts val="0"/>
              </a:spcBef>
              <a:buClrTx/>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25" name="Shape 2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with Picture">
    <p:spTree>
      <p:nvGrpSpPr>
        <p:cNvPr id="1" name=""/>
        <p:cNvGrpSpPr/>
        <p:nvPr/>
      </p:nvGrpSpPr>
      <p:grpSpPr>
        <a:xfrm>
          <a:off x="0" y="0"/>
          <a:ext cx="0" cy="0"/>
          <a:chOff x="0" y="0"/>
          <a:chExt cx="0" cy="0"/>
        </a:xfrm>
      </p:grpSpPr>
      <p:sp>
        <p:nvSpPr>
          <p:cNvPr id="32" name="Shape 32"/>
          <p:cNvSpPr/>
          <p:nvPr/>
        </p:nvSpPr>
        <p:spPr>
          <a:xfrm>
            <a:off x="269875" y="4773612"/>
            <a:ext cx="2971800" cy="1844676"/>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33" name="Shape 33"/>
          <p:cNvSpPr/>
          <p:nvPr>
            <p:ph type="title"/>
          </p:nvPr>
        </p:nvSpPr>
        <p:spPr>
          <a:xfrm>
            <a:off x="3542553" y="508000"/>
            <a:ext cx="4966447" cy="1398494"/>
          </a:xfrm>
          <a:prstGeom prst="rect">
            <a:avLst/>
          </a:prstGeom>
        </p:spPr>
        <p:txBody>
          <a:bodyPr>
            <a:normAutofit fontScale="100000" lnSpcReduction="0"/>
          </a:bodyPr>
          <a:lstStyle>
            <a:lvl1pPr algn="r">
              <a:defRPr sz="4600"/>
            </a:lvl1pPr>
          </a:lstStyle>
          <a:p>
            <a:pPr/>
            <a:r>
              <a:t>Title Text</a:t>
            </a:r>
          </a:p>
        </p:txBody>
      </p:sp>
      <p:sp>
        <p:nvSpPr>
          <p:cNvPr id="34" name="Shape 34"/>
          <p:cNvSpPr/>
          <p:nvPr>
            <p:ph type="body" sz="half" idx="1"/>
          </p:nvPr>
        </p:nvSpPr>
        <p:spPr>
          <a:xfrm>
            <a:off x="3720353" y="2273300"/>
            <a:ext cx="4966447" cy="3871915"/>
          </a:xfrm>
          <a:prstGeom prst="rect">
            <a:avLst/>
          </a:prstGeom>
        </p:spPr>
        <p:txBody>
          <a:bodyPr>
            <a:normAutofit fontScale="100000" lnSpcReduction="0"/>
          </a:bodyPr>
          <a:lstStyle>
            <a:lvl1pPr marL="0" indent="0" algn="r">
              <a:spcBef>
                <a:spcPts val="0"/>
              </a:spcBef>
              <a:buClrTx/>
              <a:buSzTx/>
              <a:buFontTx/>
              <a:buNone/>
              <a:defRPr sz="1600"/>
            </a:lvl1pPr>
            <a:lvl2pPr marL="0" indent="457200" algn="r">
              <a:spcBef>
                <a:spcPts val="0"/>
              </a:spcBef>
              <a:buClrTx/>
              <a:buSzTx/>
              <a:buFontTx/>
              <a:buNone/>
              <a:defRPr sz="1600"/>
            </a:lvl2pPr>
            <a:lvl3pPr marL="0" indent="914400" algn="r">
              <a:spcBef>
                <a:spcPts val="0"/>
              </a:spcBef>
              <a:buClrTx/>
              <a:buSzTx/>
              <a:buFontTx/>
              <a:buNone/>
              <a:defRPr sz="1600"/>
            </a:lvl3pPr>
            <a:lvl4pPr marL="0" indent="1371600" algn="r">
              <a:spcBef>
                <a:spcPts val="0"/>
              </a:spcBef>
              <a:buClrTx/>
              <a:buSzTx/>
              <a:buFontTx/>
              <a:buNone/>
              <a:defRPr sz="1600"/>
            </a:lvl4pPr>
            <a:lvl5pPr marL="0" indent="1828800" algn="r">
              <a:spcBef>
                <a:spcPts val="0"/>
              </a:spcBef>
              <a:buClrTx/>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35" name="Shape 35"/>
          <p:cNvSpPr/>
          <p:nvPr>
            <p:ph type="pic" sz="quarter" idx="13"/>
          </p:nvPr>
        </p:nvSpPr>
        <p:spPr>
          <a:xfrm>
            <a:off x="269874" y="1460500"/>
            <a:ext cx="2971801" cy="3246439"/>
          </a:xfrm>
          <a:prstGeom prst="rect">
            <a:avLst/>
          </a:prstGeom>
        </p:spPr>
        <p:txBody>
          <a:bodyPr lIns="91439" rIns="91439"/>
          <a:lstStyle/>
          <a:p>
            <a:pPr/>
          </a:p>
        </p:txBody>
      </p:sp>
      <p:sp>
        <p:nvSpPr>
          <p:cNvPr id="36" name="Shape 3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Custom Layout">
    <p:spTree>
      <p:nvGrpSpPr>
        <p:cNvPr id="1" name=""/>
        <p:cNvGrpSpPr/>
        <p:nvPr/>
      </p:nvGrpSpPr>
      <p:grpSpPr>
        <a:xfrm>
          <a:off x="0" y="0"/>
          <a:ext cx="0" cy="0"/>
          <a:chOff x="0" y="0"/>
          <a:chExt cx="0" cy="0"/>
        </a:xfrm>
      </p:grpSpPr>
      <p:sp>
        <p:nvSpPr>
          <p:cNvPr id="43" name="Shape 4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50" name="Shape 50"/>
          <p:cNvSpPr/>
          <p:nvPr>
            <p:ph type="sldNum" sz="quarter" idx="2"/>
          </p:nvPr>
        </p:nvSpPr>
        <p:spPr>
          <a:xfrm>
            <a:off x="8345899" y="325755"/>
            <a:ext cx="417102" cy="4343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57" name="Shape 57"/>
          <p:cNvSpPr/>
          <p:nvPr>
            <p:ph type="title"/>
          </p:nvPr>
        </p:nvSpPr>
        <p:spPr>
          <a:xfrm>
            <a:off x="457200" y="914400"/>
            <a:ext cx="6508750" cy="1143000"/>
          </a:xfrm>
          <a:prstGeom prst="rect">
            <a:avLst/>
          </a:prstGeom>
        </p:spPr>
        <p:txBody>
          <a:bodyPr>
            <a:normAutofit fontScale="100000" lnSpcReduction="0"/>
          </a:bodyPr>
          <a:lstStyle/>
          <a:p>
            <a:pPr/>
            <a:r>
              <a:t>Title Text</a:t>
            </a:r>
          </a:p>
        </p:txBody>
      </p:sp>
      <p:sp>
        <p:nvSpPr>
          <p:cNvPr id="58" name="Shape 58"/>
          <p:cNvSpPr/>
          <p:nvPr>
            <p:ph type="body" idx="1"/>
          </p:nvPr>
        </p:nvSpPr>
        <p:spPr>
          <a:xfrm>
            <a:off x="457200" y="2209800"/>
            <a:ext cx="6508750" cy="3916363"/>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xfrm>
            <a:off x="8345899" y="325755"/>
            <a:ext cx="417102" cy="4343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0"/>
            <a:ext cx="8229600" cy="1417638"/>
          </a:xfrm>
          <a:prstGeom prst="rect">
            <a:avLst/>
          </a:prstGeom>
          <a:ln w="12700">
            <a:miter lim="400000"/>
          </a:ln>
          <a:extLst>
            <a:ext uri="{C572A759-6A51-4108-AA02-DFA0A04FC94B}">
              <ma14:wrappingTextBoxFlag xmlns:ma14="http://schemas.microsoft.com/office/mac/drawingml/2011/main" val="1"/>
            </a:ext>
          </a:extLst>
        </p:spPr>
        <p:txBody>
          <a:bodyPr lIns="45719" rIns="45719" anchor="b"/>
          <a:lstStyle/>
          <a:p>
            <a:pPr/>
            <a:r>
              <a:t>Title Text</a:t>
            </a:r>
          </a:p>
        </p:txBody>
      </p:sp>
      <p:sp>
        <p:nvSpPr>
          <p:cNvPr id="3" name="Shape 3"/>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4419600" y="6139180"/>
            <a:ext cx="2133600" cy="434341"/>
          </a:xfrm>
          <a:prstGeom prst="rect">
            <a:avLst/>
          </a:prstGeom>
          <a:ln w="12700">
            <a:miter lim="400000"/>
          </a:ln>
        </p:spPr>
        <p:txBody>
          <a:bodyPr wrap="none" lIns="45719" rIns="45719" anchor="ctr">
            <a:spAutoFit/>
          </a:bodyPr>
          <a:lstStyle>
            <a:lvl1pPr algn="r">
              <a:defRPr b="1" sz="22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1pPr>
      <a:lvl2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2pPr>
      <a:lvl3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3pPr>
      <a:lvl4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4pPr>
      <a:lvl5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5pPr>
      <a:lvl6pPr marL="0" marR="0" indent="45720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6pPr>
      <a:lvl7pPr marL="0" marR="0" indent="91440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7pPr>
      <a:lvl8pPr marL="0" marR="0" indent="137160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8pPr>
      <a:lvl9pPr marL="0" marR="0" indent="182880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9pPr>
    </p:titleStyle>
    <p:bodyStyle>
      <a:lvl1pPr marL="228600" marR="0" indent="-2286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1pPr>
      <a:lvl2pPr marL="482600" marR="0" indent="-2540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2pPr>
      <a:lvl3pPr marL="711200" marR="0" indent="-2540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3pPr>
      <a:lvl4pPr marL="939800" marR="0" indent="-2540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4pPr>
      <a:lvl5pPr marL="1168400" marR="0" indent="-2540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5pPr>
      <a:lvl6pPr marL="1403350" marR="0" indent="-2540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6pPr>
      <a:lvl7pPr marL="1628775" marR="0" indent="-2540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7pPr>
      <a:lvl8pPr marL="1855788" marR="0" indent="-2540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8pPr>
      <a:lvl9pPr marL="2082800" marR="0" indent="-254000" algn="l" defTabSz="914400" rtl="0" latinLnBrk="0">
        <a:lnSpc>
          <a:spcPct val="100000"/>
        </a:lnSpc>
        <a:spcBef>
          <a:spcPts val="1800"/>
        </a:spcBef>
        <a:spcAft>
          <a:spcPts val="0"/>
        </a:spcAft>
        <a:buClr>
          <a:schemeClr val="accent1"/>
        </a:buClr>
        <a:buSzPct val="100000"/>
        <a:buFont typeface="Wingdings 2"/>
        <a:buChar char="◼"/>
        <a:tabLst/>
        <a:defRPr b="0" baseline="0" cap="none" i="0" spc="0" strike="noStrike" sz="2000" u="none">
          <a:ln>
            <a:noFill/>
          </a:ln>
          <a:solidFill>
            <a:srgbClr val="333333"/>
          </a:solidFill>
          <a:uFillTx/>
          <a:latin typeface="Century Gothic"/>
          <a:ea typeface="Century Gothic"/>
          <a:cs typeface="Century Gothic"/>
          <a:sym typeface="Century Gothic"/>
        </a:defRPr>
      </a:lvl9pPr>
    </p:bodyStyle>
    <p:otherStyle>
      <a:lvl1pPr marL="0" marR="0" indent="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1pPr>
      <a:lvl2pPr marL="0" marR="0" indent="45720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2pPr>
      <a:lvl3pPr marL="0" marR="0" indent="91440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3pPr>
      <a:lvl4pPr marL="0" marR="0" indent="137160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4pPr>
      <a:lvl5pPr marL="0" marR="0" indent="182880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5pPr>
      <a:lvl6pPr marL="0" marR="0" indent="228600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6pPr>
      <a:lvl7pPr marL="0" marR="0" indent="274320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7pPr>
      <a:lvl8pPr marL="0" marR="0" indent="320040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8pPr>
      <a:lvl9pPr marL="0" marR="0" indent="3657600" algn="r" defTabSz="4572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Century Gothic"/>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6.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2.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68" name="image1.png"/>
          <p:cNvPicPr>
            <a:picLocks noChangeAspect="1"/>
          </p:cNvPicPr>
          <p:nvPr/>
        </p:nvPicPr>
        <p:blipFill>
          <a:blip r:embed="rId2">
            <a:extLst/>
          </a:blip>
          <a:stretch>
            <a:fillRect/>
          </a:stretch>
        </p:blipFill>
        <p:spPr>
          <a:xfrm>
            <a:off x="1866900" y="2641600"/>
            <a:ext cx="5397500" cy="3581400"/>
          </a:xfrm>
          <a:prstGeom prst="rect">
            <a:avLst/>
          </a:prstGeom>
          <a:ln w="12700">
            <a:miter lim="400000"/>
          </a:ln>
        </p:spPr>
      </p:pic>
      <p:sp>
        <p:nvSpPr>
          <p:cNvPr id="69" name="Shape 69"/>
          <p:cNvSpPr/>
          <p:nvPr>
            <p:ph type="ctrTitle"/>
          </p:nvPr>
        </p:nvSpPr>
        <p:spPr>
          <a:xfrm>
            <a:off x="3322637" y="381000"/>
            <a:ext cx="5459413" cy="1049338"/>
          </a:xfrm>
          <a:prstGeom prst="rect">
            <a:avLst/>
          </a:prstGeom>
        </p:spPr>
        <p:txBody>
          <a:bodyPr/>
          <a:lstStyle>
            <a:lvl1pPr algn="r" defTabSz="905255">
              <a:defRPr b="1" sz="3168">
                <a:latin typeface="Optima"/>
                <a:ea typeface="Optima"/>
                <a:cs typeface="Optima"/>
                <a:sym typeface="Optima"/>
              </a:defRPr>
            </a:lvl1pPr>
          </a:lstStyle>
          <a:p>
            <a:pPr/>
            <a:r>
              <a:t>Favoriser un milieu de travail respectueux</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0" name="Shape 120"/>
          <p:cNvSpPr/>
          <p:nvPr>
            <p:ph type="title" idx="4294967295"/>
          </p:nvPr>
        </p:nvSpPr>
        <p:spPr>
          <a:xfrm>
            <a:off x="657225" y="503767"/>
            <a:ext cx="7718425" cy="901701"/>
          </a:xfrm>
          <a:prstGeom prst="rect">
            <a:avLst/>
          </a:prstGeom>
        </p:spPr>
        <p:txBody>
          <a:bodyPr>
            <a:normAutofit fontScale="100000" lnSpcReduction="0"/>
          </a:bodyPr>
          <a:lstStyle/>
          <a:p>
            <a:pPr algn="ctr" defTabSz="832104">
              <a:defRPr b="1" sz="2548"/>
            </a:pPr>
            <a:r>
              <a:t>Qui est respons</a:t>
            </a:r>
            <a:r>
              <a:t>able de prévenir un manque de respect dans le milieu de travail? Tout le monde!</a:t>
            </a:r>
          </a:p>
        </p:txBody>
      </p:sp>
      <p:sp>
        <p:nvSpPr>
          <p:cNvPr id="121" name="Shape 121"/>
          <p:cNvSpPr/>
          <p:nvPr>
            <p:ph type="body" idx="4294967295"/>
          </p:nvPr>
        </p:nvSpPr>
        <p:spPr>
          <a:xfrm>
            <a:off x="657225" y="1405467"/>
            <a:ext cx="7718425" cy="4927601"/>
          </a:xfrm>
          <a:prstGeom prst="rect">
            <a:avLst/>
          </a:prstGeom>
        </p:spPr>
        <p:txBody>
          <a:bodyPr>
            <a:normAutofit fontScale="100000" lnSpcReduction="0"/>
          </a:bodyPr>
          <a:lstStyle/>
          <a:p>
            <a:pPr marL="0" indent="0">
              <a:lnSpc>
                <a:spcPct val="90000"/>
              </a:lnSpc>
              <a:spcBef>
                <a:spcPts val="0"/>
              </a:spcBef>
              <a:buSzTx/>
              <a:buNone/>
              <a:defRPr b="1" i="1" sz="2800">
                <a:solidFill>
                  <a:schemeClr val="accent1"/>
                </a:solidFill>
                <a:latin typeface="Trebuchet MS"/>
                <a:ea typeface="Trebuchet MS"/>
                <a:cs typeface="Trebuchet MS"/>
                <a:sym typeface="Trebuchet MS"/>
              </a:defRPr>
            </a:pPr>
            <a:r>
              <a:t>Source</a:t>
            </a:r>
            <a:r>
              <a:rPr b="0" i="0" sz="2400"/>
              <a:t> </a:t>
            </a:r>
            <a:r>
              <a:rPr b="0" i="0" sz="2000">
                <a:solidFill>
                  <a:srgbClr val="000000"/>
                </a:solidFill>
              </a:rPr>
              <a:t>La personne dont l'action offusque les autres. Si vous pensez que votre comportement offusque quelqu'un, arrêtez le comportement.</a:t>
            </a:r>
            <a:endParaRPr b="0" i="0" sz="2000">
              <a:solidFill>
                <a:srgbClr val="000000"/>
              </a:solidFill>
            </a:endParaRPr>
          </a:p>
          <a:p>
            <a:pPr marL="0" indent="0">
              <a:lnSpc>
                <a:spcPct val="90000"/>
              </a:lnSpc>
              <a:spcBef>
                <a:spcPts val="0"/>
              </a:spcBef>
              <a:buSzTx/>
              <a:buNone/>
              <a:defRPr b="1" i="1" sz="2800">
                <a:solidFill>
                  <a:schemeClr val="accent1"/>
                </a:solidFill>
                <a:latin typeface="Trebuchet MS"/>
                <a:ea typeface="Trebuchet MS"/>
                <a:cs typeface="Trebuchet MS"/>
                <a:sym typeface="Trebuchet MS"/>
              </a:defRPr>
            </a:pPr>
            <a:r>
              <a:t>Cible </a:t>
            </a:r>
            <a:r>
              <a:rPr b="0" i="0" sz="2400">
                <a:solidFill>
                  <a:srgbClr val="333333"/>
                </a:solidFill>
              </a:rPr>
              <a:t> </a:t>
            </a:r>
            <a:r>
              <a:rPr b="0" i="0" sz="2000">
                <a:solidFill>
                  <a:srgbClr val="000000"/>
                </a:solidFill>
              </a:rPr>
              <a:t>Dites à quelqu'un si leur comportement vous offense. Demandez-leur d’arrêter. Donnez une réponse respectueuse et évitez de blâmer. Si le comportement persiste ou est grave, signaler l'incident à la personne appropriée dans le lieu de travail.</a:t>
            </a:r>
            <a:endParaRPr b="0" i="0" sz="2000">
              <a:solidFill>
                <a:srgbClr val="000000"/>
              </a:solidFill>
            </a:endParaRPr>
          </a:p>
          <a:p>
            <a:pPr marL="0" indent="0">
              <a:lnSpc>
                <a:spcPct val="90000"/>
              </a:lnSpc>
              <a:spcBef>
                <a:spcPts val="0"/>
              </a:spcBef>
              <a:buSzTx/>
              <a:buNone/>
              <a:defRPr b="1" i="1" sz="2800">
                <a:solidFill>
                  <a:schemeClr val="accent1"/>
                </a:solidFill>
                <a:latin typeface="Trebuchet MS"/>
                <a:ea typeface="Trebuchet MS"/>
                <a:cs typeface="Trebuchet MS"/>
                <a:sym typeface="Trebuchet MS"/>
              </a:defRPr>
            </a:pPr>
            <a:r>
              <a:t>Témoin</a:t>
            </a:r>
            <a:r>
              <a:rPr b="0" i="0" sz="2400">
                <a:solidFill>
                  <a:srgbClr val="333333"/>
                </a:solidFill>
              </a:rPr>
              <a:t>  </a:t>
            </a:r>
            <a:r>
              <a:rPr b="0" i="0" sz="2000">
                <a:solidFill>
                  <a:srgbClr val="000000"/>
                </a:solidFill>
              </a:rPr>
              <a:t>La personne qui voit un comportement irrespectueux se produire a la responsabilité d'attirer l'attention sur le comportement irrespectueux. Offrez des suggestions pour un comportement plus respectueux.</a:t>
            </a:r>
            <a:endParaRPr b="0" i="0" sz="2000">
              <a:solidFill>
                <a:srgbClr val="000000"/>
              </a:solidFill>
            </a:endParaRPr>
          </a:p>
          <a:p>
            <a:pPr marL="0" indent="0">
              <a:lnSpc>
                <a:spcPct val="90000"/>
              </a:lnSpc>
              <a:spcBef>
                <a:spcPts val="0"/>
              </a:spcBef>
              <a:buSzTx/>
              <a:buNone/>
              <a:defRPr b="1" i="1" sz="2800">
                <a:solidFill>
                  <a:schemeClr val="accent1"/>
                </a:solidFill>
                <a:latin typeface="Trebuchet MS"/>
                <a:ea typeface="Trebuchet MS"/>
                <a:cs typeface="Trebuchet MS"/>
                <a:sym typeface="Trebuchet MS"/>
              </a:defRPr>
            </a:pPr>
            <a:r>
              <a:t>Les personnes avec l’autorité  </a:t>
            </a:r>
            <a:r>
              <a:rPr b="0" i="0" sz="2000">
                <a:solidFill>
                  <a:srgbClr val="000000"/>
                </a:solidFill>
              </a:rPr>
              <a:t>Les superviseurs et les gestionnaires devraient adresser immédiatement un manque de respect. Il incombe à l'employeur de fournir un milieu de travail respectueux et sans harcèlement.</a:t>
            </a:r>
          </a:p>
        </p:txBody>
      </p:sp>
      <p:sp>
        <p:nvSpPr>
          <p:cNvPr id="122" name="Shape 122"/>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ph type="subTitle" idx="1"/>
          </p:nvPr>
        </p:nvSpPr>
        <p:spPr>
          <a:xfrm>
            <a:off x="927100" y="1638300"/>
            <a:ext cx="7854950" cy="5033434"/>
          </a:xfrm>
          <a:prstGeom prst="rect">
            <a:avLst/>
          </a:prstGeom>
        </p:spPr>
        <p:txBody>
          <a:bodyPr/>
          <a:lstStyle/>
          <a:p>
            <a:pPr marL="342900" indent="-342900">
              <a:buClr>
                <a:schemeClr val="accent1"/>
              </a:buClr>
              <a:buSzPct val="100000"/>
              <a:buChar char="•"/>
              <a:defRPr sz="2000">
                <a:solidFill>
                  <a:srgbClr val="000000"/>
                </a:solidFill>
                <a:latin typeface="Trebuchet MS"/>
                <a:ea typeface="Trebuchet MS"/>
                <a:cs typeface="Trebuchet MS"/>
                <a:sym typeface="Trebuchet MS"/>
              </a:defRPr>
            </a:pPr>
            <a:r>
              <a:t>Établir des normes claires pour l'utilisation de pratiques respectueuses en milieu de travail et des réponses immédiates pour gérer les comportements inappropriés</a:t>
            </a:r>
          </a:p>
          <a:p>
            <a:pPr marL="228600" indent="-228600">
              <a:spcBef>
                <a:spcPts val="1800"/>
              </a:spcBef>
              <a:buClr>
                <a:schemeClr val="accent1"/>
              </a:buClr>
              <a:buSzPct val="100000"/>
              <a:buFont typeface="Wingdings 2"/>
              <a:buChar char="◼"/>
              <a:defRPr sz="2000">
                <a:solidFill>
                  <a:srgbClr val="000000"/>
                </a:solidFill>
                <a:latin typeface="Trebuchet MS"/>
                <a:ea typeface="Trebuchet MS"/>
                <a:cs typeface="Trebuchet MS"/>
                <a:sym typeface="Trebuchet MS"/>
              </a:defRPr>
            </a:pPr>
            <a:r>
              <a:t>Les politiques et pratiques respectueuses en milieu de travail devraient inclure, sans toutefois s'y limiter:</a:t>
            </a:r>
          </a:p>
          <a:p>
            <a:pPr lvl="1" marL="457200" indent="-228600">
              <a:spcBef>
                <a:spcPts val="600"/>
              </a:spcBef>
              <a:buClr>
                <a:srgbClr val="600416"/>
              </a:buClr>
              <a:buSzPct val="100000"/>
              <a:buFont typeface="Wingdings 2"/>
              <a:buChar char="◼"/>
              <a:defRPr sz="2000">
                <a:solidFill>
                  <a:srgbClr val="000000"/>
                </a:solidFill>
                <a:latin typeface="Trebuchet MS"/>
                <a:ea typeface="Trebuchet MS"/>
                <a:cs typeface="Trebuchet MS"/>
                <a:sym typeface="Trebuchet MS"/>
              </a:defRPr>
            </a:pPr>
            <a:r>
              <a:t>Orientation des nouveaux employés</a:t>
            </a:r>
            <a:endParaRPr sz="1800"/>
          </a:p>
          <a:p>
            <a:pPr lvl="1" marL="457200" indent="-228600">
              <a:spcBef>
                <a:spcPts val="600"/>
              </a:spcBef>
              <a:buClr>
                <a:srgbClr val="600416"/>
              </a:buClr>
              <a:buSzPct val="100000"/>
              <a:buFont typeface="Wingdings 2"/>
              <a:buChar char="◼"/>
              <a:defRPr sz="2000">
                <a:solidFill>
                  <a:srgbClr val="000000"/>
                </a:solidFill>
                <a:latin typeface="Trebuchet MS"/>
                <a:ea typeface="Trebuchet MS"/>
                <a:cs typeface="Trebuchet MS"/>
                <a:sym typeface="Trebuchet MS"/>
              </a:defRPr>
            </a:pPr>
            <a:r>
              <a:t>Droits et responsabilités des employés</a:t>
            </a:r>
            <a:endParaRPr sz="1800"/>
          </a:p>
          <a:p>
            <a:pPr lvl="1" marL="457200" indent="-228600">
              <a:spcBef>
                <a:spcPts val="600"/>
              </a:spcBef>
              <a:buClr>
                <a:srgbClr val="600416"/>
              </a:buClr>
              <a:buSzPct val="100000"/>
              <a:buFont typeface="Wingdings 2"/>
              <a:buChar char="◼"/>
              <a:defRPr sz="2000">
                <a:solidFill>
                  <a:srgbClr val="000000"/>
                </a:solidFill>
                <a:latin typeface="Trebuchet MS"/>
                <a:ea typeface="Trebuchet MS"/>
                <a:cs typeface="Trebuchet MS"/>
                <a:sym typeface="Trebuchet MS"/>
              </a:defRPr>
            </a:pPr>
            <a:r>
              <a:t>La gestion des conflits</a:t>
            </a:r>
            <a:endParaRPr sz="1800"/>
          </a:p>
          <a:p>
            <a:pPr lvl="1" marL="457200" indent="-228600">
              <a:spcBef>
                <a:spcPts val="600"/>
              </a:spcBef>
              <a:buClr>
                <a:srgbClr val="600416"/>
              </a:buClr>
              <a:buSzPct val="100000"/>
              <a:buFont typeface="Wingdings 2"/>
              <a:buChar char="◼"/>
              <a:defRPr sz="2000">
                <a:solidFill>
                  <a:srgbClr val="000000"/>
                </a:solidFill>
                <a:latin typeface="Trebuchet MS"/>
                <a:ea typeface="Trebuchet MS"/>
                <a:cs typeface="Trebuchet MS"/>
                <a:sym typeface="Trebuchet MS"/>
              </a:defRPr>
            </a:pPr>
            <a:r>
              <a:t>Directives d'inclusion</a:t>
            </a:r>
            <a:endParaRPr sz="1800"/>
          </a:p>
          <a:p>
            <a:pPr lvl="1" marL="457200" indent="-228600">
              <a:spcBef>
                <a:spcPts val="600"/>
              </a:spcBef>
              <a:buClr>
                <a:srgbClr val="600416"/>
              </a:buClr>
              <a:buSzPct val="100000"/>
              <a:buFont typeface="Wingdings 2"/>
              <a:buChar char="◼"/>
              <a:defRPr sz="2000">
                <a:solidFill>
                  <a:srgbClr val="000000"/>
                </a:solidFill>
                <a:latin typeface="Trebuchet MS"/>
                <a:ea typeface="Trebuchet MS"/>
                <a:cs typeface="Trebuchet MS"/>
                <a:sym typeface="Trebuchet MS"/>
              </a:defRPr>
            </a:pPr>
            <a:r>
              <a:t>Politiques disciplinaires</a:t>
            </a:r>
            <a:endParaRPr sz="1800"/>
          </a:p>
          <a:p>
            <a:pPr lvl="1" marL="457200" indent="-228600">
              <a:spcBef>
                <a:spcPts val="600"/>
              </a:spcBef>
              <a:buClr>
                <a:srgbClr val="600416"/>
              </a:buClr>
              <a:buSzPct val="100000"/>
              <a:buFont typeface="Wingdings 2"/>
              <a:buChar char="◼"/>
              <a:defRPr sz="2000">
                <a:solidFill>
                  <a:srgbClr val="000000"/>
                </a:solidFill>
                <a:latin typeface="Trebuchet MS"/>
                <a:ea typeface="Trebuchet MS"/>
                <a:cs typeface="Trebuchet MS"/>
                <a:sym typeface="Trebuchet MS"/>
              </a:defRPr>
            </a:pPr>
            <a:r>
              <a:t>Dénonciation du harcèlement ou de la discrimination</a:t>
            </a:r>
            <a:endParaRPr sz="1800"/>
          </a:p>
          <a:p>
            <a:pPr lvl="1" marL="457200" indent="-228600">
              <a:spcBef>
                <a:spcPts val="600"/>
              </a:spcBef>
              <a:buClr>
                <a:srgbClr val="600416"/>
              </a:buClr>
              <a:buSzPct val="100000"/>
              <a:buFont typeface="Wingdings 2"/>
              <a:buChar char="◼"/>
              <a:defRPr sz="2000">
                <a:solidFill>
                  <a:srgbClr val="000000"/>
                </a:solidFill>
                <a:latin typeface="Trebuchet MS"/>
                <a:ea typeface="Trebuchet MS"/>
                <a:cs typeface="Trebuchet MS"/>
                <a:sym typeface="Trebuchet MS"/>
              </a:defRPr>
            </a:pPr>
            <a:r>
              <a:t>Procédures de plainte</a:t>
            </a:r>
            <a:endParaRPr sz="1800"/>
          </a:p>
          <a:p>
            <a:pPr lvl="1" marL="457200" indent="-228600">
              <a:spcBef>
                <a:spcPts val="600"/>
              </a:spcBef>
              <a:buClr>
                <a:srgbClr val="600416"/>
              </a:buClr>
              <a:buSzPct val="100000"/>
              <a:buFont typeface="Wingdings 2"/>
              <a:buChar char="◼"/>
              <a:defRPr sz="2000">
                <a:solidFill>
                  <a:srgbClr val="000000"/>
                </a:solidFill>
                <a:latin typeface="Trebuchet MS"/>
                <a:ea typeface="Trebuchet MS"/>
                <a:cs typeface="Trebuchet MS"/>
                <a:sym typeface="Trebuchet MS"/>
              </a:defRPr>
            </a:pPr>
            <a:r>
              <a:t>Utilisation acceptable de l'ordinateur et de l'Internet</a:t>
            </a:r>
          </a:p>
        </p:txBody>
      </p:sp>
      <p:sp>
        <p:nvSpPr>
          <p:cNvPr id="125" name="Shape 125"/>
          <p:cNvSpPr/>
          <p:nvPr>
            <p:ph type="ctrTitle"/>
          </p:nvPr>
        </p:nvSpPr>
        <p:spPr>
          <a:xfrm>
            <a:off x="3322637" y="389466"/>
            <a:ext cx="5459413" cy="1079501"/>
          </a:xfrm>
          <a:prstGeom prst="rect">
            <a:avLst/>
          </a:prstGeom>
        </p:spPr>
        <p:txBody>
          <a:bodyPr/>
          <a:lstStyle>
            <a:lvl1pPr algn="r">
              <a:defRPr b="1" sz="3200">
                <a:latin typeface="Optima"/>
                <a:ea typeface="Optima"/>
                <a:cs typeface="Optima"/>
                <a:sym typeface="Optima"/>
              </a:defRPr>
            </a:lvl1pPr>
          </a:lstStyle>
          <a:p>
            <a:pPr/>
            <a:r>
              <a:t>Politiques et pratiques essentielles</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title" idx="4294967295"/>
          </p:nvPr>
        </p:nvSpPr>
        <p:spPr>
          <a:xfrm>
            <a:off x="657225" y="268287"/>
            <a:ext cx="8486775" cy="857781"/>
          </a:xfrm>
          <a:prstGeom prst="rect">
            <a:avLst/>
          </a:prstGeom>
        </p:spPr>
        <p:txBody>
          <a:bodyPr>
            <a:normAutofit fontScale="100000" lnSpcReduction="0"/>
          </a:bodyPr>
          <a:lstStyle>
            <a:lvl1pPr algn="ctr" defTabSz="795527">
              <a:defRPr b="1" sz="2784"/>
            </a:lvl1pPr>
          </a:lstStyle>
          <a:p>
            <a:pPr/>
            <a:r>
              <a:t>Décrire les droits et responsabilités des employés</a:t>
            </a:r>
          </a:p>
        </p:txBody>
      </p:sp>
      <p:sp>
        <p:nvSpPr>
          <p:cNvPr id="128" name="Shape 128"/>
          <p:cNvSpPr/>
          <p:nvPr>
            <p:ph type="body" idx="4294967295"/>
          </p:nvPr>
        </p:nvSpPr>
        <p:spPr>
          <a:xfrm>
            <a:off x="657225" y="1363134"/>
            <a:ext cx="7718425" cy="4952999"/>
          </a:xfrm>
          <a:prstGeom prst="rect">
            <a:avLst/>
          </a:prstGeom>
        </p:spPr>
        <p:txBody>
          <a:bodyPr>
            <a:normAutofit fontScale="100000" lnSpcReduction="0"/>
          </a:bodyPr>
          <a:lstStyle/>
          <a:p>
            <a:pPr marL="342900" indent="-342900">
              <a:lnSpc>
                <a:spcPct val="90000"/>
              </a:lnSpc>
              <a:spcBef>
                <a:spcPts val="0"/>
              </a:spcBef>
              <a:buFontTx/>
              <a:buChar char="•"/>
              <a:defRPr b="1" sz="2200">
                <a:latin typeface="Trebuchet MS"/>
                <a:ea typeface="Trebuchet MS"/>
                <a:cs typeface="Trebuchet MS"/>
                <a:sym typeface="Trebuchet MS"/>
              </a:defRPr>
            </a:pPr>
            <a:r>
              <a:t>Les employés ont le droit de : </a:t>
            </a:r>
            <a:endParaRPr sz="2400"/>
          </a:p>
          <a:p>
            <a:pPr lvl="2" marL="571500" indent="-342900">
              <a:lnSpc>
                <a:spcPct val="90000"/>
              </a:lnSpc>
              <a:spcBef>
                <a:spcPts val="0"/>
              </a:spcBef>
              <a:buFontTx/>
              <a:buChar char="•"/>
              <a:defRPr sz="2200">
                <a:latin typeface="Trebuchet MS"/>
                <a:ea typeface="Trebuchet MS"/>
                <a:cs typeface="Trebuchet MS"/>
                <a:sym typeface="Trebuchet MS"/>
              </a:defRPr>
            </a:pPr>
            <a:r>
              <a:t>Travailler dans un environnement qui leur permet d’accomplir leurs t</a:t>
            </a:r>
            <a:r>
              <a:t>âches efficacement </a:t>
            </a:r>
            <a:endParaRPr sz="1600"/>
          </a:p>
          <a:p>
            <a:pPr lvl="2" marL="571500" indent="-342900">
              <a:lnSpc>
                <a:spcPct val="90000"/>
              </a:lnSpc>
              <a:spcBef>
                <a:spcPts val="0"/>
              </a:spcBef>
              <a:buFontTx/>
              <a:buChar char="•"/>
              <a:defRPr sz="2200">
                <a:latin typeface="Trebuchet MS"/>
                <a:ea typeface="Trebuchet MS"/>
                <a:cs typeface="Trebuchet MS"/>
                <a:sym typeface="Trebuchet MS"/>
              </a:defRPr>
            </a:pPr>
            <a:r>
              <a:t>D</a:t>
            </a:r>
            <a:r>
              <a:t>énoncer le harcèlement et la discrimination et de recevoir des réponses respectueuses </a:t>
            </a:r>
            <a:endParaRPr sz="1600"/>
          </a:p>
          <a:p>
            <a:pPr lvl="2" marL="571500" indent="-342900">
              <a:lnSpc>
                <a:spcPct val="90000"/>
              </a:lnSpc>
              <a:spcBef>
                <a:spcPts val="0"/>
              </a:spcBef>
              <a:buFontTx/>
              <a:buChar char="•"/>
              <a:defRPr sz="2200">
                <a:latin typeface="Trebuchet MS"/>
                <a:ea typeface="Trebuchet MS"/>
                <a:cs typeface="Trebuchet MS"/>
                <a:sym typeface="Trebuchet MS"/>
              </a:defRPr>
            </a:pPr>
            <a:r>
              <a:t>Être compris, encouragés et engagés dans les routines et les interactions au travail</a:t>
            </a:r>
            <a:endParaRPr b="1" sz="2400"/>
          </a:p>
          <a:p>
            <a:pPr marL="342900" indent="-342900">
              <a:lnSpc>
                <a:spcPct val="90000"/>
              </a:lnSpc>
              <a:spcBef>
                <a:spcPts val="0"/>
              </a:spcBef>
              <a:buFontTx/>
              <a:buChar char="•"/>
              <a:defRPr b="1" sz="2200">
                <a:latin typeface="Trebuchet MS"/>
                <a:ea typeface="Trebuchet MS"/>
                <a:cs typeface="Trebuchet MS"/>
                <a:sym typeface="Trebuchet MS"/>
              </a:defRPr>
            </a:pPr>
            <a:r>
              <a:t>Les employés ont la responsabilité d’ :</a:t>
            </a:r>
            <a:endParaRPr sz="2400"/>
          </a:p>
          <a:p>
            <a:pPr lvl="2" marL="571500" indent="-342900">
              <a:lnSpc>
                <a:spcPct val="90000"/>
              </a:lnSpc>
              <a:spcBef>
                <a:spcPts val="0"/>
              </a:spcBef>
              <a:buFontTx/>
              <a:buChar char="•"/>
              <a:defRPr sz="2200">
                <a:latin typeface="Trebuchet MS"/>
                <a:ea typeface="Trebuchet MS"/>
                <a:cs typeface="Trebuchet MS"/>
                <a:sym typeface="Trebuchet MS"/>
              </a:defRPr>
            </a:pPr>
            <a:r>
              <a:t>Agir de façon professionnelle en tout temps</a:t>
            </a:r>
            <a:endParaRPr sz="2400"/>
          </a:p>
          <a:p>
            <a:pPr lvl="2" marL="571500" indent="-342900">
              <a:lnSpc>
                <a:spcPct val="90000"/>
              </a:lnSpc>
              <a:spcBef>
                <a:spcPts val="0"/>
              </a:spcBef>
              <a:buFontTx/>
              <a:buChar char="•"/>
              <a:defRPr sz="2200">
                <a:latin typeface="Trebuchet MS"/>
                <a:ea typeface="Trebuchet MS"/>
                <a:cs typeface="Trebuchet MS"/>
                <a:sym typeface="Trebuchet MS"/>
              </a:defRPr>
            </a:pPr>
            <a:r>
              <a:t>Attirer l’attention sur les comportements irrespectueux</a:t>
            </a:r>
            <a:endParaRPr sz="2400"/>
          </a:p>
          <a:p>
            <a:pPr lvl="2" marL="571500" indent="-342900">
              <a:lnSpc>
                <a:spcPct val="90000"/>
              </a:lnSpc>
              <a:spcBef>
                <a:spcPts val="0"/>
              </a:spcBef>
              <a:buFontTx/>
              <a:buChar char="•"/>
              <a:defRPr sz="2200">
                <a:latin typeface="Trebuchet MS"/>
                <a:ea typeface="Trebuchet MS"/>
                <a:cs typeface="Trebuchet MS"/>
                <a:sym typeface="Trebuchet MS"/>
              </a:defRPr>
            </a:pPr>
            <a:r>
              <a:t>Offrir des suggestions de comportements plus respectueux</a:t>
            </a:r>
            <a:endParaRPr sz="2400"/>
          </a:p>
          <a:p>
            <a:pPr lvl="2" marL="571500" indent="-342900">
              <a:lnSpc>
                <a:spcPct val="90000"/>
              </a:lnSpc>
              <a:spcBef>
                <a:spcPts val="0"/>
              </a:spcBef>
              <a:buFontTx/>
              <a:buChar char="•"/>
              <a:defRPr sz="2200">
                <a:latin typeface="Trebuchet MS"/>
                <a:ea typeface="Trebuchet MS"/>
                <a:cs typeface="Trebuchet MS"/>
                <a:sym typeface="Trebuchet MS"/>
              </a:defRPr>
            </a:pPr>
            <a:r>
              <a:t>Écouter les préoccupations des autres et faire un effort de changer les comportements ou attitudes afin d’assurer le respect de tous</a:t>
            </a:r>
          </a:p>
        </p:txBody>
      </p:sp>
      <p:sp>
        <p:nvSpPr>
          <p:cNvPr id="129" name="Shape 129"/>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title" idx="4294967295"/>
          </p:nvPr>
        </p:nvSpPr>
        <p:spPr>
          <a:xfrm>
            <a:off x="657225" y="268287"/>
            <a:ext cx="7718425" cy="857781"/>
          </a:xfrm>
          <a:prstGeom prst="rect">
            <a:avLst/>
          </a:prstGeom>
        </p:spPr>
        <p:txBody>
          <a:bodyPr>
            <a:normAutofit fontScale="100000" lnSpcReduction="0"/>
          </a:bodyPr>
          <a:lstStyle>
            <a:lvl1pPr algn="ctr">
              <a:defRPr b="1" sz="3200"/>
            </a:lvl1pPr>
          </a:lstStyle>
          <a:p>
            <a:pPr/>
            <a:r>
              <a:t>Motiver l’équipe vers l’action</a:t>
            </a:r>
          </a:p>
        </p:txBody>
      </p:sp>
      <p:sp>
        <p:nvSpPr>
          <p:cNvPr id="132" name="Shape 132"/>
          <p:cNvSpPr/>
          <p:nvPr>
            <p:ph type="body" idx="4294967295"/>
          </p:nvPr>
        </p:nvSpPr>
        <p:spPr>
          <a:xfrm>
            <a:off x="657225" y="1363134"/>
            <a:ext cx="7718425" cy="4952999"/>
          </a:xfrm>
          <a:prstGeom prst="rect">
            <a:avLst/>
          </a:prstGeom>
        </p:spPr>
        <p:txBody>
          <a:bodyPr>
            <a:normAutofit fontScale="100000" lnSpcReduction="0"/>
          </a:bodyPr>
          <a:lstStyle/>
          <a:p>
            <a:pPr marL="342900" indent="-342900">
              <a:spcBef>
                <a:spcPts val="0"/>
              </a:spcBef>
              <a:buFontTx/>
              <a:buChar char="•"/>
              <a:defRPr sz="2400">
                <a:solidFill>
                  <a:srgbClr val="000000"/>
                </a:solidFill>
                <a:latin typeface="Trebuchet MS"/>
                <a:ea typeface="Trebuchet MS"/>
                <a:cs typeface="Trebuchet MS"/>
                <a:sym typeface="Trebuchet MS"/>
              </a:defRPr>
            </a:pPr>
            <a:r>
              <a:t>Faire le lien entre les pratiques respectueuses au travail à une vision corporative d’interactions saines entre les employés, d’engagement et de performance</a:t>
            </a:r>
          </a:p>
          <a:p>
            <a:pPr marL="0" indent="0">
              <a:spcBef>
                <a:spcPts val="0"/>
              </a:spcBef>
              <a:buSzTx/>
              <a:buNone/>
              <a:defRPr sz="2400">
                <a:solidFill>
                  <a:srgbClr val="000000"/>
                </a:solidFill>
                <a:latin typeface="Trebuchet MS"/>
                <a:ea typeface="Trebuchet MS"/>
                <a:cs typeface="Trebuchet MS"/>
                <a:sym typeface="Trebuchet MS"/>
              </a:defRPr>
            </a:pPr>
          </a:p>
          <a:p>
            <a:pPr marL="342900" indent="-342900">
              <a:spcBef>
                <a:spcPts val="0"/>
              </a:spcBef>
              <a:buFontTx/>
              <a:buChar char="•"/>
              <a:defRPr sz="2400">
                <a:solidFill>
                  <a:srgbClr val="000000"/>
                </a:solidFill>
                <a:latin typeface="Trebuchet MS"/>
                <a:ea typeface="Trebuchet MS"/>
                <a:cs typeface="Trebuchet MS"/>
                <a:sym typeface="Trebuchet MS"/>
              </a:defRPr>
            </a:pPr>
            <a:r>
              <a:t>Faire le lien entre les pratiques respectueuses au travail à une compréhension des bénéfices et des avantages pour les employés ainsi que l’organisation. </a:t>
            </a:r>
          </a:p>
          <a:p>
            <a:pPr marL="0" indent="0">
              <a:spcBef>
                <a:spcPts val="0"/>
              </a:spcBef>
              <a:buSzTx/>
              <a:buNone/>
              <a:defRPr sz="2400">
                <a:solidFill>
                  <a:srgbClr val="000000"/>
                </a:solidFill>
                <a:latin typeface="Trebuchet MS"/>
                <a:ea typeface="Trebuchet MS"/>
                <a:cs typeface="Trebuchet MS"/>
                <a:sym typeface="Trebuchet MS"/>
              </a:defRPr>
            </a:pPr>
          </a:p>
          <a:p>
            <a:pPr marL="342900" indent="-342900">
              <a:spcBef>
                <a:spcPts val="0"/>
              </a:spcBef>
              <a:buFontTx/>
              <a:buChar char="•"/>
              <a:defRPr sz="2400">
                <a:solidFill>
                  <a:srgbClr val="000000"/>
                </a:solidFill>
                <a:latin typeface="Trebuchet MS"/>
                <a:ea typeface="Trebuchet MS"/>
                <a:cs typeface="Trebuchet MS"/>
                <a:sym typeface="Trebuchet MS"/>
              </a:defRPr>
            </a:pPr>
            <a:r>
              <a:t>Engager les employés à identifier les pratiques qui soutiennent le bien </a:t>
            </a:r>
            <a:r>
              <a:t>être, l’engagement et la performance de l’équipe</a:t>
            </a:r>
          </a:p>
        </p:txBody>
      </p:sp>
      <p:sp>
        <p:nvSpPr>
          <p:cNvPr id="133" name="Shape 133"/>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ph type="subTitle" idx="1"/>
          </p:nvPr>
        </p:nvSpPr>
        <p:spPr>
          <a:xfrm>
            <a:off x="927100" y="1638300"/>
            <a:ext cx="7854950" cy="4474634"/>
          </a:xfrm>
          <a:prstGeom prst="rect">
            <a:avLst/>
          </a:prstGeom>
        </p:spPr>
        <p:txBody>
          <a:bodyPr/>
          <a:lstStyle/>
          <a:p>
            <a:pPr marL="342900" indent="-342900">
              <a:lnSpc>
                <a:spcPct val="90000"/>
              </a:lnSpc>
              <a:buClr>
                <a:schemeClr val="accent1"/>
              </a:buClr>
              <a:buSzPct val="100000"/>
              <a:buChar char="•"/>
              <a:defRPr b="1" sz="2800">
                <a:latin typeface="Trebuchet MS"/>
                <a:ea typeface="Trebuchet MS"/>
                <a:cs typeface="Trebuchet MS"/>
                <a:sym typeface="Trebuchet MS"/>
              </a:defRPr>
            </a:pPr>
            <a:r>
              <a:t>La définition de conflit :</a:t>
            </a:r>
            <a:endParaRPr sz="2000"/>
          </a:p>
          <a:p>
            <a:pPr marL="342900" indent="-342900">
              <a:lnSpc>
                <a:spcPct val="90000"/>
              </a:lnSpc>
              <a:buClr>
                <a:schemeClr val="accent1"/>
              </a:buClr>
              <a:buSzPct val="100000"/>
              <a:buChar char="•"/>
              <a:defRPr sz="2400">
                <a:latin typeface="Trebuchet MS"/>
                <a:ea typeface="Trebuchet MS"/>
                <a:cs typeface="Trebuchet MS"/>
                <a:sym typeface="Trebuchet MS"/>
              </a:defRPr>
            </a:pPr>
          </a:p>
          <a:p>
            <a:pPr marL="228600" indent="-228600">
              <a:lnSpc>
                <a:spcPct val="90000"/>
              </a:lnSpc>
              <a:spcBef>
                <a:spcPts val="1800"/>
              </a:spcBef>
              <a:buClr>
                <a:schemeClr val="accent1"/>
              </a:buClr>
              <a:buSzPct val="100000"/>
              <a:buFont typeface="Wingdings 2"/>
              <a:buChar char="◼"/>
              <a:defRPr sz="2000">
                <a:solidFill>
                  <a:srgbClr val="000000"/>
                </a:solidFill>
                <a:latin typeface="Trebuchet MS"/>
                <a:ea typeface="Trebuchet MS"/>
                <a:cs typeface="Trebuchet MS"/>
                <a:sym typeface="Trebuchet MS"/>
              </a:defRPr>
            </a:pPr>
            <a:r>
              <a:t>Le conflit peut être défini comme un désaccord pointu ou une opposition d'intérêts ou d'idées.</a:t>
            </a:r>
          </a:p>
          <a:p>
            <a:pPr marL="228600" indent="-228600">
              <a:lnSpc>
                <a:spcPct val="90000"/>
              </a:lnSpc>
              <a:spcBef>
                <a:spcPts val="1800"/>
              </a:spcBef>
              <a:buClr>
                <a:schemeClr val="accent1"/>
              </a:buClr>
              <a:buSzPct val="100000"/>
              <a:buFont typeface="Wingdings 2"/>
              <a:buChar char="◼"/>
              <a:defRPr sz="2000">
                <a:solidFill>
                  <a:srgbClr val="000000"/>
                </a:solidFill>
                <a:latin typeface="Trebuchet MS"/>
                <a:ea typeface="Trebuchet MS"/>
                <a:cs typeface="Trebuchet MS"/>
                <a:sym typeface="Trebuchet MS"/>
              </a:defRPr>
            </a:pPr>
            <a:r>
              <a:t>Chaque fois que les gens travaillent ensemble, le conflit est une partie normale et naturelle de tout lieu de travail.</a:t>
            </a:r>
          </a:p>
          <a:p>
            <a:pPr marL="228600" indent="-228600">
              <a:lnSpc>
                <a:spcPct val="90000"/>
              </a:lnSpc>
              <a:spcBef>
                <a:spcPts val="1800"/>
              </a:spcBef>
              <a:buClr>
                <a:schemeClr val="accent1"/>
              </a:buClr>
              <a:buSzPct val="100000"/>
              <a:buFont typeface="Wingdings 2"/>
              <a:buChar char="◼"/>
              <a:defRPr sz="2000">
                <a:solidFill>
                  <a:srgbClr val="000000"/>
                </a:solidFill>
                <a:latin typeface="Trebuchet MS"/>
                <a:ea typeface="Trebuchet MS"/>
                <a:cs typeface="Trebuchet MS"/>
                <a:sym typeface="Trebuchet MS"/>
              </a:defRPr>
            </a:pPr>
            <a:r>
              <a:t>Quand il se produit, il y a souvent présence d’une baisse de moral, d’absentéisme accru et d’une diminution de la productivité</a:t>
            </a:r>
          </a:p>
          <a:p>
            <a:pPr marL="228600" indent="-228600">
              <a:lnSpc>
                <a:spcPct val="90000"/>
              </a:lnSpc>
              <a:spcBef>
                <a:spcPts val="1800"/>
              </a:spcBef>
              <a:buClr>
                <a:schemeClr val="accent1"/>
              </a:buClr>
              <a:buSzPct val="100000"/>
              <a:buFont typeface="Wingdings 2"/>
              <a:buChar char="◼"/>
              <a:defRPr sz="2000">
                <a:solidFill>
                  <a:srgbClr val="000000"/>
                </a:solidFill>
                <a:latin typeface="Trebuchet MS"/>
                <a:ea typeface="Trebuchet MS"/>
                <a:cs typeface="Trebuchet MS"/>
                <a:sym typeface="Trebuchet MS"/>
              </a:defRPr>
            </a:pPr>
            <a:r>
              <a:t>En apprenant à résoudre les conflits de façon constructive, nous pouvons transformer une situation potentiellement destructrice en une occasion de créativité et de performance accrue.</a:t>
            </a:r>
          </a:p>
        </p:txBody>
      </p:sp>
      <p:sp>
        <p:nvSpPr>
          <p:cNvPr id="136" name="Shape 136"/>
          <p:cNvSpPr/>
          <p:nvPr>
            <p:ph type="ctrTitle"/>
          </p:nvPr>
        </p:nvSpPr>
        <p:spPr>
          <a:xfrm>
            <a:off x="3322637" y="389466"/>
            <a:ext cx="5459413" cy="1079501"/>
          </a:xfrm>
          <a:prstGeom prst="rect">
            <a:avLst/>
          </a:prstGeom>
        </p:spPr>
        <p:txBody>
          <a:bodyPr/>
          <a:lstStyle>
            <a:lvl1pPr algn="r">
              <a:defRPr b="1" sz="3200">
                <a:latin typeface="Optima"/>
                <a:ea typeface="Optima"/>
                <a:cs typeface="Optima"/>
                <a:sym typeface="Optima"/>
              </a:defRPr>
            </a:lvl1pPr>
          </a:lstStyle>
          <a:p>
            <a:pPr/>
            <a:r>
              <a:t>Protocoles pour la gestion des conflits</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title" idx="4294967295"/>
          </p:nvPr>
        </p:nvSpPr>
        <p:spPr>
          <a:xfrm>
            <a:off x="657225" y="268287"/>
            <a:ext cx="7944910" cy="857781"/>
          </a:xfrm>
          <a:prstGeom prst="rect">
            <a:avLst/>
          </a:prstGeom>
        </p:spPr>
        <p:txBody>
          <a:bodyPr>
            <a:normAutofit fontScale="100000" lnSpcReduction="0"/>
          </a:bodyPr>
          <a:lstStyle>
            <a:lvl1pPr algn="ctr">
              <a:defRPr b="1" sz="3200"/>
            </a:lvl1pPr>
          </a:lstStyle>
          <a:p>
            <a:pPr/>
            <a:r>
              <a:t>Sources de conflits</a:t>
            </a:r>
          </a:p>
        </p:txBody>
      </p:sp>
      <p:sp>
        <p:nvSpPr>
          <p:cNvPr id="139" name="Shape 139"/>
          <p:cNvSpPr/>
          <p:nvPr>
            <p:ph type="body" idx="4294967295"/>
          </p:nvPr>
        </p:nvSpPr>
        <p:spPr>
          <a:xfrm>
            <a:off x="657225" y="1363134"/>
            <a:ext cx="7944909" cy="5122334"/>
          </a:xfrm>
          <a:prstGeom prst="rect">
            <a:avLst/>
          </a:prstGeom>
        </p:spPr>
        <p:txBody>
          <a:bodyPr>
            <a:normAutofit fontScale="100000" lnSpcReduction="0"/>
          </a:bodyPr>
          <a:lstStyle/>
          <a:p>
            <a:pPr>
              <a:lnSpc>
                <a:spcPct val="90000"/>
              </a:lnSpc>
              <a:defRPr sz="2200">
                <a:solidFill>
                  <a:srgbClr val="000000"/>
                </a:solidFill>
                <a:latin typeface="Trebuchet MS"/>
                <a:ea typeface="Trebuchet MS"/>
                <a:cs typeface="Trebuchet MS"/>
                <a:sym typeface="Trebuchet MS"/>
              </a:defRPr>
            </a:pPr>
            <a:r>
              <a:t>Différents styles personnels et différents styles de communication</a:t>
            </a:r>
            <a:endParaRPr sz="2400"/>
          </a:p>
          <a:p>
            <a:pPr>
              <a:lnSpc>
                <a:spcPct val="90000"/>
              </a:lnSpc>
              <a:defRPr sz="2400">
                <a:solidFill>
                  <a:srgbClr val="000000"/>
                </a:solidFill>
                <a:latin typeface="Trebuchet MS"/>
                <a:ea typeface="Trebuchet MS"/>
                <a:cs typeface="Trebuchet MS"/>
                <a:sym typeface="Trebuchet MS"/>
              </a:defRPr>
            </a:pPr>
          </a:p>
          <a:p>
            <a:pPr>
              <a:lnSpc>
                <a:spcPct val="90000"/>
              </a:lnSpc>
              <a:defRPr sz="2200">
                <a:solidFill>
                  <a:srgbClr val="000000"/>
                </a:solidFill>
                <a:latin typeface="Trebuchet MS"/>
                <a:ea typeface="Trebuchet MS"/>
                <a:cs typeface="Trebuchet MS"/>
                <a:sym typeface="Trebuchet MS"/>
              </a:defRPr>
            </a:pPr>
            <a:r>
              <a:t>Différents intérêts et valeurs sur ce qui est important</a:t>
            </a:r>
            <a:endParaRPr sz="1800"/>
          </a:p>
          <a:p>
            <a:pPr>
              <a:lnSpc>
                <a:spcPct val="90000"/>
              </a:lnSpc>
              <a:defRPr sz="2400">
                <a:solidFill>
                  <a:srgbClr val="000000"/>
                </a:solidFill>
                <a:latin typeface="Trebuchet MS"/>
                <a:ea typeface="Trebuchet MS"/>
                <a:cs typeface="Trebuchet MS"/>
                <a:sym typeface="Trebuchet MS"/>
              </a:defRPr>
            </a:pPr>
          </a:p>
          <a:p>
            <a:pPr>
              <a:lnSpc>
                <a:spcPct val="90000"/>
              </a:lnSpc>
              <a:defRPr sz="2200">
                <a:solidFill>
                  <a:srgbClr val="000000"/>
                </a:solidFill>
                <a:latin typeface="Trebuchet MS"/>
                <a:ea typeface="Trebuchet MS"/>
                <a:cs typeface="Trebuchet MS"/>
                <a:sym typeface="Trebuchet MS"/>
              </a:defRPr>
            </a:pPr>
            <a:r>
              <a:t>Concurrence pour les ressources</a:t>
            </a:r>
            <a:endParaRPr sz="1800"/>
          </a:p>
          <a:p>
            <a:pPr>
              <a:lnSpc>
                <a:spcPct val="90000"/>
              </a:lnSpc>
              <a:defRPr sz="2400">
                <a:solidFill>
                  <a:srgbClr val="000000"/>
                </a:solidFill>
                <a:latin typeface="Trebuchet MS"/>
                <a:ea typeface="Trebuchet MS"/>
                <a:cs typeface="Trebuchet MS"/>
                <a:sym typeface="Trebuchet MS"/>
              </a:defRPr>
            </a:pPr>
          </a:p>
          <a:p>
            <a:pPr>
              <a:lnSpc>
                <a:spcPct val="90000"/>
              </a:lnSpc>
              <a:defRPr sz="2200">
                <a:solidFill>
                  <a:srgbClr val="000000"/>
                </a:solidFill>
                <a:latin typeface="Trebuchet MS"/>
                <a:ea typeface="Trebuchet MS"/>
                <a:cs typeface="Trebuchet MS"/>
                <a:sym typeface="Trebuchet MS"/>
              </a:defRPr>
            </a:pPr>
            <a:r>
              <a:t>Défis à bien performer en équipe ou individuellement</a:t>
            </a:r>
            <a:endParaRPr sz="1800"/>
          </a:p>
          <a:p>
            <a:pPr>
              <a:lnSpc>
                <a:spcPct val="90000"/>
              </a:lnSpc>
              <a:defRPr sz="2400">
                <a:solidFill>
                  <a:srgbClr val="000000"/>
                </a:solidFill>
                <a:latin typeface="Trebuchet MS"/>
                <a:ea typeface="Trebuchet MS"/>
                <a:cs typeface="Trebuchet MS"/>
                <a:sym typeface="Trebuchet MS"/>
              </a:defRPr>
            </a:pPr>
          </a:p>
          <a:p>
            <a:pPr>
              <a:lnSpc>
                <a:spcPct val="90000"/>
              </a:lnSpc>
              <a:defRPr sz="2200">
                <a:solidFill>
                  <a:srgbClr val="000000"/>
                </a:solidFill>
                <a:latin typeface="Trebuchet MS"/>
                <a:ea typeface="Trebuchet MS"/>
                <a:cs typeface="Trebuchet MS"/>
                <a:sym typeface="Trebuchet MS"/>
              </a:defRPr>
            </a:pPr>
            <a:r>
              <a:t>Contrainte externe ou interne</a:t>
            </a:r>
          </a:p>
        </p:txBody>
      </p:sp>
      <p:sp>
        <p:nvSpPr>
          <p:cNvPr id="140" name="Shape 140"/>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ph type="title" idx="4294967295"/>
          </p:nvPr>
        </p:nvSpPr>
        <p:spPr>
          <a:xfrm>
            <a:off x="1835150" y="394230"/>
            <a:ext cx="6540500" cy="622301"/>
          </a:xfrm>
          <a:prstGeom prst="rect">
            <a:avLst/>
          </a:prstGeom>
        </p:spPr>
        <p:txBody>
          <a:bodyPr>
            <a:normAutofit fontScale="100000" lnSpcReduction="0"/>
          </a:bodyPr>
          <a:lstStyle>
            <a:lvl1pPr algn="r" defTabSz="694944">
              <a:defRPr b="1" sz="2432"/>
            </a:lvl1pPr>
          </a:lstStyle>
          <a:p>
            <a:pPr/>
            <a:r>
              <a:t>Impact négatif du conflit sur la productivité</a:t>
            </a:r>
          </a:p>
        </p:txBody>
      </p:sp>
      <p:sp>
        <p:nvSpPr>
          <p:cNvPr id="143" name="Shape 143"/>
          <p:cNvSpPr/>
          <p:nvPr>
            <p:ph type="body" idx="4294967295"/>
          </p:nvPr>
        </p:nvSpPr>
        <p:spPr>
          <a:xfrm>
            <a:off x="809625" y="1901767"/>
            <a:ext cx="7718425" cy="3315312"/>
          </a:xfrm>
          <a:prstGeom prst="rect">
            <a:avLst/>
          </a:prstGeom>
        </p:spPr>
        <p:txBody>
          <a:bodyPr>
            <a:normAutofit fontScale="100000" lnSpcReduction="0"/>
          </a:bodyPr>
          <a:lstStyle/>
          <a:p>
            <a:pPr marL="0" indent="0" defTabSz="502920">
              <a:lnSpc>
                <a:spcPct val="90000"/>
              </a:lnSpc>
              <a:spcBef>
                <a:spcPts val="0"/>
              </a:spcBef>
              <a:buSzTx/>
              <a:buNone/>
              <a:defRPr sz="1650">
                <a:solidFill>
                  <a:srgbClr val="000000"/>
                </a:solidFill>
                <a:latin typeface="Trebuchet MS"/>
                <a:ea typeface="Trebuchet MS"/>
                <a:cs typeface="Trebuchet MS"/>
                <a:sym typeface="Trebuchet MS"/>
              </a:defRPr>
            </a:pPr>
            <a:r>
              <a:t>Le manque de respect au travail contribue à la baisse de la productivité. Une étude de l'UNC a souligné les impacts négatifs des environnements à faible respect:</a:t>
            </a:r>
          </a:p>
          <a:p>
            <a:pPr marL="0" indent="0" defTabSz="502920">
              <a:lnSpc>
                <a:spcPct val="90000"/>
              </a:lnSpc>
              <a:spcBef>
                <a:spcPts val="0"/>
              </a:spcBef>
              <a:buSzTx/>
              <a:buNone/>
              <a:defRPr sz="1485">
                <a:solidFill>
                  <a:srgbClr val="000000"/>
                </a:solidFill>
                <a:latin typeface="Trebuchet MS"/>
                <a:ea typeface="Trebuchet MS"/>
                <a:cs typeface="Trebuchet MS"/>
                <a:sym typeface="Trebuchet MS"/>
              </a:defRPr>
            </a:pPr>
          </a:p>
          <a:p>
            <a:pPr lvl="3" marL="314325" indent="-188595" defTabSz="502920">
              <a:lnSpc>
                <a:spcPct val="90000"/>
              </a:lnSpc>
              <a:spcBef>
                <a:spcPts val="0"/>
              </a:spcBef>
              <a:buClr>
                <a:srgbClr val="600416"/>
              </a:buClr>
              <a:buFontTx/>
              <a:buChar char="•"/>
              <a:defRPr sz="1430">
                <a:latin typeface="Trebuchet MS"/>
                <a:ea typeface="Trebuchet MS"/>
                <a:cs typeface="Trebuchet MS"/>
                <a:sym typeface="Trebuchet MS"/>
              </a:defRPr>
            </a:pPr>
            <a:r>
              <a:t>28% ont manqué du travail dans le but d’éviter un intimidateur au travail </a:t>
            </a:r>
          </a:p>
          <a:p>
            <a:pPr lvl="3" marL="314325" indent="-188595" defTabSz="502920">
              <a:lnSpc>
                <a:spcPct val="90000"/>
              </a:lnSpc>
              <a:spcBef>
                <a:spcPts val="0"/>
              </a:spcBef>
              <a:buClr>
                <a:srgbClr val="600416"/>
              </a:buClr>
              <a:buFontTx/>
              <a:buChar char="•"/>
              <a:defRPr sz="1430">
                <a:latin typeface="Trebuchet MS"/>
                <a:ea typeface="Trebuchet MS"/>
                <a:cs typeface="Trebuchet MS"/>
                <a:sym typeface="Trebuchet MS"/>
              </a:defRPr>
            </a:pPr>
            <a:r>
              <a:t>53% avaient perdu du temps de travail parce qu’ils étaient préoccupés par l’incident</a:t>
            </a:r>
          </a:p>
          <a:p>
            <a:pPr lvl="3" marL="314325" indent="-188595" defTabSz="502920">
              <a:lnSpc>
                <a:spcPct val="90000"/>
              </a:lnSpc>
              <a:spcBef>
                <a:spcPts val="0"/>
              </a:spcBef>
              <a:buClr>
                <a:srgbClr val="600416"/>
              </a:buClr>
              <a:buFontTx/>
              <a:buChar char="•"/>
              <a:defRPr sz="1430">
                <a:latin typeface="Trebuchet MS"/>
                <a:ea typeface="Trebuchet MS"/>
                <a:cs typeface="Trebuchet MS"/>
                <a:sym typeface="Trebuchet MS"/>
              </a:defRPr>
            </a:pPr>
            <a:r>
              <a:t>37% considéraient que leur engagement envers leur employeur avait diminué</a:t>
            </a:r>
          </a:p>
          <a:p>
            <a:pPr lvl="3" marL="314325" indent="-188595" defTabSz="502920">
              <a:lnSpc>
                <a:spcPct val="90000"/>
              </a:lnSpc>
              <a:spcBef>
                <a:spcPts val="0"/>
              </a:spcBef>
              <a:buClr>
                <a:srgbClr val="600416"/>
              </a:buClr>
              <a:buFontTx/>
              <a:buChar char="•"/>
              <a:defRPr sz="1430">
                <a:latin typeface="Trebuchet MS"/>
                <a:ea typeface="Trebuchet MS"/>
                <a:cs typeface="Trebuchet MS"/>
                <a:sym typeface="Trebuchet MS"/>
              </a:defRPr>
            </a:pPr>
            <a:r>
              <a:t>22% des employés avaient diminué leur effort au travail</a:t>
            </a:r>
          </a:p>
          <a:p>
            <a:pPr lvl="3" marL="314325" indent="-188595" defTabSz="502920">
              <a:lnSpc>
                <a:spcPct val="90000"/>
              </a:lnSpc>
              <a:spcBef>
                <a:spcPts val="0"/>
              </a:spcBef>
              <a:buClr>
                <a:srgbClr val="600416"/>
              </a:buClr>
              <a:buFontTx/>
              <a:buChar char="•"/>
              <a:defRPr sz="1430">
                <a:latin typeface="Trebuchet MS"/>
                <a:ea typeface="Trebuchet MS"/>
                <a:cs typeface="Trebuchet MS"/>
                <a:sym typeface="Trebuchet MS"/>
              </a:defRPr>
            </a:pPr>
            <a:r>
              <a:t>10% réduction du temps passé au travail</a:t>
            </a:r>
          </a:p>
          <a:p>
            <a:pPr lvl="3" marL="314325" indent="-188595" defTabSz="502920">
              <a:lnSpc>
                <a:spcPct val="90000"/>
              </a:lnSpc>
              <a:spcBef>
                <a:spcPts val="0"/>
              </a:spcBef>
              <a:buClr>
                <a:srgbClr val="600416"/>
              </a:buClr>
              <a:buFontTx/>
              <a:buChar char="•"/>
              <a:defRPr sz="1430">
                <a:latin typeface="Trebuchet MS"/>
                <a:ea typeface="Trebuchet MS"/>
                <a:cs typeface="Trebuchet MS"/>
                <a:sym typeface="Trebuchet MS"/>
              </a:defRPr>
            </a:pPr>
            <a:r>
              <a:t>46% considéraient changer d’emploi</a:t>
            </a:r>
          </a:p>
          <a:p>
            <a:pPr lvl="3" marL="314325" indent="-188595" defTabSz="502920">
              <a:lnSpc>
                <a:spcPct val="90000"/>
              </a:lnSpc>
              <a:spcBef>
                <a:spcPts val="0"/>
              </a:spcBef>
              <a:buClr>
                <a:srgbClr val="600416"/>
              </a:buClr>
              <a:buFontTx/>
              <a:buChar char="•"/>
              <a:defRPr sz="1430">
                <a:latin typeface="Trebuchet MS"/>
                <a:ea typeface="Trebuchet MS"/>
                <a:cs typeface="Trebuchet MS"/>
                <a:sym typeface="Trebuchet MS"/>
              </a:defRPr>
            </a:pPr>
            <a:r>
              <a:t>12% ont changé d’emploi</a:t>
            </a:r>
          </a:p>
          <a:p>
            <a:pPr marL="0" indent="0" algn="r" defTabSz="502920">
              <a:lnSpc>
                <a:spcPct val="90000"/>
              </a:lnSpc>
              <a:spcBef>
                <a:spcPts val="0"/>
              </a:spcBef>
              <a:buSzTx/>
              <a:buNone/>
              <a:defRPr sz="880">
                <a:solidFill>
                  <a:srgbClr val="000000"/>
                </a:solidFill>
                <a:latin typeface="Trebuchet MS"/>
                <a:ea typeface="Trebuchet MS"/>
                <a:cs typeface="Trebuchet MS"/>
                <a:sym typeface="Trebuchet MS"/>
              </a:defRPr>
            </a:pPr>
          </a:p>
          <a:p>
            <a:pPr marL="0" indent="0" algn="r" defTabSz="502920">
              <a:lnSpc>
                <a:spcPct val="90000"/>
              </a:lnSpc>
              <a:spcBef>
                <a:spcPts val="0"/>
              </a:spcBef>
              <a:buSzTx/>
              <a:buNone/>
              <a:defRPr sz="880">
                <a:solidFill>
                  <a:srgbClr val="000000"/>
                </a:solidFill>
                <a:latin typeface="Trebuchet MS"/>
                <a:ea typeface="Trebuchet MS"/>
                <a:cs typeface="Trebuchet MS"/>
                <a:sym typeface="Trebuchet MS"/>
              </a:defRPr>
            </a:pPr>
          </a:p>
          <a:p>
            <a:pPr marL="0" indent="0" algn="r" defTabSz="502920">
              <a:lnSpc>
                <a:spcPct val="90000"/>
              </a:lnSpc>
              <a:spcBef>
                <a:spcPts val="0"/>
              </a:spcBef>
              <a:buSzTx/>
              <a:buNone/>
              <a:defRPr sz="880">
                <a:solidFill>
                  <a:srgbClr val="000000"/>
                </a:solidFill>
                <a:latin typeface="Trebuchet MS"/>
                <a:ea typeface="Trebuchet MS"/>
                <a:cs typeface="Trebuchet MS"/>
                <a:sym typeface="Trebuchet MS"/>
              </a:defRPr>
            </a:pPr>
          </a:p>
          <a:p>
            <a:pPr marL="0" indent="0" algn="r" defTabSz="502920">
              <a:lnSpc>
                <a:spcPct val="90000"/>
              </a:lnSpc>
              <a:spcBef>
                <a:spcPts val="0"/>
              </a:spcBef>
              <a:buSzTx/>
              <a:buNone/>
              <a:defRPr sz="880">
                <a:solidFill>
                  <a:srgbClr val="000000"/>
                </a:solidFill>
                <a:latin typeface="Trebuchet MS"/>
                <a:ea typeface="Trebuchet MS"/>
                <a:cs typeface="Trebuchet MS"/>
                <a:sym typeface="Trebuchet MS"/>
              </a:defRPr>
            </a:pPr>
          </a:p>
          <a:p>
            <a:pPr marL="0" indent="0" algn="r" defTabSz="502920">
              <a:lnSpc>
                <a:spcPct val="90000"/>
              </a:lnSpc>
              <a:spcBef>
                <a:spcPts val="0"/>
              </a:spcBef>
              <a:buSzTx/>
              <a:buNone/>
              <a:defRPr sz="880">
                <a:solidFill>
                  <a:srgbClr val="000000"/>
                </a:solidFill>
                <a:latin typeface="Trebuchet MS"/>
                <a:ea typeface="Trebuchet MS"/>
                <a:cs typeface="Trebuchet MS"/>
                <a:sym typeface="Trebuchet MS"/>
              </a:defRPr>
            </a:pPr>
          </a:p>
          <a:p>
            <a:pPr marL="0" indent="0" algn="r" defTabSz="502920">
              <a:lnSpc>
                <a:spcPct val="90000"/>
              </a:lnSpc>
              <a:spcBef>
                <a:spcPts val="0"/>
              </a:spcBef>
              <a:buSzTx/>
              <a:buNone/>
              <a:defRPr sz="880">
                <a:solidFill>
                  <a:srgbClr val="000000"/>
                </a:solidFill>
                <a:latin typeface="Trebuchet MS"/>
                <a:ea typeface="Trebuchet MS"/>
                <a:cs typeface="Trebuchet MS"/>
                <a:sym typeface="Trebuchet MS"/>
              </a:defRPr>
            </a:pPr>
            <a:r>
              <a:t>Christine Pearson </a:t>
            </a:r>
          </a:p>
          <a:p>
            <a:pPr marL="0" indent="0" algn="r" defTabSz="502920">
              <a:lnSpc>
                <a:spcPct val="90000"/>
              </a:lnSpc>
              <a:spcBef>
                <a:spcPts val="0"/>
              </a:spcBef>
              <a:buSzTx/>
              <a:buNone/>
              <a:defRPr sz="880">
                <a:solidFill>
                  <a:srgbClr val="000000"/>
                </a:solidFill>
                <a:latin typeface="Trebuchet MS"/>
                <a:ea typeface="Trebuchet MS"/>
                <a:cs typeface="Trebuchet MS"/>
                <a:sym typeface="Trebuchet MS"/>
              </a:defRPr>
            </a:pPr>
            <a:r>
              <a:t>University of North Carolina at Chapel Hill</a:t>
            </a:r>
          </a:p>
          <a:p>
            <a:pPr marL="0" indent="0" defTabSz="502920">
              <a:lnSpc>
                <a:spcPct val="90000"/>
              </a:lnSpc>
              <a:spcBef>
                <a:spcPts val="0"/>
              </a:spcBef>
              <a:buSzTx/>
              <a:buNone/>
              <a:defRPr sz="990">
                <a:solidFill>
                  <a:srgbClr val="000000"/>
                </a:solidFill>
                <a:latin typeface="Trebuchet MS"/>
                <a:ea typeface="Trebuchet MS"/>
                <a:cs typeface="Trebuchet MS"/>
                <a:sym typeface="Trebuchet MS"/>
              </a:defRPr>
            </a:pPr>
          </a:p>
          <a:p>
            <a:pPr marL="0" indent="0" defTabSz="502920">
              <a:lnSpc>
                <a:spcPct val="90000"/>
              </a:lnSpc>
              <a:spcBef>
                <a:spcPts val="0"/>
              </a:spcBef>
              <a:buSzTx/>
              <a:buNone/>
              <a:defRPr sz="990">
                <a:solidFill>
                  <a:srgbClr val="000000"/>
                </a:solidFill>
                <a:latin typeface="Trebuchet MS"/>
                <a:ea typeface="Trebuchet MS"/>
                <a:cs typeface="Trebuchet MS"/>
                <a:sym typeface="Trebuchet MS"/>
              </a:defRPr>
            </a:pPr>
            <a:r>
              <a:t>	</a:t>
            </a:r>
          </a:p>
        </p:txBody>
      </p:sp>
      <p:pic>
        <p:nvPicPr>
          <p:cNvPr id="144" name="image5.png"/>
          <p:cNvPicPr>
            <a:picLocks noChangeAspect="1"/>
          </p:cNvPicPr>
          <p:nvPr/>
        </p:nvPicPr>
        <p:blipFill>
          <a:blip r:embed="rId2">
            <a:extLst/>
          </a:blip>
          <a:stretch>
            <a:fillRect/>
          </a:stretch>
        </p:blipFill>
        <p:spPr>
          <a:xfrm>
            <a:off x="1181879" y="4910666"/>
            <a:ext cx="2932922" cy="1947334"/>
          </a:xfrm>
          <a:prstGeom prst="rect">
            <a:avLst/>
          </a:prstGeom>
          <a:ln w="12700">
            <a:miter lim="400000"/>
          </a:ln>
        </p:spPr>
      </p:pic>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idx="4294967295"/>
          </p:nvPr>
        </p:nvSpPr>
        <p:spPr>
          <a:xfrm>
            <a:off x="657225" y="268287"/>
            <a:ext cx="7944910" cy="857781"/>
          </a:xfrm>
          <a:prstGeom prst="rect">
            <a:avLst/>
          </a:prstGeom>
        </p:spPr>
        <p:txBody>
          <a:bodyPr>
            <a:normAutofit fontScale="100000" lnSpcReduction="0"/>
          </a:bodyPr>
          <a:lstStyle>
            <a:lvl1pPr algn="ctr">
              <a:defRPr b="1" sz="3200"/>
            </a:lvl1pPr>
          </a:lstStyle>
          <a:p>
            <a:pPr/>
            <a:r>
              <a:t>Adresser les conflits</a:t>
            </a:r>
          </a:p>
        </p:txBody>
      </p:sp>
      <p:sp>
        <p:nvSpPr>
          <p:cNvPr id="147" name="Shape 147"/>
          <p:cNvSpPr/>
          <p:nvPr>
            <p:ph type="body" idx="4294967295"/>
          </p:nvPr>
        </p:nvSpPr>
        <p:spPr>
          <a:xfrm>
            <a:off x="657225" y="1363134"/>
            <a:ext cx="7718425" cy="4952999"/>
          </a:xfrm>
          <a:prstGeom prst="rect">
            <a:avLst/>
          </a:prstGeom>
        </p:spPr>
        <p:txBody>
          <a:bodyPr>
            <a:normAutofit fontScale="100000" lnSpcReduction="0"/>
          </a:bodyPr>
          <a:lstStyle/>
          <a:p>
            <a:pPr marL="342900" indent="-342900">
              <a:spcBef>
                <a:spcPts val="0"/>
              </a:spcBef>
              <a:buFontTx/>
              <a:buChar char="•"/>
              <a:defRPr sz="2400">
                <a:solidFill>
                  <a:srgbClr val="000000"/>
                </a:solidFill>
                <a:latin typeface="Trebuchet MS"/>
                <a:ea typeface="Trebuchet MS"/>
                <a:cs typeface="Trebuchet MS"/>
                <a:sym typeface="Trebuchet MS"/>
              </a:defRPr>
            </a:pPr>
            <a:r>
              <a:t>Évitement:</a:t>
            </a:r>
            <a:r>
              <a:t> ‘Se cacher le tête dans le sable’, espérant que le conflit disparaîtra</a:t>
            </a:r>
          </a:p>
          <a:p>
            <a:pPr marL="342900" indent="-342900">
              <a:spcBef>
                <a:spcPts val="0"/>
              </a:spcBef>
              <a:buFontTx/>
              <a:buChar char="•"/>
              <a:defRPr sz="2400">
                <a:solidFill>
                  <a:srgbClr val="000000"/>
                </a:solidFill>
                <a:latin typeface="Trebuchet MS"/>
                <a:ea typeface="Trebuchet MS"/>
                <a:cs typeface="Trebuchet MS"/>
                <a:sym typeface="Trebuchet MS"/>
              </a:defRPr>
            </a:pPr>
          </a:p>
          <a:p>
            <a:pPr marL="342900" indent="-342900">
              <a:spcBef>
                <a:spcPts val="0"/>
              </a:spcBef>
              <a:buFontTx/>
              <a:buChar char="•"/>
              <a:defRPr sz="2400">
                <a:solidFill>
                  <a:srgbClr val="000000"/>
                </a:solidFill>
                <a:latin typeface="Trebuchet MS"/>
                <a:ea typeface="Trebuchet MS"/>
                <a:cs typeface="Trebuchet MS"/>
                <a:sym typeface="Trebuchet MS"/>
              </a:defRPr>
            </a:pPr>
            <a:r>
              <a:t>Compétition: “Que la meilleure personne gagne”</a:t>
            </a:r>
          </a:p>
          <a:p>
            <a:pPr marL="342900" indent="-342900">
              <a:spcBef>
                <a:spcPts val="0"/>
              </a:spcBef>
              <a:buFontTx/>
              <a:buChar char="•"/>
              <a:defRPr sz="2400">
                <a:solidFill>
                  <a:srgbClr val="000000"/>
                </a:solidFill>
                <a:latin typeface="Trebuchet MS"/>
                <a:ea typeface="Trebuchet MS"/>
                <a:cs typeface="Trebuchet MS"/>
                <a:sym typeface="Trebuchet MS"/>
              </a:defRPr>
            </a:pPr>
          </a:p>
          <a:p>
            <a:pPr marL="342900" indent="-342900">
              <a:spcBef>
                <a:spcPts val="0"/>
              </a:spcBef>
              <a:buFontTx/>
              <a:buChar char="•"/>
              <a:defRPr sz="2400">
                <a:solidFill>
                  <a:srgbClr val="000000"/>
                </a:solidFill>
                <a:latin typeface="Trebuchet MS"/>
                <a:ea typeface="Trebuchet MS"/>
                <a:cs typeface="Trebuchet MS"/>
                <a:sym typeface="Trebuchet MS"/>
              </a:defRPr>
            </a:pPr>
            <a:r>
              <a:t>Accommodation: Oublier nos propres besoins et désirs afin de plaire à l’autre</a:t>
            </a:r>
          </a:p>
          <a:p>
            <a:pPr marL="342900" indent="-342900">
              <a:spcBef>
                <a:spcPts val="0"/>
              </a:spcBef>
              <a:buFontTx/>
              <a:buChar char="•"/>
              <a:defRPr sz="2400">
                <a:solidFill>
                  <a:srgbClr val="000000"/>
                </a:solidFill>
                <a:latin typeface="Trebuchet MS"/>
                <a:ea typeface="Trebuchet MS"/>
                <a:cs typeface="Trebuchet MS"/>
                <a:sym typeface="Trebuchet MS"/>
              </a:defRPr>
            </a:pPr>
          </a:p>
          <a:p>
            <a:pPr marL="342900" indent="-342900">
              <a:spcBef>
                <a:spcPts val="0"/>
              </a:spcBef>
              <a:buFontTx/>
              <a:buChar char="•"/>
              <a:defRPr sz="2400">
                <a:solidFill>
                  <a:srgbClr val="000000"/>
                </a:solidFill>
                <a:latin typeface="Trebuchet MS"/>
                <a:ea typeface="Trebuchet MS"/>
                <a:cs typeface="Trebuchet MS"/>
                <a:sym typeface="Trebuchet MS"/>
              </a:defRPr>
            </a:pPr>
            <a:r>
              <a:t>Compromis: Trouver un terrain d’entente où </a:t>
            </a:r>
            <a:r>
              <a:t>"un peu est donné et un peu est obtenu »</a:t>
            </a:r>
          </a:p>
          <a:p>
            <a:pPr marL="0" indent="0">
              <a:spcBef>
                <a:spcPts val="0"/>
              </a:spcBef>
              <a:buSzTx/>
              <a:buNone/>
              <a:defRPr sz="2400">
                <a:solidFill>
                  <a:srgbClr val="000000"/>
                </a:solidFill>
                <a:latin typeface="Trebuchet MS"/>
                <a:ea typeface="Trebuchet MS"/>
                <a:cs typeface="Trebuchet MS"/>
                <a:sym typeface="Trebuchet MS"/>
              </a:defRPr>
            </a:pPr>
          </a:p>
          <a:p>
            <a:pPr marL="342900" indent="-342900">
              <a:spcBef>
                <a:spcPts val="0"/>
              </a:spcBef>
              <a:buFontTx/>
              <a:buChar char="•"/>
              <a:defRPr sz="2400">
                <a:solidFill>
                  <a:srgbClr val="000000"/>
                </a:solidFill>
                <a:latin typeface="Trebuchet MS"/>
                <a:ea typeface="Trebuchet MS"/>
                <a:cs typeface="Trebuchet MS"/>
                <a:sym typeface="Trebuchet MS"/>
              </a:defRPr>
            </a:pPr>
            <a:r>
              <a:t>Collaboration: Travailler ensemble afin de trouver une solution mutuellement bénéfique</a:t>
            </a:r>
          </a:p>
        </p:txBody>
      </p:sp>
      <p:sp>
        <p:nvSpPr>
          <p:cNvPr id="148" name="Shape 148"/>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0" name="image6.jpg" descr="tkmodel1-1024x707.jpg"/>
          <p:cNvPicPr>
            <a:picLocks noChangeAspect="1"/>
          </p:cNvPicPr>
          <p:nvPr/>
        </p:nvPicPr>
        <p:blipFill>
          <a:blip r:embed="rId2">
            <a:extLst/>
          </a:blip>
          <a:srcRect l="0" t="10276" r="0" b="10275"/>
          <a:stretch>
            <a:fillRect/>
          </a:stretch>
        </p:blipFill>
        <p:spPr>
          <a:xfrm>
            <a:off x="1456267" y="1650999"/>
            <a:ext cx="6508751" cy="3916365"/>
          </a:xfrm>
          <a:prstGeom prst="rect">
            <a:avLst/>
          </a:prstGeom>
          <a:ln w="12700">
            <a:miter lim="400000"/>
          </a:ln>
        </p:spPr>
      </p:pic>
      <p:pic>
        <p:nvPicPr>
          <p:cNvPr id="151" name="image7.png"/>
          <p:cNvPicPr>
            <a:picLocks noChangeAspect="1"/>
          </p:cNvPicPr>
          <p:nvPr/>
        </p:nvPicPr>
        <p:blipFill>
          <a:blip r:embed="rId3">
            <a:extLst/>
          </a:blip>
          <a:stretch>
            <a:fillRect/>
          </a:stretch>
        </p:blipFill>
        <p:spPr>
          <a:xfrm>
            <a:off x="156321" y="1238514"/>
            <a:ext cx="8648701" cy="4741334"/>
          </a:xfrm>
          <a:prstGeom prst="rect">
            <a:avLst/>
          </a:prstGeom>
          <a:ln w="12700">
            <a:miter lim="400000"/>
          </a:ln>
        </p:spPr>
      </p:pic>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ph type="title" idx="4294967295"/>
          </p:nvPr>
        </p:nvSpPr>
        <p:spPr>
          <a:xfrm>
            <a:off x="657225" y="268287"/>
            <a:ext cx="7944910" cy="857781"/>
          </a:xfrm>
          <a:prstGeom prst="rect">
            <a:avLst/>
          </a:prstGeom>
        </p:spPr>
        <p:txBody>
          <a:bodyPr>
            <a:normAutofit fontScale="100000" lnSpcReduction="0"/>
          </a:bodyPr>
          <a:lstStyle>
            <a:lvl1pPr algn="ctr">
              <a:defRPr b="1" sz="3200"/>
            </a:lvl1pPr>
          </a:lstStyle>
          <a:p>
            <a:pPr/>
            <a:r>
              <a:t>Protocoles pour gérer les conflits</a:t>
            </a:r>
          </a:p>
        </p:txBody>
      </p:sp>
      <p:sp>
        <p:nvSpPr>
          <p:cNvPr id="154" name="Shape 154"/>
          <p:cNvSpPr/>
          <p:nvPr>
            <p:ph type="body" idx="4294967295"/>
          </p:nvPr>
        </p:nvSpPr>
        <p:spPr>
          <a:xfrm>
            <a:off x="657225" y="1363134"/>
            <a:ext cx="7718425" cy="4952999"/>
          </a:xfrm>
          <a:prstGeom prst="rect">
            <a:avLst/>
          </a:prstGeom>
        </p:spPr>
        <p:txBody>
          <a:bodyPr>
            <a:normAutofit fontScale="100000" lnSpcReduction="0"/>
          </a:bodyPr>
          <a:lstStyle/>
          <a:p>
            <a:pPr marL="457200" indent="-457200">
              <a:spcBef>
                <a:spcPts val="0"/>
              </a:spcBef>
              <a:buFontTx/>
              <a:buAutoNum type="arabicPeriod" startAt="1"/>
              <a:defRPr sz="2400">
                <a:latin typeface="Trebuchet MS"/>
                <a:ea typeface="Trebuchet MS"/>
                <a:cs typeface="Trebuchet MS"/>
                <a:sym typeface="Trebuchet MS"/>
              </a:defRPr>
            </a:pPr>
            <a:r>
              <a:t>Faire preuve de respect envers l’autre personne</a:t>
            </a:r>
          </a:p>
          <a:p>
            <a:pPr lvl="3" marL="571500" indent="-342900">
              <a:spcBef>
                <a:spcPts val="0"/>
              </a:spcBef>
              <a:buClr>
                <a:srgbClr val="600416"/>
              </a:buClr>
              <a:buFontTx/>
              <a:buChar char="•"/>
              <a:defRPr sz="2200">
                <a:latin typeface="Trebuchet MS"/>
                <a:ea typeface="Trebuchet MS"/>
                <a:cs typeface="Trebuchet MS"/>
                <a:sym typeface="Trebuchet MS"/>
              </a:defRPr>
            </a:pPr>
            <a:r>
              <a:t>Quoique respecter l’autre personne lors d’un conflit peut </a:t>
            </a:r>
            <a:r>
              <a:t>être difficile, nous devons faire notre possible.  Les mots irrespectueux blessent et nuisent à la communication.  Il faut faire des efforts pour voir la valeur de l’autre personne et la traiter comme un égal.  </a:t>
            </a:r>
            <a:endParaRPr sz="1800"/>
          </a:p>
          <a:p>
            <a:pPr lvl="3" marL="0" indent="228600">
              <a:spcBef>
                <a:spcPts val="0"/>
              </a:spcBef>
              <a:buSzTx/>
              <a:buNone/>
              <a:defRPr i="1" sz="2400">
                <a:latin typeface="Trebuchet MS"/>
                <a:ea typeface="Trebuchet MS"/>
                <a:cs typeface="Trebuchet MS"/>
                <a:sym typeface="Trebuchet MS"/>
              </a:defRPr>
            </a:pPr>
          </a:p>
          <a:p>
            <a:pPr marL="457200" indent="-457200">
              <a:spcBef>
                <a:spcPts val="0"/>
              </a:spcBef>
              <a:buFontTx/>
              <a:buAutoNum type="arabicPeriod" startAt="2"/>
              <a:defRPr sz="2400">
                <a:latin typeface="Trebuchet MS"/>
                <a:ea typeface="Trebuchet MS"/>
                <a:cs typeface="Trebuchet MS"/>
                <a:sym typeface="Trebuchet MS"/>
              </a:defRPr>
            </a:pPr>
            <a:r>
              <a:t>Confronter le problème</a:t>
            </a:r>
          </a:p>
          <a:p>
            <a:pPr lvl="3" marL="571500" indent="-342900">
              <a:spcBef>
                <a:spcPts val="0"/>
              </a:spcBef>
              <a:buClr>
                <a:srgbClr val="600416"/>
              </a:buClr>
              <a:buFontTx/>
              <a:buChar char="•"/>
              <a:defRPr sz="2200">
                <a:latin typeface="Trebuchet MS"/>
                <a:ea typeface="Trebuchet MS"/>
                <a:cs typeface="Trebuchet MS"/>
                <a:sym typeface="Trebuchet MS"/>
              </a:defRPr>
            </a:pPr>
            <a:r>
              <a:t>Trouvez un temps et un lieu pour discuter du conflit avec l’autre personne.  Choisissez un temps où vous n’</a:t>
            </a:r>
            <a:r>
              <a:t>êtes pas fâchés ni en train de vous chicaner.  Le lieu devrait être confortable et neutre – loin de son bureau ou du vôtre. </a:t>
            </a:r>
          </a:p>
        </p:txBody>
      </p:sp>
      <p:sp>
        <p:nvSpPr>
          <p:cNvPr id="155" name="Shape 155"/>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ctrTitle"/>
          </p:nvPr>
        </p:nvSpPr>
        <p:spPr>
          <a:xfrm>
            <a:off x="3322637" y="381000"/>
            <a:ext cx="5459413" cy="1049338"/>
          </a:xfrm>
          <a:prstGeom prst="rect">
            <a:avLst/>
          </a:prstGeom>
        </p:spPr>
        <p:txBody>
          <a:bodyPr/>
          <a:lstStyle>
            <a:lvl1pPr algn="r" defTabSz="905255">
              <a:defRPr b="1" sz="3168">
                <a:latin typeface="Optima"/>
                <a:ea typeface="Optima"/>
                <a:cs typeface="Optima"/>
                <a:sym typeface="Optima"/>
              </a:defRPr>
            </a:lvl1pPr>
          </a:lstStyle>
          <a:p>
            <a:pPr/>
            <a:r>
              <a:t>Favoriser un milieu de travail respectueux</a:t>
            </a:r>
          </a:p>
        </p:txBody>
      </p:sp>
      <p:sp>
        <p:nvSpPr>
          <p:cNvPr id="72" name="Shape 72"/>
          <p:cNvSpPr/>
          <p:nvPr>
            <p:ph type="subTitle" sz="half" idx="1"/>
          </p:nvPr>
        </p:nvSpPr>
        <p:spPr>
          <a:xfrm>
            <a:off x="1435100" y="1765300"/>
            <a:ext cx="6616700" cy="3530600"/>
          </a:xfrm>
          <a:prstGeom prst="rect">
            <a:avLst/>
          </a:prstGeom>
        </p:spPr>
        <p:txBody>
          <a:bodyPr/>
          <a:lstStyle/>
          <a:p>
            <a:pPr>
              <a:lnSpc>
                <a:spcPct val="90000"/>
              </a:lnSpc>
              <a:defRPr b="1" sz="2800">
                <a:latin typeface="Trebuchet MS"/>
                <a:ea typeface="Trebuchet MS"/>
                <a:cs typeface="Trebuchet MS"/>
                <a:sym typeface="Trebuchet MS"/>
              </a:defRPr>
            </a:pPr>
            <a:r>
              <a:t>Objectifs d’apprentissage</a:t>
            </a:r>
            <a:endParaRPr sz="2000"/>
          </a:p>
          <a:p>
            <a:pPr>
              <a:lnSpc>
                <a:spcPct val="90000"/>
              </a:lnSpc>
              <a:defRPr b="1" sz="2800">
                <a:latin typeface="Trebuchet MS"/>
                <a:ea typeface="Trebuchet MS"/>
                <a:cs typeface="Trebuchet MS"/>
                <a:sym typeface="Trebuchet MS"/>
              </a:defRPr>
            </a:pPr>
          </a:p>
          <a:p>
            <a:pPr>
              <a:lnSpc>
                <a:spcPct val="90000"/>
              </a:lnSpc>
              <a:defRPr sz="1800">
                <a:latin typeface="Trebuchet MS"/>
                <a:ea typeface="Trebuchet MS"/>
                <a:cs typeface="Trebuchet MS"/>
                <a:sym typeface="Trebuchet MS"/>
              </a:defRPr>
            </a:pPr>
            <a:r>
              <a:t>Comprendre les caractéristiques d’un milieu de travail respectueux</a:t>
            </a:r>
            <a:endParaRPr sz="2000"/>
          </a:p>
          <a:p>
            <a:pPr>
              <a:lnSpc>
                <a:spcPct val="90000"/>
              </a:lnSpc>
              <a:defRPr sz="1800">
                <a:latin typeface="Trebuchet MS"/>
                <a:ea typeface="Trebuchet MS"/>
                <a:cs typeface="Trebuchet MS"/>
                <a:sym typeface="Trebuchet MS"/>
              </a:defRPr>
            </a:pPr>
          </a:p>
          <a:p>
            <a:pPr>
              <a:lnSpc>
                <a:spcPct val="90000"/>
              </a:lnSpc>
              <a:defRPr sz="1800">
                <a:latin typeface="Trebuchet MS"/>
                <a:ea typeface="Trebuchet MS"/>
                <a:cs typeface="Trebuchet MS"/>
                <a:sym typeface="Trebuchet MS"/>
              </a:defRPr>
            </a:pPr>
            <a:r>
              <a:t>Reconnaitre la nature et le coût des comportements irrespectueux en milieu de travail</a:t>
            </a:r>
            <a:endParaRPr sz="2000"/>
          </a:p>
          <a:p>
            <a:pPr>
              <a:lnSpc>
                <a:spcPct val="90000"/>
              </a:lnSpc>
              <a:defRPr sz="1800">
                <a:latin typeface="Trebuchet MS"/>
                <a:ea typeface="Trebuchet MS"/>
                <a:cs typeface="Trebuchet MS"/>
                <a:sym typeface="Trebuchet MS"/>
              </a:defRPr>
            </a:pPr>
          </a:p>
          <a:p>
            <a:pPr>
              <a:lnSpc>
                <a:spcPct val="90000"/>
              </a:lnSpc>
              <a:defRPr sz="1800">
                <a:latin typeface="Trebuchet MS"/>
                <a:ea typeface="Trebuchet MS"/>
                <a:cs typeface="Trebuchet MS"/>
                <a:sym typeface="Trebuchet MS"/>
              </a:defRPr>
            </a:pPr>
            <a:r>
              <a:t>Identifier et mettre en exécution les pratiques qui font la promotion de milieux de travail respectueux</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ph type="title" idx="4294967295"/>
          </p:nvPr>
        </p:nvSpPr>
        <p:spPr>
          <a:xfrm>
            <a:off x="657225" y="268287"/>
            <a:ext cx="7944910" cy="857781"/>
          </a:xfrm>
          <a:prstGeom prst="rect">
            <a:avLst/>
          </a:prstGeom>
        </p:spPr>
        <p:txBody>
          <a:bodyPr>
            <a:normAutofit fontScale="100000" lnSpcReduction="0"/>
          </a:bodyPr>
          <a:lstStyle>
            <a:lvl1pPr algn="ctr">
              <a:defRPr b="1" sz="3200"/>
            </a:lvl1pPr>
          </a:lstStyle>
          <a:p>
            <a:pPr/>
            <a:r>
              <a:t>Protocoles pour gérer les conflits</a:t>
            </a:r>
          </a:p>
        </p:txBody>
      </p:sp>
      <p:sp>
        <p:nvSpPr>
          <p:cNvPr id="158" name="Shape 158"/>
          <p:cNvSpPr/>
          <p:nvPr>
            <p:ph type="body" idx="4294967295"/>
          </p:nvPr>
        </p:nvSpPr>
        <p:spPr>
          <a:xfrm>
            <a:off x="657225" y="1363134"/>
            <a:ext cx="7718425" cy="4952999"/>
          </a:xfrm>
          <a:prstGeom prst="rect">
            <a:avLst/>
          </a:prstGeom>
        </p:spPr>
        <p:txBody>
          <a:bodyPr>
            <a:normAutofit fontScale="100000" lnSpcReduction="0"/>
          </a:bodyPr>
          <a:lstStyle/>
          <a:p>
            <a:pPr marL="457200" indent="-457200">
              <a:spcBef>
                <a:spcPts val="0"/>
              </a:spcBef>
              <a:buFontTx/>
              <a:buAutoNum type="arabicPeriod" startAt="3"/>
              <a:defRPr sz="2400">
                <a:latin typeface="Trebuchet MS"/>
                <a:ea typeface="Trebuchet MS"/>
                <a:cs typeface="Trebuchet MS"/>
                <a:sym typeface="Trebuchet MS"/>
              </a:defRPr>
            </a:pPr>
            <a:r>
              <a:t>Définir le conflit</a:t>
            </a:r>
          </a:p>
          <a:p>
            <a:pPr marL="457200" indent="-457200">
              <a:spcBef>
                <a:spcPts val="0"/>
              </a:spcBef>
              <a:buFontTx/>
              <a:buAutoNum type="arabicPeriod" startAt="3"/>
              <a:defRPr sz="2400">
                <a:latin typeface="Trebuchet MS"/>
                <a:ea typeface="Trebuchet MS"/>
                <a:cs typeface="Trebuchet MS"/>
                <a:sym typeface="Trebuchet MS"/>
              </a:defRPr>
            </a:pPr>
          </a:p>
          <a:p>
            <a:pPr>
              <a:defRPr>
                <a:solidFill>
                  <a:srgbClr val="000000"/>
                </a:solidFill>
                <a:latin typeface="Trebuchet MS"/>
                <a:ea typeface="Trebuchet MS"/>
                <a:cs typeface="Trebuchet MS"/>
                <a:sym typeface="Trebuchet MS"/>
              </a:defRPr>
            </a:pPr>
            <a:r>
              <a:t>Décrire le conflit en termes clairs et concrets. Soyez précis lorsque vous répondez aux questions qui, quoi, quand, où et pourquoi.</a:t>
            </a:r>
          </a:p>
          <a:p>
            <a:pPr>
              <a:defRPr>
                <a:solidFill>
                  <a:srgbClr val="000000"/>
                </a:solidFill>
                <a:latin typeface="Trebuchet MS"/>
                <a:ea typeface="Trebuchet MS"/>
                <a:cs typeface="Trebuchet MS"/>
                <a:sym typeface="Trebuchet MS"/>
              </a:defRPr>
            </a:pPr>
            <a:r>
              <a:t>Décrire les comportements, les sentiments, les conséquences et les changements souhaités. Soyez précis et commencer les phrases avec "Je", pas « Tu"</a:t>
            </a:r>
          </a:p>
          <a:p>
            <a:pPr>
              <a:defRPr>
                <a:solidFill>
                  <a:srgbClr val="000000"/>
                </a:solidFill>
                <a:latin typeface="Trebuchet MS"/>
                <a:ea typeface="Trebuchet MS"/>
                <a:cs typeface="Trebuchet MS"/>
                <a:sym typeface="Trebuchet MS"/>
              </a:defRPr>
            </a:pPr>
            <a:r>
              <a:t>Mettre l’emphase sur les comportements ou les problèmes, pas sur la personne.</a:t>
            </a:r>
          </a:p>
          <a:p>
            <a:pPr>
              <a:defRPr>
                <a:solidFill>
                  <a:srgbClr val="000000"/>
                </a:solidFill>
                <a:latin typeface="Trebuchet MS"/>
                <a:ea typeface="Trebuchet MS"/>
                <a:cs typeface="Trebuchet MS"/>
                <a:sym typeface="Trebuchet MS"/>
              </a:defRPr>
            </a:pPr>
            <a:r>
              <a:t>Définir le conflit comme un problème pour vous deux à résoudre ensemble, et non pas une bataille à gagner.</a:t>
            </a:r>
          </a:p>
        </p:txBody>
      </p:sp>
      <p:sp>
        <p:nvSpPr>
          <p:cNvPr id="159" name="Shape 159"/>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title" idx="4294967295"/>
          </p:nvPr>
        </p:nvSpPr>
        <p:spPr>
          <a:xfrm>
            <a:off x="657225" y="268287"/>
            <a:ext cx="7944910" cy="857781"/>
          </a:xfrm>
          <a:prstGeom prst="rect">
            <a:avLst/>
          </a:prstGeom>
        </p:spPr>
        <p:txBody>
          <a:bodyPr>
            <a:normAutofit fontScale="100000" lnSpcReduction="0"/>
          </a:bodyPr>
          <a:lstStyle>
            <a:lvl1pPr algn="ctr">
              <a:defRPr b="1" sz="3200"/>
            </a:lvl1pPr>
          </a:lstStyle>
          <a:p>
            <a:pPr/>
            <a:r>
              <a:t>Protocoles pour gérer les conflits</a:t>
            </a:r>
          </a:p>
        </p:txBody>
      </p:sp>
      <p:sp>
        <p:nvSpPr>
          <p:cNvPr id="162" name="Shape 162"/>
          <p:cNvSpPr/>
          <p:nvPr>
            <p:ph type="body" idx="4294967295"/>
          </p:nvPr>
        </p:nvSpPr>
        <p:spPr>
          <a:xfrm>
            <a:off x="657225" y="1363134"/>
            <a:ext cx="7718425" cy="4952999"/>
          </a:xfrm>
          <a:prstGeom prst="rect">
            <a:avLst/>
          </a:prstGeom>
        </p:spPr>
        <p:txBody>
          <a:bodyPr>
            <a:normAutofit fontScale="100000" lnSpcReduction="0"/>
          </a:bodyPr>
          <a:lstStyle/>
          <a:p>
            <a:pPr marL="457200" indent="-457200">
              <a:lnSpc>
                <a:spcPct val="80000"/>
              </a:lnSpc>
              <a:spcBef>
                <a:spcPts val="0"/>
              </a:spcBef>
              <a:buFontTx/>
              <a:buAutoNum type="arabicPeriod" startAt="4"/>
              <a:defRPr sz="2200">
                <a:solidFill>
                  <a:srgbClr val="000000"/>
                </a:solidFill>
                <a:latin typeface="Trebuchet MS"/>
                <a:ea typeface="Trebuchet MS"/>
                <a:cs typeface="Trebuchet MS"/>
                <a:sym typeface="Trebuchet MS"/>
              </a:defRPr>
            </a:pPr>
            <a:r>
              <a:t>Communiquer la compréhension</a:t>
            </a:r>
            <a:endParaRPr sz="2400"/>
          </a:p>
          <a:p>
            <a:pPr lvl="3" marL="571500" indent="-342900">
              <a:lnSpc>
                <a:spcPct val="80000"/>
              </a:lnSpc>
              <a:spcBef>
                <a:spcPts val="0"/>
              </a:spcBef>
              <a:buClr>
                <a:srgbClr val="600416"/>
              </a:buClr>
              <a:buFontTx/>
              <a:buChar char="•"/>
              <a:defRPr>
                <a:solidFill>
                  <a:srgbClr val="000000"/>
                </a:solidFill>
                <a:latin typeface="Trebuchet MS"/>
                <a:ea typeface="Trebuchet MS"/>
                <a:cs typeface="Trebuchet MS"/>
                <a:sym typeface="Trebuchet MS"/>
              </a:defRPr>
            </a:pPr>
            <a:r>
              <a:t>Écoutez pour vraiment comprendre les besoins de l’autre personne</a:t>
            </a:r>
            <a:endParaRPr sz="2200"/>
          </a:p>
          <a:p>
            <a:pPr lvl="3" marL="571500" indent="-342900">
              <a:lnSpc>
                <a:spcPct val="80000"/>
              </a:lnSpc>
              <a:spcBef>
                <a:spcPts val="0"/>
              </a:spcBef>
              <a:buClr>
                <a:srgbClr val="600416"/>
              </a:buClr>
              <a:buFontTx/>
              <a:buChar char="•"/>
              <a:defRPr>
                <a:solidFill>
                  <a:srgbClr val="000000"/>
                </a:solidFill>
                <a:latin typeface="Trebuchet MS"/>
                <a:ea typeface="Trebuchet MS"/>
                <a:cs typeface="Trebuchet MS"/>
                <a:sym typeface="Trebuchet MS"/>
              </a:defRPr>
            </a:pPr>
            <a:r>
              <a:t>Cherchez premièrement à comprendre et ensuite, à </a:t>
            </a:r>
            <a:r>
              <a:t>être compris</a:t>
            </a:r>
            <a:endParaRPr sz="2200"/>
          </a:p>
          <a:p>
            <a:pPr lvl="3" marL="571500" indent="-342900">
              <a:lnSpc>
                <a:spcPct val="80000"/>
              </a:lnSpc>
              <a:spcBef>
                <a:spcPts val="0"/>
              </a:spcBef>
              <a:buClr>
                <a:srgbClr val="600416"/>
              </a:buClr>
              <a:buFontTx/>
              <a:buChar char="•"/>
              <a:defRPr>
                <a:solidFill>
                  <a:srgbClr val="000000"/>
                </a:solidFill>
                <a:latin typeface="Trebuchet MS"/>
                <a:ea typeface="Trebuchet MS"/>
                <a:cs typeface="Trebuchet MS"/>
                <a:sym typeface="Trebuchet MS"/>
              </a:defRPr>
            </a:pPr>
            <a:r>
              <a:t>Prenez un recul et tentez de comprendre la façon dont l’autre personne perçoit la situation</a:t>
            </a:r>
            <a:endParaRPr sz="1600"/>
          </a:p>
          <a:p>
            <a:pPr lvl="3" marL="571500" indent="-342900">
              <a:lnSpc>
                <a:spcPct val="80000"/>
              </a:lnSpc>
              <a:spcBef>
                <a:spcPts val="0"/>
              </a:spcBef>
              <a:buClr>
                <a:srgbClr val="600416"/>
              </a:buClr>
              <a:buFontTx/>
              <a:buChar char="•"/>
              <a:defRPr>
                <a:solidFill>
                  <a:srgbClr val="000000"/>
                </a:solidFill>
                <a:latin typeface="Trebuchet MS"/>
                <a:ea typeface="Trebuchet MS"/>
                <a:cs typeface="Trebuchet MS"/>
                <a:sym typeface="Trebuchet MS"/>
              </a:defRPr>
            </a:pPr>
            <a:r>
              <a:t>Expliquez comment vous voyez le problème après en avoir parlé. Discutez des changements que vous avez apportés à votre façon de voir les choses ou comment vous vous sentez maintenant.</a:t>
            </a:r>
            <a:endParaRPr sz="3200"/>
          </a:p>
          <a:p>
            <a:pPr lvl="2" marL="0" indent="0">
              <a:lnSpc>
                <a:spcPct val="80000"/>
              </a:lnSpc>
              <a:spcBef>
                <a:spcPts val="0"/>
              </a:spcBef>
              <a:buSzTx/>
              <a:buNone/>
              <a:defRPr sz="2200">
                <a:solidFill>
                  <a:schemeClr val="accent1"/>
                </a:solidFill>
                <a:latin typeface="Trebuchet MS"/>
                <a:ea typeface="Trebuchet MS"/>
                <a:cs typeface="Trebuchet MS"/>
                <a:sym typeface="Trebuchet MS"/>
              </a:defRPr>
            </a:pPr>
            <a:r>
              <a:t>5.</a:t>
            </a:r>
            <a:r>
              <a:rPr sz="2900">
                <a:solidFill>
                  <a:srgbClr val="000000"/>
                </a:solidFill>
              </a:rPr>
              <a:t>  </a:t>
            </a:r>
            <a:r>
              <a:rPr>
                <a:solidFill>
                  <a:srgbClr val="000000"/>
                </a:solidFill>
              </a:rPr>
              <a:t>Explorer des solutions alternatives</a:t>
            </a:r>
            <a:endParaRPr sz="2400">
              <a:solidFill>
                <a:srgbClr val="000000"/>
              </a:solidFill>
            </a:endParaRPr>
          </a:p>
          <a:p>
            <a:pPr lvl="3" marL="571500" indent="-342900">
              <a:lnSpc>
                <a:spcPct val="80000"/>
              </a:lnSpc>
              <a:spcBef>
                <a:spcPts val="0"/>
              </a:spcBef>
              <a:buClr>
                <a:srgbClr val="600416"/>
              </a:buClr>
              <a:buFontTx/>
              <a:buChar char="•"/>
              <a:defRPr>
                <a:solidFill>
                  <a:srgbClr val="000000"/>
                </a:solidFill>
                <a:latin typeface="Trebuchet MS"/>
                <a:ea typeface="Trebuchet MS"/>
                <a:cs typeface="Trebuchet MS"/>
                <a:sym typeface="Trebuchet MS"/>
              </a:defRPr>
            </a:pPr>
            <a:r>
              <a:t>Prenez votre tour à suggérer des solutions alternatives. Faites-en une liste.</a:t>
            </a:r>
            <a:endParaRPr sz="2200"/>
          </a:p>
          <a:p>
            <a:pPr lvl="3" marL="571500" indent="-342900">
              <a:lnSpc>
                <a:spcPct val="80000"/>
              </a:lnSpc>
              <a:spcBef>
                <a:spcPts val="0"/>
              </a:spcBef>
              <a:buClr>
                <a:srgbClr val="600416"/>
              </a:buClr>
              <a:buFontTx/>
              <a:buChar char="•"/>
              <a:defRPr>
                <a:solidFill>
                  <a:srgbClr val="000000"/>
                </a:solidFill>
                <a:latin typeface="Trebuchet MS"/>
                <a:ea typeface="Trebuchet MS"/>
                <a:cs typeface="Trebuchet MS"/>
                <a:sym typeface="Trebuchet MS"/>
              </a:defRPr>
            </a:pPr>
            <a:r>
              <a:t>Acceptez les idées de l’autre. Ne portez pas de jugement</a:t>
            </a:r>
            <a:endParaRPr sz="2200"/>
          </a:p>
          <a:p>
            <a:pPr lvl="3" marL="571500" indent="-342900">
              <a:lnSpc>
                <a:spcPct val="80000"/>
              </a:lnSpc>
              <a:spcBef>
                <a:spcPts val="0"/>
              </a:spcBef>
              <a:buClr>
                <a:srgbClr val="600416"/>
              </a:buClr>
              <a:buFontTx/>
              <a:buChar char="•"/>
              <a:defRPr>
                <a:solidFill>
                  <a:srgbClr val="000000"/>
                </a:solidFill>
                <a:latin typeface="Trebuchet MS"/>
                <a:ea typeface="Trebuchet MS"/>
                <a:cs typeface="Trebuchet MS"/>
                <a:sym typeface="Trebuchet MS"/>
              </a:defRPr>
            </a:pPr>
            <a:r>
              <a:t>Examinez les conséquences de chaque solution.</a:t>
            </a:r>
            <a:endParaRPr sz="1600"/>
          </a:p>
          <a:p>
            <a:pPr lvl="3" marL="571500" indent="-342900">
              <a:lnSpc>
                <a:spcPct val="80000"/>
              </a:lnSpc>
              <a:spcBef>
                <a:spcPts val="0"/>
              </a:spcBef>
              <a:buClr>
                <a:srgbClr val="600416"/>
              </a:buClr>
              <a:buFontTx/>
              <a:buChar char="•"/>
              <a:defRPr>
                <a:solidFill>
                  <a:srgbClr val="000000"/>
                </a:solidFill>
                <a:latin typeface="Trebuchet MS"/>
                <a:ea typeface="Trebuchet MS"/>
                <a:cs typeface="Trebuchet MS"/>
                <a:sym typeface="Trebuchet MS"/>
              </a:defRPr>
            </a:pPr>
            <a:r>
              <a:t>Pensez et parlez positivement</a:t>
            </a:r>
          </a:p>
        </p:txBody>
      </p:sp>
      <p:sp>
        <p:nvSpPr>
          <p:cNvPr id="163" name="Shape 163"/>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ph type="title" idx="4294967295"/>
          </p:nvPr>
        </p:nvSpPr>
        <p:spPr>
          <a:xfrm>
            <a:off x="657225" y="268287"/>
            <a:ext cx="7944910" cy="857781"/>
          </a:xfrm>
          <a:prstGeom prst="rect">
            <a:avLst/>
          </a:prstGeom>
        </p:spPr>
        <p:txBody>
          <a:bodyPr>
            <a:normAutofit fontScale="100000" lnSpcReduction="0"/>
          </a:bodyPr>
          <a:lstStyle>
            <a:lvl1pPr algn="ctr">
              <a:defRPr b="1" sz="3200"/>
            </a:lvl1pPr>
          </a:lstStyle>
          <a:p>
            <a:pPr/>
            <a:r>
              <a:t>Protocoles pour gérer les conflits</a:t>
            </a:r>
          </a:p>
        </p:txBody>
      </p:sp>
      <p:sp>
        <p:nvSpPr>
          <p:cNvPr id="166" name="Shape 166"/>
          <p:cNvSpPr/>
          <p:nvPr>
            <p:ph type="body" idx="4294967295"/>
          </p:nvPr>
        </p:nvSpPr>
        <p:spPr>
          <a:xfrm>
            <a:off x="657225" y="1540932"/>
            <a:ext cx="7718425" cy="4775201"/>
          </a:xfrm>
          <a:prstGeom prst="rect">
            <a:avLst/>
          </a:prstGeom>
        </p:spPr>
        <p:txBody>
          <a:bodyPr>
            <a:normAutofit fontScale="100000" lnSpcReduction="0"/>
          </a:bodyPr>
          <a:lstStyle/>
          <a:p>
            <a:pPr marL="438911" indent="-438911" defTabSz="877823">
              <a:spcBef>
                <a:spcPts val="0"/>
              </a:spcBef>
              <a:buFontTx/>
              <a:buAutoNum type="arabicPeriod" startAt="6"/>
              <a:defRPr sz="2304">
                <a:solidFill>
                  <a:srgbClr val="000000"/>
                </a:solidFill>
                <a:latin typeface="Trebuchet MS"/>
                <a:ea typeface="Trebuchet MS"/>
                <a:cs typeface="Trebuchet MS"/>
                <a:sym typeface="Trebuchet MS"/>
              </a:defRPr>
            </a:pPr>
            <a:r>
              <a:t>Entendez-vous sur la solution la plus réalisable</a:t>
            </a:r>
          </a:p>
          <a:p>
            <a:pPr lvl="3" marL="548640" indent="-329184" defTabSz="877823">
              <a:spcBef>
                <a:spcPts val="0"/>
              </a:spcBef>
              <a:buClr>
                <a:srgbClr val="600416"/>
              </a:buClr>
              <a:buFontTx/>
              <a:buChar char="•"/>
              <a:defRPr sz="2112">
                <a:solidFill>
                  <a:srgbClr val="000000"/>
                </a:solidFill>
                <a:latin typeface="Trebuchet MS"/>
                <a:ea typeface="Trebuchet MS"/>
                <a:cs typeface="Trebuchet MS"/>
                <a:sym typeface="Trebuchet MS"/>
              </a:defRPr>
            </a:pPr>
            <a:r>
              <a:t>Entendez-vous sur une solution que vous comprenez tous les deux et avec laquelle vous pouvez vivre. </a:t>
            </a:r>
            <a:endParaRPr sz="1727"/>
          </a:p>
          <a:p>
            <a:pPr lvl="3" marL="548640" indent="-329184" defTabSz="877823">
              <a:spcBef>
                <a:spcPts val="0"/>
              </a:spcBef>
              <a:buClr>
                <a:srgbClr val="600416"/>
              </a:buClr>
              <a:buFontTx/>
              <a:buChar char="•"/>
              <a:defRPr sz="2112">
                <a:solidFill>
                  <a:srgbClr val="000000"/>
                </a:solidFill>
                <a:latin typeface="Trebuchet MS"/>
                <a:ea typeface="Trebuchet MS"/>
                <a:cs typeface="Trebuchet MS"/>
                <a:sym typeface="Trebuchet MS"/>
              </a:defRPr>
            </a:pPr>
            <a:r>
              <a:t>Tentez de trouver une solution “gagnant-gagnant”</a:t>
            </a:r>
          </a:p>
          <a:p>
            <a:pPr lvl="3" marL="548640" indent="-329184" defTabSz="877823">
              <a:spcBef>
                <a:spcPts val="0"/>
              </a:spcBef>
              <a:buClr>
                <a:srgbClr val="600416"/>
              </a:buClr>
              <a:buFontTx/>
              <a:buChar char="•"/>
              <a:defRPr sz="2112">
                <a:solidFill>
                  <a:srgbClr val="000000"/>
                </a:solidFill>
                <a:latin typeface="Trebuchet MS"/>
                <a:ea typeface="Trebuchet MS"/>
                <a:cs typeface="Trebuchet MS"/>
                <a:sym typeface="Trebuchet MS"/>
              </a:defRPr>
            </a:pPr>
            <a:r>
              <a:t>Soyez engagés à résoudre le conflit.</a:t>
            </a:r>
            <a:endParaRPr sz="1727"/>
          </a:p>
          <a:p>
            <a:pPr lvl="3" marL="548640" indent="-329184" defTabSz="877823">
              <a:spcBef>
                <a:spcPts val="0"/>
              </a:spcBef>
              <a:buClr>
                <a:srgbClr val="600416"/>
              </a:buClr>
              <a:buFontTx/>
              <a:buChar char="•"/>
              <a:defRPr sz="2112">
                <a:solidFill>
                  <a:srgbClr val="000000"/>
                </a:solidFill>
                <a:latin typeface="Trebuchet MS"/>
                <a:ea typeface="Trebuchet MS"/>
                <a:cs typeface="Trebuchet MS"/>
                <a:sym typeface="Trebuchet MS"/>
              </a:defRPr>
            </a:pPr>
          </a:p>
          <a:p>
            <a:pPr marL="438911" indent="-438911" defTabSz="877823">
              <a:spcBef>
                <a:spcPts val="0"/>
              </a:spcBef>
              <a:buFontTx/>
              <a:buAutoNum type="arabicPeriod" startAt="6"/>
              <a:defRPr sz="2304">
                <a:solidFill>
                  <a:srgbClr val="000000"/>
                </a:solidFill>
                <a:latin typeface="Trebuchet MS"/>
                <a:ea typeface="Trebuchet MS"/>
                <a:cs typeface="Trebuchet MS"/>
                <a:sym typeface="Trebuchet MS"/>
              </a:defRPr>
            </a:pPr>
            <a:r>
              <a:t>Évaluez la situation après un certain temps</a:t>
            </a:r>
          </a:p>
          <a:p>
            <a:pPr lvl="3" marL="548640" indent="-329184" defTabSz="877823">
              <a:spcBef>
                <a:spcPts val="0"/>
              </a:spcBef>
              <a:buClr>
                <a:srgbClr val="600416"/>
              </a:buClr>
              <a:buFontTx/>
              <a:buChar char="•"/>
              <a:defRPr sz="2304">
                <a:solidFill>
                  <a:srgbClr val="000000"/>
                </a:solidFill>
                <a:latin typeface="Trebuchet MS"/>
                <a:ea typeface="Trebuchet MS"/>
                <a:cs typeface="Trebuchet MS"/>
                <a:sym typeface="Trebuchet MS"/>
              </a:defRPr>
            </a:pPr>
            <a:r>
              <a:t>Travailler à trouver un moyen de vérifier à quel point la solution fonctionne. Réglez la résolution si nécessaire.</a:t>
            </a:r>
            <a:endParaRPr sz="2112"/>
          </a:p>
          <a:p>
            <a:pPr lvl="3" marL="548640" indent="-329184" defTabSz="877823">
              <a:spcBef>
                <a:spcPts val="0"/>
              </a:spcBef>
              <a:buClr>
                <a:srgbClr val="600416"/>
              </a:buClr>
              <a:buFontTx/>
              <a:buChar char="•"/>
              <a:defRPr sz="2112">
                <a:latin typeface="Trebuchet MS"/>
                <a:ea typeface="Trebuchet MS"/>
                <a:cs typeface="Trebuchet MS"/>
                <a:sym typeface="Trebuchet MS"/>
              </a:defRPr>
            </a:pPr>
          </a:p>
          <a:p>
            <a:pPr lvl="3" marL="548640" indent="-329184" defTabSz="877823">
              <a:spcBef>
                <a:spcPts val="0"/>
              </a:spcBef>
              <a:buClr>
                <a:srgbClr val="600416"/>
              </a:buClr>
              <a:buFontTx/>
              <a:buChar char="•"/>
              <a:defRPr sz="2112">
                <a:latin typeface="Trebuchet MS"/>
                <a:ea typeface="Trebuchet MS"/>
                <a:cs typeface="Trebuchet MS"/>
                <a:sym typeface="Trebuchet MS"/>
              </a:defRPr>
            </a:pPr>
          </a:p>
          <a:p>
            <a:pPr lvl="3" marL="548640" indent="-329184" defTabSz="877823">
              <a:spcBef>
                <a:spcPts val="0"/>
              </a:spcBef>
              <a:buClr>
                <a:srgbClr val="600416"/>
              </a:buClr>
              <a:buFontTx/>
              <a:buChar char="•"/>
              <a:defRPr sz="2112">
                <a:latin typeface="Trebuchet MS"/>
                <a:ea typeface="Trebuchet MS"/>
                <a:cs typeface="Trebuchet MS"/>
                <a:sym typeface="Trebuchet MS"/>
              </a:defRPr>
            </a:pPr>
          </a:p>
          <a:p>
            <a:pPr lvl="3" marL="0" indent="219455" algn="r" defTabSz="877823">
              <a:spcBef>
                <a:spcPts val="0"/>
              </a:spcBef>
              <a:buSzTx/>
              <a:buNone/>
              <a:defRPr i="1" sz="1536">
                <a:latin typeface="Trebuchet MS"/>
                <a:ea typeface="Trebuchet MS"/>
                <a:cs typeface="Trebuchet MS"/>
                <a:sym typeface="Trebuchet MS"/>
              </a:defRPr>
            </a:pPr>
            <a:r>
              <a:t>Source: Ohio State University Extension Program, Family and Consumer Sciences (http://ohioline.osu.edu/hyg-fact/5000/5218.html)</a:t>
            </a:r>
          </a:p>
        </p:txBody>
      </p:sp>
      <p:sp>
        <p:nvSpPr>
          <p:cNvPr id="167" name="Shape 167"/>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ctrTitle"/>
          </p:nvPr>
        </p:nvSpPr>
        <p:spPr>
          <a:xfrm>
            <a:off x="3322637" y="444500"/>
            <a:ext cx="5459413" cy="927100"/>
          </a:xfrm>
          <a:prstGeom prst="rect">
            <a:avLst/>
          </a:prstGeom>
        </p:spPr>
        <p:txBody>
          <a:bodyPr/>
          <a:lstStyle>
            <a:lvl1pPr algn="r" defTabSz="786384">
              <a:defRPr b="1" sz="2752">
                <a:latin typeface="Optima"/>
                <a:ea typeface="Optima"/>
                <a:cs typeface="Optima"/>
                <a:sym typeface="Optima"/>
              </a:defRPr>
            </a:lvl1pPr>
          </a:lstStyle>
          <a:p>
            <a:pPr/>
            <a:r>
              <a:t>Pratiques efficaces pour les gestionnaires</a:t>
            </a:r>
          </a:p>
        </p:txBody>
      </p:sp>
      <p:sp>
        <p:nvSpPr>
          <p:cNvPr id="170" name="Shape 170"/>
          <p:cNvSpPr/>
          <p:nvPr/>
        </p:nvSpPr>
        <p:spPr>
          <a:xfrm>
            <a:off x="901700" y="1926764"/>
            <a:ext cx="7645400" cy="4003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buClr>
                <a:schemeClr val="accent1"/>
              </a:buClr>
              <a:buSzPct val="100000"/>
              <a:buChar char="•"/>
              <a:defRPr sz="2400">
                <a:solidFill>
                  <a:srgbClr val="333333"/>
                </a:solidFill>
                <a:latin typeface="Trebuchet MS"/>
                <a:ea typeface="Trebuchet MS"/>
                <a:cs typeface="Trebuchet MS"/>
                <a:sym typeface="Trebuchet MS"/>
              </a:defRPr>
            </a:pPr>
            <a:r>
              <a:t>Modeler des pratiques respectueuses en milieu de travail pour les autres. </a:t>
            </a:r>
            <a:endParaRPr>
              <a:latin typeface="Arial"/>
              <a:ea typeface="Arial"/>
              <a:cs typeface="Arial"/>
              <a:sym typeface="Arial"/>
            </a:endParaRPr>
          </a:p>
          <a:p>
            <a:pPr marL="342900" indent="-342900">
              <a:buClr>
                <a:schemeClr val="accent1"/>
              </a:buClr>
              <a:buSzPct val="100000"/>
              <a:buChar char="•"/>
              <a:defRPr sz="2400">
                <a:solidFill>
                  <a:srgbClr val="333333"/>
                </a:solidFill>
                <a:latin typeface="Trebuchet MS"/>
                <a:ea typeface="Trebuchet MS"/>
                <a:cs typeface="Trebuchet MS"/>
                <a:sym typeface="Trebuchet MS"/>
              </a:defRPr>
            </a:pPr>
            <a:r>
              <a:t>Définir clairement les attentes en matière de politiques et de pratiques pour les employés</a:t>
            </a:r>
          </a:p>
          <a:p>
            <a:pPr lvl="3" marL="342900" indent="-342900">
              <a:buClr>
                <a:schemeClr val="accent1"/>
              </a:buClr>
              <a:buSzPct val="100000"/>
              <a:buChar char="•"/>
              <a:defRPr sz="2400">
                <a:solidFill>
                  <a:srgbClr val="333333"/>
                </a:solidFill>
                <a:latin typeface="Trebuchet MS"/>
                <a:ea typeface="Trebuchet MS"/>
                <a:cs typeface="Trebuchet MS"/>
                <a:sym typeface="Trebuchet MS"/>
              </a:defRPr>
            </a:pPr>
            <a:r>
              <a:t>Sensibiliser, éduquer, former et récompenser les pratiques respectueuses</a:t>
            </a:r>
            <a:endParaRPr>
              <a:latin typeface="Arial"/>
              <a:ea typeface="Arial"/>
              <a:cs typeface="Arial"/>
              <a:sym typeface="Arial"/>
            </a:endParaRPr>
          </a:p>
          <a:p>
            <a:pPr lvl="3" marL="342900" indent="-342900">
              <a:buClr>
                <a:schemeClr val="accent1"/>
              </a:buClr>
              <a:buSzPct val="100000"/>
              <a:buChar char="•"/>
              <a:defRPr sz="2400">
                <a:solidFill>
                  <a:srgbClr val="333333"/>
                </a:solidFill>
                <a:latin typeface="Trebuchet MS"/>
                <a:ea typeface="Trebuchet MS"/>
                <a:cs typeface="Trebuchet MS"/>
                <a:sym typeface="Trebuchet MS"/>
              </a:defRPr>
            </a:pPr>
            <a:r>
              <a:t>Utiliser une approche cohérente pour la discussion, la résolution de problèmes et la gestion des conflits</a:t>
            </a:r>
            <a:endParaRPr>
              <a:latin typeface="Arial"/>
              <a:ea typeface="Arial"/>
              <a:cs typeface="Arial"/>
              <a:sym typeface="Arial"/>
            </a:endParaRPr>
          </a:p>
          <a:p>
            <a:pPr lvl="3" marL="342900" indent="-342900">
              <a:buClr>
                <a:schemeClr val="accent1"/>
              </a:buClr>
              <a:buSzPct val="100000"/>
              <a:buChar char="•"/>
              <a:defRPr sz="2400">
                <a:solidFill>
                  <a:srgbClr val="333333"/>
                </a:solidFill>
                <a:latin typeface="Trebuchet MS"/>
                <a:ea typeface="Trebuchet MS"/>
                <a:cs typeface="Trebuchet MS"/>
                <a:sym typeface="Trebuchet MS"/>
              </a:defRPr>
            </a:pPr>
            <a:r>
              <a:t>Faire le lien entre les avantages des pratiques respectueuses et les objectifs et le rendement en milieu de travail</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ph type="title" idx="4294967295"/>
          </p:nvPr>
        </p:nvSpPr>
        <p:spPr>
          <a:xfrm>
            <a:off x="657225" y="118532"/>
            <a:ext cx="7944910" cy="1007536"/>
          </a:xfrm>
          <a:prstGeom prst="rect">
            <a:avLst/>
          </a:prstGeom>
        </p:spPr>
        <p:txBody>
          <a:bodyPr>
            <a:normAutofit fontScale="100000" lnSpcReduction="0"/>
          </a:bodyPr>
          <a:lstStyle>
            <a:lvl1pPr algn="ctr">
              <a:defRPr b="1" sz="3200">
                <a:latin typeface="Optima"/>
                <a:ea typeface="Optima"/>
                <a:cs typeface="Optima"/>
                <a:sym typeface="Optima"/>
              </a:defRPr>
            </a:lvl1pPr>
          </a:lstStyle>
          <a:p>
            <a:pPr/>
            <a:r>
              <a:t>Pratiques efficaces pour les gestionnaires</a:t>
            </a:r>
          </a:p>
        </p:txBody>
      </p:sp>
      <p:sp>
        <p:nvSpPr>
          <p:cNvPr id="173" name="Shape 173"/>
          <p:cNvSpPr/>
          <p:nvPr>
            <p:ph type="body" idx="4294967295"/>
          </p:nvPr>
        </p:nvSpPr>
        <p:spPr>
          <a:xfrm>
            <a:off x="657225" y="1600200"/>
            <a:ext cx="7718425" cy="4732868"/>
          </a:xfrm>
          <a:prstGeom prst="rect">
            <a:avLst/>
          </a:prstGeom>
        </p:spPr>
        <p:txBody>
          <a:bodyPr>
            <a:normAutofit fontScale="100000" lnSpcReduction="0"/>
          </a:bodyPr>
          <a:lstStyle/>
          <a:p>
            <a:pPr marL="342900" indent="-342900">
              <a:spcBef>
                <a:spcPts val="1000"/>
              </a:spcBef>
              <a:buFontTx/>
              <a:buChar char="•"/>
              <a:defRPr sz="2400">
                <a:latin typeface="Trebuchet MS"/>
                <a:ea typeface="Trebuchet MS"/>
                <a:cs typeface="Trebuchet MS"/>
                <a:sym typeface="Trebuchet MS"/>
              </a:defRPr>
            </a:pPr>
            <a:r>
              <a:t>Traiter rapidement et efficacement les problèmes liés au manque de respect du lieu de travail</a:t>
            </a:r>
          </a:p>
          <a:p>
            <a:pPr marL="342900" indent="-342900">
              <a:spcBef>
                <a:spcPts val="1000"/>
              </a:spcBef>
              <a:buFontTx/>
              <a:buChar char="•"/>
              <a:defRPr sz="2400">
                <a:latin typeface="Trebuchet MS"/>
                <a:ea typeface="Trebuchet MS"/>
                <a:cs typeface="Trebuchet MS"/>
                <a:sym typeface="Trebuchet MS"/>
              </a:defRPr>
            </a:pPr>
            <a:r>
              <a:t>Encouragez les personnes à </a:t>
            </a:r>
            <a:r>
              <a:t>assumer la responsabilité de leurs comportements </a:t>
            </a:r>
            <a:r>
              <a:t> </a:t>
            </a:r>
          </a:p>
          <a:p>
            <a:pPr marL="342900" indent="-342900">
              <a:spcBef>
                <a:spcPts val="1000"/>
              </a:spcBef>
              <a:buFontTx/>
              <a:buChar char="•"/>
              <a:defRPr sz="2400">
                <a:latin typeface="Trebuchet MS"/>
                <a:ea typeface="Trebuchet MS"/>
                <a:cs typeface="Trebuchet MS"/>
                <a:sym typeface="Trebuchet MS"/>
              </a:defRPr>
            </a:pPr>
            <a:r>
              <a:t>Encadrer les autres et fixer des objectifs pour une utilisation accrue des pratiques respectueuses du milieu de travail</a:t>
            </a:r>
          </a:p>
          <a:p>
            <a:pPr marL="342900" indent="-342900">
              <a:spcBef>
                <a:spcPts val="1000"/>
              </a:spcBef>
              <a:buFontTx/>
              <a:buChar char="•"/>
              <a:defRPr sz="2400">
                <a:latin typeface="Trebuchet MS"/>
                <a:ea typeface="Trebuchet MS"/>
                <a:cs typeface="Trebuchet MS"/>
                <a:sym typeface="Trebuchet MS"/>
              </a:defRPr>
            </a:pPr>
            <a:r>
              <a:t>Réaffecter les tâches et les espaces de travail en fonction des besoins</a:t>
            </a:r>
          </a:p>
          <a:p>
            <a:pPr marL="342900" indent="-342900">
              <a:spcBef>
                <a:spcPts val="1000"/>
              </a:spcBef>
              <a:buFontTx/>
              <a:buChar char="•"/>
              <a:defRPr sz="2400">
                <a:latin typeface="Trebuchet MS"/>
                <a:ea typeface="Trebuchet MS"/>
                <a:cs typeface="Trebuchet MS"/>
                <a:sym typeface="Trebuchet MS"/>
              </a:defRPr>
            </a:pPr>
            <a:r>
              <a:t>Appliquer les politiques et les procédures</a:t>
            </a:r>
          </a:p>
        </p:txBody>
      </p:sp>
      <p:sp>
        <p:nvSpPr>
          <p:cNvPr id="174" name="Shape 174"/>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6" name="Shape 176"/>
          <p:cNvSpPr/>
          <p:nvPr>
            <p:ph type="ctrTitle"/>
          </p:nvPr>
        </p:nvSpPr>
        <p:spPr>
          <a:xfrm>
            <a:off x="3166533" y="381000"/>
            <a:ext cx="5615517" cy="1049338"/>
          </a:xfrm>
          <a:prstGeom prst="rect">
            <a:avLst/>
          </a:prstGeom>
        </p:spPr>
        <p:txBody>
          <a:bodyPr/>
          <a:lstStyle>
            <a:lvl1pPr algn="r">
              <a:defRPr b="1" sz="2400">
                <a:latin typeface="Optima"/>
                <a:ea typeface="Optima"/>
                <a:cs typeface="Optima"/>
                <a:sym typeface="Optima"/>
              </a:defRPr>
            </a:lvl1pPr>
          </a:lstStyle>
          <a:p>
            <a:pPr/>
            <a:r>
              <a:t>Conseils pour la promotion d’un milieu de travail respectueux</a:t>
            </a:r>
          </a:p>
        </p:txBody>
      </p:sp>
      <p:sp>
        <p:nvSpPr>
          <p:cNvPr id="177" name="Shape 177"/>
          <p:cNvSpPr/>
          <p:nvPr/>
        </p:nvSpPr>
        <p:spPr>
          <a:xfrm>
            <a:off x="977900" y="1761066"/>
            <a:ext cx="7378700" cy="4148668"/>
          </a:xfrm>
          <a:prstGeom prst="rect">
            <a:avLst/>
          </a:prstGeom>
          <a:ln w="25400">
            <a:solidFill>
              <a:schemeClr val="accent1"/>
            </a:solidFill>
            <a:miter/>
          </a:ln>
          <a:extLst>
            <a:ext uri="{C572A759-6A51-4108-AA02-DFA0A04FC94B}">
              <ma14:wrappingTextBoxFlag xmlns:ma14="http://schemas.microsoft.com/office/mac/drawingml/2011/main" val="1"/>
            </a:ext>
          </a:extLst>
        </p:spPr>
        <p:txBody>
          <a:bodyPr lIns="45719" rIns="45719">
            <a:normAutofit fontScale="100000" lnSpcReduction="0"/>
          </a:bodyPr>
          <a:lstStyle/>
          <a:p>
            <a:pPr defTabSz="914400">
              <a:lnSpc>
                <a:spcPct val="80000"/>
              </a:lnSpc>
              <a:defRPr>
                <a:solidFill>
                  <a:srgbClr val="333333"/>
                </a:solidFill>
                <a:latin typeface="Trebuchet MS"/>
                <a:ea typeface="Trebuchet MS"/>
                <a:cs typeface="Trebuchet MS"/>
                <a:sym typeface="Trebuchet MS"/>
              </a:defRPr>
            </a:pPr>
            <a:r>
              <a:t>Voici quelques conseils pour aider chaque employé à être proactif dans la promotion des interactions respectueuses dans le milieu de travail.</a:t>
            </a:r>
            <a:endParaRPr sz="1400"/>
          </a:p>
          <a:p>
            <a:pPr defTabSz="914400">
              <a:lnSpc>
                <a:spcPct val="80000"/>
              </a:lnSpc>
              <a:defRPr sz="2000">
                <a:solidFill>
                  <a:srgbClr val="333333"/>
                </a:solidFill>
                <a:latin typeface="Trebuchet MS"/>
                <a:ea typeface="Trebuchet MS"/>
                <a:cs typeface="Trebuchet MS"/>
                <a:sym typeface="Trebuchet MS"/>
              </a:defRPr>
            </a:pPr>
          </a:p>
          <a:p>
            <a:pPr defTabSz="914400">
              <a:lnSpc>
                <a:spcPct val="80000"/>
              </a:lnSpc>
              <a:defRPr b="1">
                <a:solidFill>
                  <a:schemeClr val="accent1"/>
                </a:solidFill>
                <a:latin typeface="Trebuchet MS"/>
                <a:ea typeface="Trebuchet MS"/>
                <a:cs typeface="Trebuchet MS"/>
                <a:sym typeface="Trebuchet MS"/>
              </a:defRPr>
            </a:pPr>
            <a:r>
              <a:rPr sz="2000"/>
              <a:t>Ê</a:t>
            </a:r>
            <a:r>
              <a:t>tre sensible aux autres dans nos communications</a:t>
            </a:r>
            <a:r>
              <a:t>: </a:t>
            </a:r>
            <a:r>
              <a:rPr b="0">
                <a:solidFill>
                  <a:srgbClr val="333333"/>
                </a:solidFill>
              </a:rPr>
              <a:t>Concentrez-vous sur les besoins des autres et réfléchissez à la façon dont vos mots et vos actions les influenceront avant de parler ou d'agir. Approchez chaque interaction avec respect, peu importe si vous croyez que les comportements de l'autre personne «gagnent» ou même susciter ce respect.</a:t>
            </a:r>
            <a:endParaRPr sz="2000">
              <a:solidFill>
                <a:srgbClr val="333333"/>
              </a:solidFill>
            </a:endParaRPr>
          </a:p>
          <a:p>
            <a:pPr defTabSz="914400">
              <a:lnSpc>
                <a:spcPct val="80000"/>
              </a:lnSpc>
              <a:defRPr b="1">
                <a:solidFill>
                  <a:schemeClr val="accent1"/>
                </a:solidFill>
                <a:latin typeface="Trebuchet MS"/>
                <a:ea typeface="Trebuchet MS"/>
                <a:cs typeface="Trebuchet MS"/>
                <a:sym typeface="Trebuchet MS"/>
              </a:defRPr>
            </a:pPr>
            <a:r>
              <a:t>Démontrer une volonté d’écouter en premier :</a:t>
            </a:r>
            <a:r>
              <a:rPr b="0">
                <a:solidFill>
                  <a:srgbClr val="333333"/>
                </a:solidFill>
              </a:rPr>
              <a:t> </a:t>
            </a:r>
            <a:r>
              <a:rPr b="0">
                <a:solidFill>
                  <a:srgbClr val="333333"/>
                </a:solidFill>
              </a:rPr>
              <a:t>Planifiez d'écouter l'autre personne sans interruption et pratiquez des habiletés d'écoute efficaces. Développez une conscience du respect que vous affichez dans tous les domaines de vos communications, y compris ce que vous dites, comment vous le dites, votre ton de la voix, et le langage corporel que vous démontrez.</a:t>
            </a:r>
          </a:p>
        </p:txBody>
      </p:sp>
      <p:sp>
        <p:nvSpPr>
          <p:cNvPr id="178" name="Shape 178"/>
          <p:cNvSpPr/>
          <p:nvPr/>
        </p:nvSpPr>
        <p:spPr>
          <a:xfrm>
            <a:off x="3996266" y="6400800"/>
            <a:ext cx="4504268" cy="3506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i="1">
                <a:latin typeface="Arial"/>
                <a:ea typeface="Arial"/>
                <a:cs typeface="Arial"/>
                <a:sym typeface="Arial"/>
              </a:defRPr>
            </a:lvl1pPr>
          </a:lstStyle>
          <a:p>
            <a:pPr/>
            <a:r>
              <a:t>Adapted from B. Richman, SPHR </a:t>
            </a: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81" name="Shape 181"/>
          <p:cNvSpPr/>
          <p:nvPr/>
        </p:nvSpPr>
        <p:spPr>
          <a:xfrm>
            <a:off x="657225" y="54184"/>
            <a:ext cx="7944910" cy="107188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a:defRPr b="1" sz="3200">
                <a:solidFill>
                  <a:schemeClr val="accent1"/>
                </a:solidFill>
                <a:latin typeface="Optima"/>
                <a:ea typeface="Optima"/>
                <a:cs typeface="Optima"/>
                <a:sym typeface="Optima"/>
              </a:defRPr>
            </a:lvl1pPr>
          </a:lstStyle>
          <a:p>
            <a:pPr/>
            <a:r>
              <a:t>Conseils pour la promotion d’un milieu de travail respectueux</a:t>
            </a:r>
          </a:p>
        </p:txBody>
      </p:sp>
      <p:grpSp>
        <p:nvGrpSpPr>
          <p:cNvPr id="184" name="Group 184"/>
          <p:cNvGrpSpPr/>
          <p:nvPr/>
        </p:nvGrpSpPr>
        <p:grpSpPr>
          <a:xfrm>
            <a:off x="977900" y="1456266"/>
            <a:ext cx="7404100" cy="5063068"/>
            <a:chOff x="0" y="0"/>
            <a:chExt cx="7404100" cy="5063066"/>
          </a:xfrm>
        </p:grpSpPr>
        <p:sp>
          <p:nvSpPr>
            <p:cNvPr id="182" name="Shape 182"/>
            <p:cNvSpPr/>
            <p:nvPr/>
          </p:nvSpPr>
          <p:spPr>
            <a:xfrm>
              <a:off x="0" y="-1"/>
              <a:ext cx="7404100" cy="5063068"/>
            </a:xfrm>
            <a:prstGeom prst="rect">
              <a:avLst/>
            </a:prstGeom>
            <a:noFill/>
            <a:ln w="25400" cap="flat">
              <a:solidFill>
                <a:schemeClr val="accent1"/>
              </a:solidFill>
              <a:prstDash val="solid"/>
              <a:miter lim="800000"/>
            </a:ln>
            <a:effectLst/>
          </p:spPr>
          <p:txBody>
            <a:bodyPr wrap="square" lIns="45719" tIns="45719" rIns="45719" bIns="45719" numCol="1" anchor="t">
              <a:noAutofit/>
            </a:bodyPr>
            <a:lstStyle/>
            <a:p>
              <a:pPr defTabSz="914400">
                <a:defRPr>
                  <a:solidFill>
                    <a:srgbClr val="333333"/>
                  </a:solidFill>
                  <a:latin typeface="Trebuchet MS"/>
                  <a:ea typeface="Trebuchet MS"/>
                  <a:cs typeface="Trebuchet MS"/>
                  <a:sym typeface="Trebuchet MS"/>
                </a:defRPr>
              </a:pPr>
            </a:p>
          </p:txBody>
        </p:sp>
        <p:sp>
          <p:nvSpPr>
            <p:cNvPr id="183" name="Shape 183"/>
            <p:cNvSpPr/>
            <p:nvPr/>
          </p:nvSpPr>
          <p:spPr>
            <a:xfrm>
              <a:off x="0" y="-1"/>
              <a:ext cx="7404100" cy="4358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defTabSz="914400">
                <a:defRPr b="1">
                  <a:solidFill>
                    <a:schemeClr val="accent1"/>
                  </a:solidFill>
                  <a:latin typeface="Trebuchet MS"/>
                  <a:ea typeface="Trebuchet MS"/>
                  <a:cs typeface="Trebuchet MS"/>
                  <a:sym typeface="Trebuchet MS"/>
                </a:defRPr>
              </a:pPr>
              <a:r>
                <a:t>Construire des ponts et être inclusif: </a:t>
              </a:r>
              <a:r>
                <a:rPr b="0">
                  <a:solidFill>
                    <a:srgbClr val="333333"/>
                  </a:solidFill>
                </a:rPr>
                <a:t>Rechercher des façons d'inclure les autres et s'assurer que chacun se sent partie de l'équipe de travail ou de la communauté. Communiquez avec d'autres personnes qui ne sont pas liées aux relations de travail.</a:t>
              </a:r>
              <a:endParaRPr>
                <a:solidFill>
                  <a:srgbClr val="333333"/>
                </a:solidFill>
              </a:endParaRPr>
            </a:p>
            <a:p>
              <a:pPr defTabSz="914400">
                <a:defRPr b="1">
                  <a:solidFill>
                    <a:schemeClr val="accent1"/>
                  </a:solidFill>
                  <a:latin typeface="Trebuchet MS"/>
                  <a:ea typeface="Trebuchet MS"/>
                  <a:cs typeface="Trebuchet MS"/>
                  <a:sym typeface="Trebuchet MS"/>
                </a:defRPr>
              </a:pPr>
              <a:r>
                <a:t>Apprécier la valeur de perspectives différentes: </a:t>
              </a:r>
              <a:r>
                <a:rPr b="0">
                  <a:solidFill>
                    <a:srgbClr val="333333"/>
                  </a:solidFill>
                </a:rPr>
                <a:t>Soyez disposé à entendre les opinions des autres ou à envisager des approches variées pour travailler ou résoudre des problèmes. Reconnaissez que cela n'équivaut pas à un accord si vous écoutez. Clarifiez ce qui a été dit, et posez des questions pour acquérir une compréhension des opinions des autres. Dans les situations où il en résulte un désaccord, apprenez à "accepter de ne pas être d'accord" de façon respectueuse.</a:t>
              </a:r>
              <a:endParaRPr>
                <a:solidFill>
                  <a:srgbClr val="333333"/>
                </a:solidFill>
              </a:endParaRPr>
            </a:p>
            <a:p>
              <a:pPr defTabSz="914400">
                <a:defRPr b="1">
                  <a:solidFill>
                    <a:schemeClr val="accent1"/>
                  </a:solidFill>
                  <a:latin typeface="Trebuchet MS"/>
                  <a:ea typeface="Trebuchet MS"/>
                  <a:cs typeface="Trebuchet MS"/>
                  <a:sym typeface="Trebuchet MS"/>
                </a:defRPr>
              </a:pPr>
              <a:r>
                <a:t>Trouver des solutions pour résoudre le conflit:</a:t>
              </a:r>
              <a:r>
                <a:rPr b="0">
                  <a:solidFill>
                    <a:srgbClr val="333333"/>
                  </a:solidFill>
                </a:rPr>
                <a:t> </a:t>
              </a:r>
              <a:r>
                <a:rPr b="0">
                  <a:solidFill>
                    <a:srgbClr val="333333"/>
                  </a:solidFill>
                </a:rPr>
                <a:t>Comprenez que les conflits se produisent naturellement dans les milieux de travail et assumez la responsabilité de vos actions, quelle que soit la situation. Une approche positive et axée sur la solution facilitera votre capacité à trouver des solutions ou à atteindre la résolution avec d'autres.</a:t>
              </a:r>
            </a:p>
          </p:txBody>
        </p:sp>
      </p:gr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87" name="Shape 187"/>
          <p:cNvSpPr/>
          <p:nvPr/>
        </p:nvSpPr>
        <p:spPr>
          <a:xfrm>
            <a:off x="657225" y="54184"/>
            <a:ext cx="7944910" cy="107188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a:defRPr b="1" sz="3200">
                <a:solidFill>
                  <a:schemeClr val="accent1"/>
                </a:solidFill>
                <a:latin typeface="Optima"/>
                <a:ea typeface="Optima"/>
                <a:cs typeface="Optima"/>
                <a:sym typeface="Optima"/>
              </a:defRPr>
            </a:lvl1pPr>
          </a:lstStyle>
          <a:p>
            <a:pPr/>
            <a:r>
              <a:t>Conseils pour la promotion d’un milieu de travail respectueux</a:t>
            </a:r>
          </a:p>
        </p:txBody>
      </p:sp>
      <p:grpSp>
        <p:nvGrpSpPr>
          <p:cNvPr id="190" name="Group 190"/>
          <p:cNvGrpSpPr/>
          <p:nvPr/>
        </p:nvGrpSpPr>
        <p:grpSpPr>
          <a:xfrm>
            <a:off x="977900" y="1456266"/>
            <a:ext cx="7378700" cy="4876802"/>
            <a:chOff x="0" y="0"/>
            <a:chExt cx="7378700" cy="4876800"/>
          </a:xfrm>
        </p:grpSpPr>
        <p:sp>
          <p:nvSpPr>
            <p:cNvPr id="188" name="Shape 188"/>
            <p:cNvSpPr/>
            <p:nvPr/>
          </p:nvSpPr>
          <p:spPr>
            <a:xfrm>
              <a:off x="0" y="0"/>
              <a:ext cx="7378700" cy="4876800"/>
            </a:xfrm>
            <a:prstGeom prst="rect">
              <a:avLst/>
            </a:prstGeom>
            <a:noFill/>
            <a:ln w="25400" cap="flat">
              <a:solidFill>
                <a:schemeClr val="accent1"/>
              </a:solidFill>
              <a:prstDash val="solid"/>
              <a:miter lim="800000"/>
            </a:ln>
            <a:effectLst/>
          </p:spPr>
          <p:txBody>
            <a:bodyPr wrap="square" lIns="45719" tIns="45719" rIns="45719" bIns="45719" numCol="1" anchor="t">
              <a:noAutofit/>
            </a:bodyPr>
            <a:lstStyle/>
            <a:p>
              <a:pPr defTabSz="914400">
                <a:defRPr>
                  <a:solidFill>
                    <a:srgbClr val="333333"/>
                  </a:solidFill>
                  <a:latin typeface="Trebuchet MS"/>
                  <a:ea typeface="Trebuchet MS"/>
                  <a:cs typeface="Trebuchet MS"/>
                  <a:sym typeface="Trebuchet MS"/>
                </a:defRPr>
              </a:pPr>
            </a:p>
          </p:txBody>
        </p:sp>
        <p:sp>
          <p:nvSpPr>
            <p:cNvPr id="189" name="Shape 189"/>
            <p:cNvSpPr/>
            <p:nvPr/>
          </p:nvSpPr>
          <p:spPr>
            <a:xfrm>
              <a:off x="0" y="0"/>
              <a:ext cx="7378700" cy="465163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defTabSz="914400">
                <a:defRPr b="1">
                  <a:solidFill>
                    <a:schemeClr val="accent1"/>
                  </a:solidFill>
                  <a:latin typeface="Trebuchet MS"/>
                  <a:ea typeface="Trebuchet MS"/>
                  <a:cs typeface="Trebuchet MS"/>
                  <a:sym typeface="Trebuchet MS"/>
                </a:defRPr>
              </a:pPr>
              <a:r>
                <a:t>Gérer vos émotions:</a:t>
              </a:r>
              <a:r>
                <a:rPr b="0">
                  <a:solidFill>
                    <a:srgbClr val="333333"/>
                  </a:solidFill>
                  <a:latin typeface="Century Gothic"/>
                  <a:ea typeface="Century Gothic"/>
                  <a:cs typeface="Century Gothic"/>
                  <a:sym typeface="Century Gothic"/>
                </a:rPr>
                <a:t> </a:t>
              </a:r>
              <a:r>
                <a:rPr b="0">
                  <a:solidFill>
                    <a:srgbClr val="333333"/>
                  </a:solidFill>
                </a:rPr>
                <a:t>Prenez le temps de comprendre vos déclencheurs ou «boutons chauds». Savoir ce qui vous fâche et vous frustre,  vous permettra de gérer vos réactions et de répondre de manière plus appropriée. Gardez-vous de ne pas agir de façon impulsive en vous basant sur des hypothèses concernant l'intention d'autrui. Prenez le temps de réfléchir avant de répondre.</a:t>
              </a:r>
              <a:endParaRPr sz="1600">
                <a:solidFill>
                  <a:srgbClr val="333333"/>
                </a:solidFill>
              </a:endParaRPr>
            </a:p>
            <a:p>
              <a:pPr defTabSz="914400">
                <a:defRPr b="1">
                  <a:solidFill>
                    <a:schemeClr val="accent1"/>
                  </a:solidFill>
                  <a:latin typeface="Trebuchet MS"/>
                  <a:ea typeface="Trebuchet MS"/>
                  <a:cs typeface="Trebuchet MS"/>
                  <a:sym typeface="Trebuchet MS"/>
                </a:defRPr>
              </a:pPr>
              <a:r>
                <a:t>Refuser de potiner ou de parler négativement des autres: </a:t>
              </a:r>
              <a:r>
                <a:rPr b="0">
                  <a:solidFill>
                    <a:srgbClr val="333333"/>
                  </a:solidFill>
                </a:rPr>
                <a:t>Soyez conscient de la citation: «Ce que Pierre me dit à propos de Paul me dit plus sur Peter que cela me dit à propos de Paul.» Reconnaître que vos paroles sur les autres vont construire ou diminuer les relations dans le milieu de travail.</a:t>
              </a:r>
              <a:endParaRPr>
                <a:solidFill>
                  <a:srgbClr val="333333"/>
                </a:solidFill>
              </a:endParaRPr>
            </a:p>
            <a:p>
              <a:pPr defTabSz="914400">
                <a:defRPr b="1">
                  <a:solidFill>
                    <a:schemeClr val="accent1"/>
                  </a:solidFill>
                  <a:latin typeface="Trebuchet MS"/>
                  <a:ea typeface="Trebuchet MS"/>
                  <a:cs typeface="Trebuchet MS"/>
                  <a:sym typeface="Trebuchet MS"/>
                </a:defRPr>
              </a:pPr>
              <a:r>
                <a:t>Prendre du recul sur les défis actuels: </a:t>
              </a:r>
              <a:r>
                <a:rPr b="0">
                  <a:solidFill>
                    <a:srgbClr val="333333"/>
                  </a:solidFill>
                  <a:latin typeface="Century Gothic"/>
                  <a:ea typeface="Century Gothic"/>
                  <a:cs typeface="Century Gothic"/>
                  <a:sym typeface="Century Gothic"/>
                </a:rPr>
                <a:t> </a:t>
              </a:r>
              <a:r>
                <a:rPr b="0">
                  <a:solidFill>
                    <a:srgbClr val="333333"/>
                  </a:solidFill>
                </a:rPr>
                <a:t>Réfléchir sur les situations difficiles d'aujourd'hui dans une perspective plus large et plus réaliste en considérant ce qu'elles signifient par rapport au schéma général des choses. Posez-vous des questions telles que: «Comment vais-je regarder en arrière sur ces circonstances dans une semaine, un mois ou une année</a:t>
              </a:r>
              <a:r>
                <a:rPr b="0">
                  <a:solidFill>
                    <a:srgbClr val="333333"/>
                  </a:solidFill>
                </a:rPr>
                <a:t>?”</a:t>
              </a:r>
            </a:p>
          </p:txBody>
        </p:sp>
      </p:gr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2" name="Shape 192"/>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93" name="Shape 193"/>
          <p:cNvSpPr/>
          <p:nvPr/>
        </p:nvSpPr>
        <p:spPr>
          <a:xfrm>
            <a:off x="657225" y="54184"/>
            <a:ext cx="7944910" cy="107188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a:defRPr b="1" sz="3200">
                <a:solidFill>
                  <a:schemeClr val="accent1"/>
                </a:solidFill>
                <a:latin typeface="Optima"/>
                <a:ea typeface="Optima"/>
                <a:cs typeface="Optima"/>
                <a:sym typeface="Optima"/>
              </a:defRPr>
            </a:lvl1pPr>
          </a:lstStyle>
          <a:p>
            <a:pPr/>
            <a:r>
              <a:t>Conseils pour la promotion d’un milieu de travail respectueux</a:t>
            </a:r>
          </a:p>
        </p:txBody>
      </p:sp>
      <p:grpSp>
        <p:nvGrpSpPr>
          <p:cNvPr id="196" name="Group 196"/>
          <p:cNvGrpSpPr/>
          <p:nvPr/>
        </p:nvGrpSpPr>
        <p:grpSpPr>
          <a:xfrm>
            <a:off x="977900" y="1456267"/>
            <a:ext cx="7378700" cy="2698222"/>
            <a:chOff x="0" y="0"/>
            <a:chExt cx="7378700" cy="2698220"/>
          </a:xfrm>
        </p:grpSpPr>
        <p:sp>
          <p:nvSpPr>
            <p:cNvPr id="194" name="Shape 194"/>
            <p:cNvSpPr/>
            <p:nvPr/>
          </p:nvSpPr>
          <p:spPr>
            <a:xfrm>
              <a:off x="0" y="0"/>
              <a:ext cx="7378700" cy="2698221"/>
            </a:xfrm>
            <a:prstGeom prst="rect">
              <a:avLst/>
            </a:prstGeom>
            <a:noFill/>
            <a:ln w="25400" cap="flat">
              <a:solidFill>
                <a:schemeClr val="accent1"/>
              </a:solidFill>
              <a:prstDash val="solid"/>
              <a:miter lim="800000"/>
            </a:ln>
            <a:effectLst/>
          </p:spPr>
          <p:txBody>
            <a:bodyPr wrap="square" lIns="45719" tIns="45719" rIns="45719" bIns="45719" numCol="1" anchor="t">
              <a:noAutofit/>
            </a:bodyPr>
            <a:lstStyle/>
            <a:p>
              <a:pPr defTabSz="914400">
                <a:defRPr>
                  <a:solidFill>
                    <a:srgbClr val="333333"/>
                  </a:solidFill>
                </a:defRPr>
              </a:pPr>
            </a:p>
          </p:txBody>
        </p:sp>
        <p:sp>
          <p:nvSpPr>
            <p:cNvPr id="195" name="Shape 195"/>
            <p:cNvSpPr/>
            <p:nvPr/>
          </p:nvSpPr>
          <p:spPr>
            <a:xfrm>
              <a:off x="0" y="0"/>
              <a:ext cx="7378700" cy="231483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defTabSz="914400">
                <a:defRPr b="1">
                  <a:solidFill>
                    <a:schemeClr val="accent1"/>
                  </a:solidFill>
                  <a:latin typeface="Trebuchet MS"/>
                  <a:ea typeface="Trebuchet MS"/>
                  <a:cs typeface="Trebuchet MS"/>
                  <a:sym typeface="Trebuchet MS"/>
                </a:defRPr>
              </a:pPr>
              <a:r>
                <a:t>Soutenir votre organisation à la fois à l’intérieur et à l’extérieur du travail : </a:t>
              </a:r>
              <a:r>
                <a:rPr b="0">
                  <a:solidFill>
                    <a:srgbClr val="333333"/>
                  </a:solidFill>
                  <a:latin typeface="Century Gothic"/>
                  <a:ea typeface="Century Gothic"/>
                  <a:cs typeface="Century Gothic"/>
                  <a:sym typeface="Century Gothic"/>
                </a:rPr>
                <a:t>Assurez-vous que les commentaires que vous faites quant à  l'organisation (y compris les divers départements et les particuliers) soit perçus d'une manière positive mais réaliste.</a:t>
              </a:r>
              <a:endParaRPr>
                <a:solidFill>
                  <a:srgbClr val="333333"/>
                </a:solidFill>
              </a:endParaRPr>
            </a:p>
            <a:p>
              <a:pPr defTabSz="914400">
                <a:defRPr b="1">
                  <a:solidFill>
                    <a:schemeClr val="accent1"/>
                  </a:solidFill>
                  <a:latin typeface="Trebuchet MS"/>
                  <a:ea typeface="Trebuchet MS"/>
                  <a:cs typeface="Trebuchet MS"/>
                  <a:sym typeface="Trebuchet MS"/>
                </a:defRPr>
              </a:pPr>
              <a:r>
                <a:t>Évaluer votre façon de faire:</a:t>
              </a:r>
              <a:r>
                <a:rPr b="0">
                  <a:solidFill>
                    <a:srgbClr val="333333"/>
                  </a:solidFill>
                  <a:latin typeface="Century Gothic"/>
                  <a:ea typeface="Century Gothic"/>
                  <a:cs typeface="Century Gothic"/>
                  <a:sym typeface="Century Gothic"/>
                </a:rPr>
                <a:t> </a:t>
              </a:r>
              <a:r>
                <a:rPr b="0">
                  <a:solidFill>
                    <a:srgbClr val="333333"/>
                  </a:solidFill>
                  <a:latin typeface="Century Gothic"/>
                  <a:ea typeface="Century Gothic"/>
                  <a:cs typeface="Century Gothic"/>
                  <a:sym typeface="Century Gothic"/>
                </a:rPr>
                <a:t>Notez-vous (par exemple, sur une échelle de 1 à 10) périodiquement suite aux suggestions qui vous sont faites  pour mesurer votre réussite et identifier les possibilités d'amélioration.</a:t>
              </a:r>
            </a:p>
          </p:txBody>
        </p:sp>
      </p:gr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ph type="title"/>
          </p:nvPr>
        </p:nvSpPr>
        <p:spPr>
          <a:xfrm>
            <a:off x="2810933" y="440183"/>
            <a:ext cx="5010800" cy="661895"/>
          </a:xfrm>
          <a:prstGeom prst="rect">
            <a:avLst/>
          </a:prstGeom>
        </p:spPr>
        <p:txBody>
          <a:bodyPr/>
          <a:lstStyle>
            <a:lvl1pPr algn="ctr">
              <a:defRPr b="1" sz="2800"/>
            </a:lvl1pPr>
          </a:lstStyle>
          <a:p>
            <a:pPr/>
            <a:r>
              <a:t>Activité d’apprentissage</a:t>
            </a:r>
          </a:p>
        </p:txBody>
      </p:sp>
      <p:sp>
        <p:nvSpPr>
          <p:cNvPr id="199" name="Shape 199"/>
          <p:cNvSpPr/>
          <p:nvPr/>
        </p:nvSpPr>
        <p:spPr>
          <a:xfrm>
            <a:off x="190500" y="1200501"/>
            <a:ext cx="7366000" cy="415292"/>
          </a:xfrm>
          <a:prstGeom prst="rect">
            <a:avLst/>
          </a:prstGeom>
          <a:solidFill>
            <a:schemeClr val="accent1"/>
          </a:solidFill>
          <a:ln w="38100">
            <a:solidFill>
              <a:srgbClr val="000000"/>
            </a:solidFill>
          </a:ln>
          <a:effectLst>
            <a:outerShdw sx="100000" sy="100000" kx="0" ky="0" algn="b" rotWithShape="0" blurRad="50800" dist="114300" dir="2700000">
              <a:srgbClr val="000000">
                <a:alpha val="43000"/>
              </a:srgbClr>
            </a:outerShdw>
          </a:effectLst>
          <a:extLst>
            <a:ext uri="{C572A759-6A51-4108-AA02-DFA0A04FC94B}">
              <ma14:wrappingTextBoxFlag xmlns:ma14="http://schemas.microsoft.com/office/mac/drawingml/2011/main" val="1"/>
            </a:ext>
          </a:extLst>
        </p:spPr>
        <p:txBody>
          <a:bodyPr lIns="45719" rIns="45719">
            <a:spAutoFit/>
          </a:bodyPr>
          <a:lstStyle>
            <a:lvl1pPr>
              <a:defRPr b="1" sz="2000">
                <a:solidFill>
                  <a:srgbClr val="FFFFFF"/>
                </a:solidFill>
                <a:latin typeface="Optima"/>
                <a:ea typeface="Optima"/>
                <a:cs typeface="Optima"/>
                <a:sym typeface="Optima"/>
              </a:defRPr>
            </a:lvl1pPr>
          </a:lstStyle>
          <a:p>
            <a:pPr/>
            <a:r>
              <a:t>Favoriser un milieu de travail respectueux</a:t>
            </a:r>
          </a:p>
        </p:txBody>
      </p:sp>
      <p:pic>
        <p:nvPicPr>
          <p:cNvPr id="200" name="image8.png"/>
          <p:cNvPicPr>
            <a:picLocks noChangeAspect="1"/>
          </p:cNvPicPr>
          <p:nvPr/>
        </p:nvPicPr>
        <p:blipFill>
          <a:blip r:embed="rId2">
            <a:extLst/>
          </a:blip>
          <a:stretch>
            <a:fillRect/>
          </a:stretch>
        </p:blipFill>
        <p:spPr>
          <a:xfrm rot="211500">
            <a:off x="6009454" y="2028271"/>
            <a:ext cx="3094093" cy="4626085"/>
          </a:xfrm>
          <a:prstGeom prst="rect">
            <a:avLst/>
          </a:prstGeom>
          <a:ln w="12700">
            <a:miter lim="400000"/>
          </a:ln>
        </p:spPr>
      </p:pic>
      <p:pic>
        <p:nvPicPr>
          <p:cNvPr id="201" name="image9.jpeg" descr="peer_support.jpg"/>
          <p:cNvPicPr>
            <a:picLocks noChangeAspect="1"/>
          </p:cNvPicPr>
          <p:nvPr/>
        </p:nvPicPr>
        <p:blipFill>
          <a:blip r:embed="rId3">
            <a:extLst/>
          </a:blip>
          <a:stretch>
            <a:fillRect/>
          </a:stretch>
        </p:blipFill>
        <p:spPr>
          <a:xfrm>
            <a:off x="6460711" y="4049888"/>
            <a:ext cx="1968621" cy="1306238"/>
          </a:xfrm>
          <a:prstGeom prst="rect">
            <a:avLst/>
          </a:prstGeom>
          <a:ln w="12700">
            <a:miter lim="400000"/>
          </a:ln>
        </p:spPr>
      </p:pic>
      <p:sp>
        <p:nvSpPr>
          <p:cNvPr id="202" name="Shape 202"/>
          <p:cNvSpPr/>
          <p:nvPr>
            <p:ph type="body" sz="half" idx="1"/>
          </p:nvPr>
        </p:nvSpPr>
        <p:spPr>
          <a:xfrm>
            <a:off x="341431" y="2091707"/>
            <a:ext cx="5528736" cy="3916363"/>
          </a:xfrm>
          <a:prstGeom prst="rect">
            <a:avLst/>
          </a:prstGeom>
        </p:spPr>
        <p:txBody>
          <a:bodyPr/>
          <a:lstStyle/>
          <a:p>
            <a:pPr algn="l">
              <a:lnSpc>
                <a:spcPct val="80000"/>
              </a:lnSpc>
              <a:defRPr sz="2000">
                <a:latin typeface="Trebuchet MS"/>
                <a:ea typeface="Trebuchet MS"/>
                <a:cs typeface="Trebuchet MS"/>
                <a:sym typeface="Trebuchet MS"/>
              </a:defRPr>
            </a:pPr>
            <a:r>
              <a:t>Passez en revue la liste des conseils pour la promotion d’un milieu de travail respectueux avec un collègue. Partagez une ou deux des pratiques que vous avez déjà utilisées pour améliorer les interactions respectueuses dans votre milieu de travail.</a:t>
            </a:r>
            <a:endParaRPr sz="1300"/>
          </a:p>
          <a:p>
            <a:pPr algn="l">
              <a:lnSpc>
                <a:spcPct val="80000"/>
              </a:lnSpc>
              <a:defRPr sz="2400">
                <a:latin typeface="Trebuchet MS"/>
                <a:ea typeface="Trebuchet MS"/>
                <a:cs typeface="Trebuchet MS"/>
                <a:sym typeface="Trebuchet MS"/>
              </a:defRPr>
            </a:pPr>
          </a:p>
          <a:p>
            <a:pPr algn="l">
              <a:lnSpc>
                <a:spcPct val="80000"/>
              </a:lnSpc>
              <a:defRPr sz="2000">
                <a:latin typeface="Trebuchet MS"/>
                <a:ea typeface="Trebuchet MS"/>
                <a:cs typeface="Trebuchet MS"/>
                <a:sym typeface="Trebuchet MS"/>
              </a:defRPr>
            </a:pPr>
            <a:r>
              <a:t>Ensuite, passez en revue les suggestions contenues dans cette présentation sur les pratiques pour un milieu de travail respectueux. Partagez avec un collègue au moins une action ou pratique que vous aimeriez voir appliquée dans votre lieu de travail actuel afin d'accroître les interactions respectueuses.</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ctrTitle"/>
          </p:nvPr>
        </p:nvSpPr>
        <p:spPr>
          <a:xfrm>
            <a:off x="3322637" y="381000"/>
            <a:ext cx="5459413" cy="1049338"/>
          </a:xfrm>
          <a:prstGeom prst="rect">
            <a:avLst/>
          </a:prstGeom>
        </p:spPr>
        <p:txBody>
          <a:bodyPr/>
          <a:lstStyle>
            <a:lvl1pPr algn="r" defTabSz="905255">
              <a:defRPr b="1" sz="3168">
                <a:latin typeface="Optima"/>
                <a:ea typeface="Optima"/>
                <a:cs typeface="Optima"/>
                <a:sym typeface="Optima"/>
              </a:defRPr>
            </a:lvl1pPr>
          </a:lstStyle>
          <a:p>
            <a:pPr/>
            <a:r>
              <a:t>Favoriser un milieu de travail respectueux</a:t>
            </a:r>
          </a:p>
        </p:txBody>
      </p:sp>
      <p:sp>
        <p:nvSpPr>
          <p:cNvPr id="75" name="Shape 75"/>
          <p:cNvSpPr/>
          <p:nvPr>
            <p:ph type="subTitle" idx="1"/>
          </p:nvPr>
        </p:nvSpPr>
        <p:spPr>
          <a:xfrm>
            <a:off x="1435100" y="1765300"/>
            <a:ext cx="6616700" cy="4178300"/>
          </a:xfrm>
          <a:prstGeom prst="rect">
            <a:avLst/>
          </a:prstGeom>
        </p:spPr>
        <p:txBody>
          <a:bodyPr/>
          <a:lstStyle/>
          <a:p>
            <a:pPr>
              <a:lnSpc>
                <a:spcPct val="90000"/>
              </a:lnSpc>
              <a:defRPr b="1" sz="2800">
                <a:latin typeface="Trebuchet MS"/>
                <a:ea typeface="Trebuchet MS"/>
                <a:cs typeface="Trebuchet MS"/>
                <a:sym typeface="Trebuchet MS"/>
              </a:defRPr>
            </a:pPr>
            <a:r>
              <a:t>Survol</a:t>
            </a:r>
            <a:endParaRPr sz="1900"/>
          </a:p>
          <a:p>
            <a:pPr marL="228600" indent="-228600">
              <a:spcBef>
                <a:spcPts val="1200"/>
              </a:spcBef>
              <a:buClr>
                <a:schemeClr val="accent1"/>
              </a:buClr>
              <a:buSzPct val="100000"/>
              <a:buFont typeface="Arial"/>
              <a:buChar char="•"/>
              <a:defRPr sz="1800">
                <a:latin typeface="Trebuchet MS"/>
                <a:ea typeface="Trebuchet MS"/>
                <a:cs typeface="Trebuchet MS"/>
                <a:sym typeface="Trebuchet MS"/>
              </a:defRPr>
            </a:pPr>
            <a:r>
              <a:t>Caractéristiques d’environnements de travail respectueux</a:t>
            </a:r>
            <a:endParaRPr sz="2000"/>
          </a:p>
          <a:p>
            <a:pPr marL="228600" indent="-228600">
              <a:spcBef>
                <a:spcPts val="1200"/>
              </a:spcBef>
              <a:buClr>
                <a:schemeClr val="accent1"/>
              </a:buClr>
              <a:buSzPct val="100000"/>
              <a:buFont typeface="Arial"/>
              <a:buChar char="•"/>
              <a:defRPr sz="1800">
                <a:latin typeface="Trebuchet MS"/>
                <a:ea typeface="Trebuchet MS"/>
                <a:cs typeface="Trebuchet MS"/>
                <a:sym typeface="Trebuchet MS"/>
              </a:defRPr>
            </a:pPr>
            <a:r>
              <a:t>Pratiques respectueuses et comportements irrespectueux</a:t>
            </a:r>
            <a:endParaRPr sz="2000"/>
          </a:p>
          <a:p>
            <a:pPr marL="228600" indent="-228600">
              <a:spcBef>
                <a:spcPts val="1200"/>
              </a:spcBef>
              <a:buClr>
                <a:schemeClr val="accent1"/>
              </a:buClr>
              <a:buSzPct val="100000"/>
              <a:buFont typeface="Arial"/>
              <a:buChar char="•"/>
              <a:defRPr sz="1800">
                <a:latin typeface="Trebuchet MS"/>
                <a:ea typeface="Trebuchet MS"/>
                <a:cs typeface="Trebuchet MS"/>
                <a:sym typeface="Trebuchet MS"/>
              </a:defRPr>
            </a:pPr>
            <a:r>
              <a:t>Les coûts d’un environnement de travail irrespectueux</a:t>
            </a:r>
            <a:endParaRPr sz="2000"/>
          </a:p>
          <a:p>
            <a:pPr marL="228600" indent="-228600">
              <a:spcBef>
                <a:spcPts val="1200"/>
              </a:spcBef>
              <a:buClr>
                <a:schemeClr val="accent1"/>
              </a:buClr>
              <a:buSzPct val="100000"/>
              <a:buFont typeface="Arial"/>
              <a:buChar char="•"/>
              <a:defRPr sz="1800">
                <a:latin typeface="Trebuchet MS"/>
                <a:ea typeface="Trebuchet MS"/>
                <a:cs typeface="Trebuchet MS"/>
                <a:sym typeface="Trebuchet MS"/>
              </a:defRPr>
            </a:pPr>
            <a:r>
              <a:t>Politiques et pratiques essentielles</a:t>
            </a:r>
            <a:endParaRPr sz="2000"/>
          </a:p>
          <a:p>
            <a:pPr marL="228600" indent="-228600">
              <a:spcBef>
                <a:spcPts val="1200"/>
              </a:spcBef>
              <a:buClr>
                <a:schemeClr val="accent1"/>
              </a:buClr>
              <a:buSzPct val="100000"/>
              <a:buFont typeface="Arial"/>
              <a:buChar char="•"/>
              <a:defRPr sz="1800">
                <a:latin typeface="Trebuchet MS"/>
                <a:ea typeface="Trebuchet MS"/>
                <a:cs typeface="Trebuchet MS"/>
                <a:sym typeface="Trebuchet MS"/>
              </a:defRPr>
            </a:pPr>
            <a:r>
              <a:t>Protocole pour la gestion des conflits</a:t>
            </a:r>
            <a:endParaRPr sz="2000"/>
          </a:p>
          <a:p>
            <a:pPr marL="228600" indent="-228600">
              <a:spcBef>
                <a:spcPts val="1200"/>
              </a:spcBef>
              <a:buClr>
                <a:schemeClr val="accent1"/>
              </a:buClr>
              <a:buSzPct val="100000"/>
              <a:buFont typeface="Arial"/>
              <a:buChar char="•"/>
              <a:defRPr sz="1800">
                <a:latin typeface="Trebuchet MS"/>
                <a:ea typeface="Trebuchet MS"/>
                <a:cs typeface="Trebuchet MS"/>
                <a:sym typeface="Trebuchet MS"/>
              </a:defRPr>
            </a:pPr>
            <a:r>
              <a:t>Pratiques efficaces pour les gestionnaires</a:t>
            </a:r>
            <a:endParaRPr sz="2000"/>
          </a:p>
          <a:p>
            <a:pPr marL="228600" indent="-228600">
              <a:spcBef>
                <a:spcPts val="1200"/>
              </a:spcBef>
              <a:buClr>
                <a:schemeClr val="accent1"/>
              </a:buClr>
              <a:buSzPct val="100000"/>
              <a:buFont typeface="Arial"/>
              <a:buChar char="•"/>
              <a:defRPr sz="1800">
                <a:latin typeface="Trebuchet MS"/>
                <a:ea typeface="Trebuchet MS"/>
                <a:cs typeface="Trebuchet MS"/>
                <a:sym typeface="Trebuchet MS"/>
              </a:defRPr>
            </a:pPr>
            <a:r>
              <a:t>Astuces pour faire la promotion d’environnements de travail respectueux</a:t>
            </a:r>
            <a:endParaRPr sz="2000"/>
          </a:p>
          <a:p>
            <a:pPr marL="228600" indent="-228600">
              <a:spcBef>
                <a:spcPts val="1200"/>
              </a:spcBef>
              <a:buClr>
                <a:schemeClr val="accent1"/>
              </a:buClr>
              <a:buSzPct val="100000"/>
              <a:buFont typeface="Arial"/>
              <a:buChar char="•"/>
              <a:defRPr sz="1800">
                <a:latin typeface="Trebuchet MS"/>
                <a:ea typeface="Trebuchet MS"/>
                <a:cs typeface="Trebuchet MS"/>
                <a:sym typeface="Trebuchet MS"/>
              </a:defRPr>
            </a:pPr>
            <a:r>
              <a:t>Activité d’apprentissage</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ph type="ctrTitle"/>
          </p:nvPr>
        </p:nvSpPr>
        <p:spPr>
          <a:xfrm>
            <a:off x="3322637" y="745066"/>
            <a:ext cx="5459413" cy="418572"/>
          </a:xfrm>
          <a:prstGeom prst="rect">
            <a:avLst/>
          </a:prstGeom>
        </p:spPr>
        <p:txBody>
          <a:bodyPr/>
          <a:lstStyle>
            <a:lvl1pPr algn="r" defTabSz="603504">
              <a:defRPr b="1" sz="2112">
                <a:latin typeface="Optima"/>
                <a:ea typeface="Optima"/>
                <a:cs typeface="Optima"/>
                <a:sym typeface="Optima"/>
              </a:defRPr>
            </a:lvl1pPr>
          </a:lstStyle>
          <a:p>
            <a:pPr/>
            <a:r>
              <a:t>Milieu de travail respectueux</a:t>
            </a:r>
          </a:p>
        </p:txBody>
      </p:sp>
      <p:sp>
        <p:nvSpPr>
          <p:cNvPr id="78" name="Shape 78"/>
          <p:cNvSpPr/>
          <p:nvPr/>
        </p:nvSpPr>
        <p:spPr>
          <a:xfrm>
            <a:off x="3187700" y="2336800"/>
            <a:ext cx="5459413" cy="3144662"/>
          </a:xfrm>
          <a:prstGeom prst="rect">
            <a:avLst/>
          </a:prstGeom>
          <a:solidFill>
            <a:schemeClr val="accent1"/>
          </a:solidFill>
          <a:ln w="38100">
            <a:solidFill>
              <a:srgbClr val="000000"/>
            </a:solidFill>
          </a:ln>
          <a:effectLst>
            <a:outerShdw sx="100000" sy="100000" kx="0" ky="0" algn="b" rotWithShape="0" blurRad="50800" dist="114300" dir="2700000">
              <a:srgbClr val="000000">
                <a:alpha val="43000"/>
              </a:srgbClr>
            </a:outerShdw>
          </a:effectLst>
          <a:extLst>
            <a:ext uri="{C572A759-6A51-4108-AA02-DFA0A04FC94B}">
              <ma14:wrappingTextBoxFlag xmlns:ma14="http://schemas.microsoft.com/office/mac/drawingml/2011/main" val="1"/>
            </a:ext>
          </a:extLst>
        </p:spPr>
        <p:txBody>
          <a:bodyPr lIns="45719" rIns="45719">
            <a:spAutoFit/>
          </a:bodyPr>
          <a:lstStyle/>
          <a:p>
            <a:pPr>
              <a:defRPr>
                <a:solidFill>
                  <a:srgbClr val="FFFFFF"/>
                </a:solidFill>
                <a:latin typeface="Trebuchet MS"/>
                <a:ea typeface="Trebuchet MS"/>
                <a:cs typeface="Trebuchet MS"/>
                <a:sym typeface="Trebuchet MS"/>
              </a:defRPr>
            </a:pPr>
          </a:p>
          <a:p>
            <a:pPr marL="255588" indent="-255588">
              <a:buSzPct val="100000"/>
              <a:buChar char="•"/>
              <a:defRPr sz="2400">
                <a:solidFill>
                  <a:srgbClr val="FFFFFF"/>
                </a:solidFill>
                <a:latin typeface="Trebuchet MS"/>
                <a:ea typeface="Trebuchet MS"/>
                <a:cs typeface="Trebuchet MS"/>
                <a:sym typeface="Trebuchet MS"/>
              </a:defRPr>
            </a:pPr>
            <a:r>
              <a:t>Lorsque vous entendez “milieu de travail respectueux”, à quoi pensez-vous?</a:t>
            </a:r>
            <a:endParaRPr>
              <a:latin typeface="Arial"/>
              <a:ea typeface="Arial"/>
              <a:cs typeface="Arial"/>
              <a:sym typeface="Arial"/>
            </a:endParaRPr>
          </a:p>
          <a:p>
            <a:pPr marL="255588" indent="-255588">
              <a:buSzPct val="100000"/>
              <a:buChar char="•"/>
              <a:defRPr sz="2400">
                <a:solidFill>
                  <a:srgbClr val="FFFFFF"/>
                </a:solidFill>
                <a:latin typeface="Trebuchet MS"/>
                <a:ea typeface="Trebuchet MS"/>
                <a:cs typeface="Trebuchet MS"/>
                <a:sym typeface="Trebuchet MS"/>
              </a:defRPr>
            </a:pPr>
          </a:p>
          <a:p>
            <a:pPr marL="255588" indent="-255588">
              <a:buSzPct val="100000"/>
              <a:buChar char="•"/>
              <a:defRPr sz="2400">
                <a:solidFill>
                  <a:srgbClr val="FFFFFF"/>
                </a:solidFill>
                <a:latin typeface="Trebuchet MS"/>
                <a:ea typeface="Trebuchet MS"/>
                <a:cs typeface="Trebuchet MS"/>
                <a:sym typeface="Trebuchet MS"/>
              </a:defRPr>
            </a:pPr>
            <a:r>
              <a:t>Quels mots utiliseriez-vous pour décrire les caractéristiques d’un milieu de travail respectueux?</a:t>
            </a:r>
            <a:endParaRPr>
              <a:latin typeface="Arial"/>
              <a:ea typeface="Arial"/>
              <a:cs typeface="Arial"/>
              <a:sym typeface="Arial"/>
            </a:endParaRPr>
          </a:p>
        </p:txBody>
      </p:sp>
      <p:pic>
        <p:nvPicPr>
          <p:cNvPr id="79" name="image2.png"/>
          <p:cNvPicPr>
            <a:picLocks noChangeAspect="1"/>
          </p:cNvPicPr>
          <p:nvPr/>
        </p:nvPicPr>
        <p:blipFill>
          <a:blip r:embed="rId2">
            <a:extLst/>
          </a:blip>
          <a:stretch>
            <a:fillRect/>
          </a:stretch>
        </p:blipFill>
        <p:spPr>
          <a:xfrm>
            <a:off x="647700" y="2336800"/>
            <a:ext cx="2540000" cy="2540000"/>
          </a:xfrm>
          <a:prstGeom prst="rect">
            <a:avLst/>
          </a:prstGeom>
          <a:ln w="12700">
            <a:miter lim="400000"/>
          </a:ln>
        </p:spPr>
      </p:pic>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1"/>
          <p:cNvSpPr/>
          <p:nvPr>
            <p:ph type="ctrTitle"/>
          </p:nvPr>
        </p:nvSpPr>
        <p:spPr>
          <a:xfrm>
            <a:off x="3322637" y="444500"/>
            <a:ext cx="5459413" cy="927100"/>
          </a:xfrm>
          <a:prstGeom prst="rect">
            <a:avLst/>
          </a:prstGeom>
        </p:spPr>
        <p:txBody>
          <a:bodyPr/>
          <a:lstStyle>
            <a:lvl1pPr algn="r" defTabSz="786384">
              <a:defRPr b="1" sz="2752">
                <a:latin typeface="Optima"/>
                <a:ea typeface="Optima"/>
                <a:cs typeface="Optima"/>
                <a:sym typeface="Optima"/>
              </a:defRPr>
            </a:lvl1pPr>
          </a:lstStyle>
          <a:p>
            <a:pPr/>
            <a:r>
              <a:t>Caractéristiques d’un milieu de travail respectueux</a:t>
            </a:r>
          </a:p>
        </p:txBody>
      </p:sp>
      <p:sp>
        <p:nvSpPr>
          <p:cNvPr id="82" name="Shape 82"/>
          <p:cNvSpPr/>
          <p:nvPr/>
        </p:nvSpPr>
        <p:spPr>
          <a:xfrm>
            <a:off x="901700" y="2413000"/>
            <a:ext cx="7645400" cy="33934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spcBef>
                <a:spcPts val="600"/>
              </a:spcBef>
              <a:buClr>
                <a:srgbClr val="600416"/>
              </a:buClr>
              <a:buSzPct val="100000"/>
              <a:buFont typeface="Arial"/>
              <a:buChar char="•"/>
              <a:defRPr sz="2400">
                <a:latin typeface="Trebuchet MS"/>
                <a:ea typeface="Trebuchet MS"/>
                <a:cs typeface="Trebuchet MS"/>
                <a:sym typeface="Trebuchet MS"/>
              </a:defRPr>
            </a:pPr>
            <a:r>
              <a:t>Un milieu de travail respectueux :</a:t>
            </a:r>
            <a:endParaRPr>
              <a:latin typeface="Arial"/>
              <a:ea typeface="Arial"/>
              <a:cs typeface="Arial"/>
              <a:sym typeface="Arial"/>
            </a:endParaRPr>
          </a:p>
          <a:p>
            <a:pPr>
              <a:spcBef>
                <a:spcPts val="600"/>
              </a:spcBef>
              <a:defRPr sz="2400">
                <a:latin typeface="Trebuchet MS"/>
                <a:ea typeface="Trebuchet MS"/>
                <a:cs typeface="Trebuchet MS"/>
                <a:sym typeface="Trebuchet MS"/>
              </a:defRPr>
            </a:pPr>
          </a:p>
          <a:p>
            <a:pPr lvl="1" marL="742950" indent="-285750">
              <a:spcBef>
                <a:spcPts val="600"/>
              </a:spcBef>
              <a:buClr>
                <a:srgbClr val="600416"/>
              </a:buClr>
              <a:buSzPct val="100000"/>
              <a:buFont typeface="Arial"/>
              <a:buChar char="•"/>
              <a:defRPr sz="2400">
                <a:latin typeface="Trebuchet MS"/>
                <a:ea typeface="Trebuchet MS"/>
                <a:cs typeface="Trebuchet MS"/>
                <a:sym typeface="Trebuchet MS"/>
              </a:defRPr>
            </a:pPr>
            <a:r>
              <a:t>Ne tolère pas le harcèlement et l’intimidation</a:t>
            </a:r>
            <a:endParaRPr>
              <a:latin typeface="Arial"/>
              <a:ea typeface="Arial"/>
              <a:cs typeface="Arial"/>
              <a:sym typeface="Arial"/>
            </a:endParaRPr>
          </a:p>
          <a:p>
            <a:pPr lvl="1" marL="742950" indent="-285750">
              <a:spcBef>
                <a:spcPts val="600"/>
              </a:spcBef>
              <a:buClr>
                <a:srgbClr val="600416"/>
              </a:buClr>
              <a:buSzPct val="100000"/>
              <a:buFont typeface="Arial"/>
              <a:buChar char="•"/>
              <a:defRPr sz="2400">
                <a:latin typeface="Trebuchet MS"/>
                <a:ea typeface="Trebuchet MS"/>
                <a:cs typeface="Trebuchet MS"/>
                <a:sym typeface="Trebuchet MS"/>
              </a:defRPr>
            </a:pPr>
            <a:r>
              <a:t>Encourage la diversité</a:t>
            </a:r>
            <a:endParaRPr>
              <a:latin typeface="Arial"/>
              <a:ea typeface="Arial"/>
              <a:cs typeface="Arial"/>
              <a:sym typeface="Arial"/>
            </a:endParaRPr>
          </a:p>
          <a:p>
            <a:pPr lvl="1" marL="742950" indent="-285750">
              <a:spcBef>
                <a:spcPts val="600"/>
              </a:spcBef>
              <a:buClr>
                <a:srgbClr val="600416"/>
              </a:buClr>
              <a:buSzPct val="100000"/>
              <a:buFont typeface="Arial"/>
              <a:buChar char="•"/>
              <a:defRPr sz="2400">
                <a:latin typeface="Trebuchet MS"/>
                <a:ea typeface="Trebuchet MS"/>
                <a:cs typeface="Trebuchet MS"/>
                <a:sym typeface="Trebuchet MS"/>
              </a:defRPr>
            </a:pPr>
            <a:r>
              <a:t>Profite de points de vue et de perspectives variés</a:t>
            </a:r>
            <a:endParaRPr>
              <a:latin typeface="Arial"/>
              <a:ea typeface="Arial"/>
              <a:cs typeface="Arial"/>
              <a:sym typeface="Arial"/>
            </a:endParaRPr>
          </a:p>
          <a:p>
            <a:pPr lvl="1" marL="742950" indent="-285750">
              <a:spcBef>
                <a:spcPts val="600"/>
              </a:spcBef>
              <a:buClr>
                <a:srgbClr val="600416"/>
              </a:buClr>
              <a:buSzPct val="100000"/>
              <a:buFont typeface="Arial"/>
              <a:buChar char="•"/>
              <a:defRPr sz="2400">
                <a:latin typeface="Trebuchet MS"/>
                <a:ea typeface="Trebuchet MS"/>
                <a:cs typeface="Trebuchet MS"/>
                <a:sym typeface="Trebuchet MS"/>
              </a:defRPr>
            </a:pPr>
            <a:r>
              <a:t>Établit des politiques et des pratiques qui encouragent les comportements respectueux</a:t>
            </a:r>
            <a:endParaRPr>
              <a:latin typeface="Arial"/>
              <a:ea typeface="Arial"/>
              <a:cs typeface="Arial"/>
              <a:sym typeface="Arial"/>
            </a:endParaRPr>
          </a:p>
          <a:p>
            <a:pPr lvl="1" marL="742950" indent="-285750">
              <a:spcBef>
                <a:spcPts val="600"/>
              </a:spcBef>
              <a:buClr>
                <a:srgbClr val="600416"/>
              </a:buClr>
              <a:buSzPct val="100000"/>
              <a:buFont typeface="Arial"/>
              <a:buChar char="•"/>
              <a:defRPr sz="2400">
                <a:latin typeface="Trebuchet MS"/>
                <a:ea typeface="Trebuchet MS"/>
                <a:cs typeface="Trebuchet MS"/>
                <a:sym typeface="Trebuchet MS"/>
              </a:defRPr>
            </a:pPr>
            <a:r>
              <a:t>S’attend à des interactions respectueuses</a:t>
            </a:r>
          </a:p>
        </p:txBody>
      </p:sp>
      <p:pic>
        <p:nvPicPr>
          <p:cNvPr id="83" name="image3.png"/>
          <p:cNvPicPr>
            <a:picLocks noChangeAspect="1"/>
          </p:cNvPicPr>
          <p:nvPr/>
        </p:nvPicPr>
        <p:blipFill>
          <a:blip r:embed="rId2">
            <a:extLst/>
          </a:blip>
          <a:stretch>
            <a:fillRect/>
          </a:stretch>
        </p:blipFill>
        <p:spPr>
          <a:xfrm>
            <a:off x="808037" y="152400"/>
            <a:ext cx="2074863" cy="2121593"/>
          </a:xfrm>
          <a:prstGeom prst="rect">
            <a:avLst/>
          </a:prstGeom>
          <a:ln w="12700">
            <a:miter lim="400000"/>
          </a:ln>
        </p:spPr>
      </p:pic>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title" idx="4294967295"/>
          </p:nvPr>
        </p:nvSpPr>
        <p:spPr>
          <a:xfrm>
            <a:off x="596898" y="406399"/>
            <a:ext cx="6938435" cy="925357"/>
          </a:xfrm>
          <a:prstGeom prst="rect">
            <a:avLst/>
          </a:prstGeom>
        </p:spPr>
        <p:txBody>
          <a:bodyPr>
            <a:normAutofit fontScale="100000" lnSpcReduction="0"/>
          </a:bodyPr>
          <a:lstStyle/>
          <a:p>
            <a:pPr defTabSz="758951">
              <a:defRPr b="1" sz="2656">
                <a:solidFill>
                  <a:srgbClr val="FF0000"/>
                </a:solidFill>
              </a:defRPr>
            </a:pPr>
            <a:r>
              <a:t>Pratiques gagnantes pour </a:t>
            </a:r>
            <a:r>
              <a:rPr>
                <a:latin typeface="Optima"/>
                <a:ea typeface="Optima"/>
                <a:cs typeface="Optima"/>
                <a:sym typeface="Optima"/>
              </a:rPr>
              <a:t>favoriser un milieu de travail respectueux</a:t>
            </a:r>
          </a:p>
        </p:txBody>
      </p:sp>
      <p:sp>
        <p:nvSpPr>
          <p:cNvPr id="86" name="Shape 86"/>
          <p:cNvSpPr/>
          <p:nvPr>
            <p:ph type="body" sz="half" idx="4294967295"/>
          </p:nvPr>
        </p:nvSpPr>
        <p:spPr>
          <a:xfrm>
            <a:off x="596899" y="2311400"/>
            <a:ext cx="3941235" cy="3490914"/>
          </a:xfrm>
          <a:prstGeom prst="rect">
            <a:avLst/>
          </a:prstGeom>
          <a:ln w="25400">
            <a:solidFill>
              <a:schemeClr val="accent1"/>
            </a:solidFill>
            <a:miter lim="800000"/>
          </a:ln>
        </p:spPr>
        <p:txBody>
          <a:bodyPr>
            <a:normAutofit fontScale="100000" lnSpcReduction="0"/>
          </a:bodyPr>
          <a:lstStyle/>
          <a:p>
            <a:pPr marL="285750" indent="-285750" defTabSz="457200">
              <a:lnSpc>
                <a:spcPct val="150000"/>
              </a:lnSpc>
              <a:spcBef>
                <a:spcPts val="600"/>
              </a:spcBef>
              <a:buClr>
                <a:srgbClr val="600416"/>
              </a:buClr>
              <a:buFont typeface="Arial"/>
              <a:buChar char="•"/>
              <a:defRPr>
                <a:solidFill>
                  <a:srgbClr val="000000"/>
                </a:solidFill>
                <a:latin typeface="Trebuchet MS"/>
                <a:ea typeface="Trebuchet MS"/>
                <a:cs typeface="Trebuchet MS"/>
                <a:sym typeface="Trebuchet MS"/>
              </a:defRPr>
            </a:pPr>
            <a:r>
              <a:t>Réfléchies</a:t>
            </a:r>
          </a:p>
          <a:p>
            <a:pPr marL="285750" indent="-285750" defTabSz="457200">
              <a:lnSpc>
                <a:spcPct val="150000"/>
              </a:lnSpc>
              <a:spcBef>
                <a:spcPts val="600"/>
              </a:spcBef>
              <a:buClr>
                <a:srgbClr val="600416"/>
              </a:buClr>
              <a:buFont typeface="Arial"/>
              <a:buChar char="•"/>
              <a:defRPr>
                <a:solidFill>
                  <a:srgbClr val="000000"/>
                </a:solidFill>
                <a:latin typeface="Trebuchet MS"/>
                <a:ea typeface="Trebuchet MS"/>
                <a:cs typeface="Trebuchet MS"/>
                <a:sym typeface="Trebuchet MS"/>
              </a:defRPr>
            </a:pPr>
            <a:r>
              <a:t>Prévenantes</a:t>
            </a:r>
          </a:p>
          <a:p>
            <a:pPr marL="285750" indent="-285750" defTabSz="457200">
              <a:lnSpc>
                <a:spcPct val="150000"/>
              </a:lnSpc>
              <a:spcBef>
                <a:spcPts val="600"/>
              </a:spcBef>
              <a:buClr>
                <a:srgbClr val="600416"/>
              </a:buClr>
              <a:buFont typeface="Arial"/>
              <a:buChar char="•"/>
              <a:defRPr>
                <a:solidFill>
                  <a:srgbClr val="000000"/>
                </a:solidFill>
                <a:latin typeface="Trebuchet MS"/>
                <a:ea typeface="Trebuchet MS"/>
                <a:cs typeface="Trebuchet MS"/>
                <a:sym typeface="Trebuchet MS"/>
              </a:defRPr>
            </a:pPr>
            <a:r>
              <a:t>Font preuve d’empathie envers les autres</a:t>
            </a:r>
          </a:p>
        </p:txBody>
      </p:sp>
      <p:pic>
        <p:nvPicPr>
          <p:cNvPr id="87" name="image4.png"/>
          <p:cNvPicPr>
            <a:picLocks noChangeAspect="1"/>
          </p:cNvPicPr>
          <p:nvPr/>
        </p:nvPicPr>
        <p:blipFill>
          <a:blip r:embed="rId2">
            <a:extLst/>
          </a:blip>
          <a:stretch>
            <a:fillRect/>
          </a:stretch>
        </p:blipFill>
        <p:spPr>
          <a:xfrm>
            <a:off x="7384375" y="237066"/>
            <a:ext cx="1759624" cy="1236134"/>
          </a:xfrm>
          <a:prstGeom prst="rect">
            <a:avLst/>
          </a:prstGeom>
          <a:ln w="12700">
            <a:miter lim="400000"/>
          </a:ln>
        </p:spPr>
      </p:pic>
      <p:grpSp>
        <p:nvGrpSpPr>
          <p:cNvPr id="90" name="Group 90"/>
          <p:cNvGrpSpPr/>
          <p:nvPr/>
        </p:nvGrpSpPr>
        <p:grpSpPr>
          <a:xfrm>
            <a:off x="4914900" y="2311399"/>
            <a:ext cx="4025900" cy="3998704"/>
            <a:chOff x="0" y="0"/>
            <a:chExt cx="4025900" cy="3998702"/>
          </a:xfrm>
        </p:grpSpPr>
        <p:sp>
          <p:nvSpPr>
            <p:cNvPr id="88" name="Shape 88"/>
            <p:cNvSpPr/>
            <p:nvPr/>
          </p:nvSpPr>
          <p:spPr>
            <a:xfrm>
              <a:off x="0" y="-1"/>
              <a:ext cx="4025900" cy="3998704"/>
            </a:xfrm>
            <a:prstGeom prst="rect">
              <a:avLst/>
            </a:prstGeom>
            <a:noFill/>
            <a:ln w="25400" cap="flat">
              <a:solidFill>
                <a:schemeClr val="accent1"/>
              </a:solidFill>
              <a:prstDash val="solid"/>
              <a:miter lim="800000"/>
            </a:ln>
            <a:effectLst/>
          </p:spPr>
          <p:txBody>
            <a:bodyPr wrap="square" lIns="45719" tIns="45719" rIns="45719" bIns="45719" numCol="1" anchor="t">
              <a:noAutofit/>
            </a:bodyPr>
            <a:lstStyle/>
            <a:p>
              <a:pPr>
                <a:defRPr>
                  <a:latin typeface="Trebuchet MS"/>
                  <a:ea typeface="Trebuchet MS"/>
                  <a:cs typeface="Trebuchet MS"/>
                  <a:sym typeface="Trebuchet MS"/>
                </a:defRPr>
              </a:pPr>
            </a:p>
          </p:txBody>
        </p:sp>
        <p:sp>
          <p:nvSpPr>
            <p:cNvPr id="89" name="Shape 89"/>
            <p:cNvSpPr/>
            <p:nvPr/>
          </p:nvSpPr>
          <p:spPr>
            <a:xfrm>
              <a:off x="0" y="-1"/>
              <a:ext cx="4025900" cy="3825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285750" indent="-285750">
                <a:buClr>
                  <a:schemeClr val="accent1"/>
                </a:buClr>
                <a:buSzPct val="100000"/>
                <a:buFont typeface="Arial"/>
                <a:buChar char="•"/>
                <a:defRPr>
                  <a:latin typeface="Trebuchet MS"/>
                  <a:ea typeface="Trebuchet MS"/>
                  <a:cs typeface="Trebuchet MS"/>
                  <a:sym typeface="Trebuchet MS"/>
                </a:defRPr>
              </a:pPr>
              <a:r>
                <a:t>Agir avec intégrité et professionnalisme</a:t>
              </a:r>
              <a:endParaRPr sz="1600">
                <a:solidFill>
                  <a:srgbClr val="333333"/>
                </a:solidFill>
              </a:endParaRPr>
            </a:p>
            <a:p>
              <a:pPr marL="285750" indent="-285750">
                <a:buClr>
                  <a:schemeClr val="accent1"/>
                </a:buClr>
                <a:buSzPct val="100000"/>
                <a:buFont typeface="Arial"/>
                <a:buChar char="•"/>
                <a:defRPr>
                  <a:latin typeface="Trebuchet MS"/>
                  <a:ea typeface="Trebuchet MS"/>
                  <a:cs typeface="Trebuchet MS"/>
                  <a:sym typeface="Trebuchet MS"/>
                </a:defRPr>
              </a:pPr>
              <a:r>
                <a:t>Pratiques justes et équitables</a:t>
              </a:r>
            </a:p>
            <a:p>
              <a:pPr marL="285750" indent="-285750">
                <a:buClr>
                  <a:schemeClr val="accent1"/>
                </a:buClr>
                <a:buSzPct val="100000"/>
                <a:buFont typeface="Arial"/>
                <a:buChar char="•"/>
                <a:defRPr>
                  <a:latin typeface="Trebuchet MS"/>
                  <a:ea typeface="Trebuchet MS"/>
                  <a:cs typeface="Trebuchet MS"/>
                  <a:sym typeface="Trebuchet MS"/>
                </a:defRPr>
              </a:pPr>
              <a:r>
                <a:t>Chercher à comprendre les autres</a:t>
              </a:r>
              <a:endParaRPr sz="1600">
                <a:solidFill>
                  <a:srgbClr val="333333"/>
                </a:solidFill>
              </a:endParaRPr>
            </a:p>
            <a:p>
              <a:pPr marL="285750" indent="-285750">
                <a:buClr>
                  <a:schemeClr val="accent1"/>
                </a:buClr>
                <a:buSzPct val="100000"/>
                <a:buFont typeface="Arial"/>
                <a:buChar char="•"/>
                <a:defRPr>
                  <a:latin typeface="Trebuchet MS"/>
                  <a:ea typeface="Trebuchet MS"/>
                  <a:cs typeface="Trebuchet MS"/>
                  <a:sym typeface="Trebuchet MS"/>
                </a:defRPr>
              </a:pPr>
              <a:r>
                <a:t>Transmettre le respect des différences individuelles</a:t>
              </a:r>
              <a:endParaRPr sz="1600">
                <a:solidFill>
                  <a:srgbClr val="333333"/>
                </a:solidFill>
              </a:endParaRPr>
            </a:p>
            <a:p>
              <a:pPr marL="285750" indent="-285750">
                <a:buClr>
                  <a:schemeClr val="accent1"/>
                </a:buClr>
                <a:buSzPct val="100000"/>
                <a:buFont typeface="Arial"/>
                <a:buChar char="•"/>
                <a:defRPr>
                  <a:latin typeface="Trebuchet MS"/>
                  <a:ea typeface="Trebuchet MS"/>
                  <a:cs typeface="Trebuchet MS"/>
                  <a:sym typeface="Trebuchet MS"/>
                </a:defRPr>
              </a:pPr>
              <a:r>
                <a:t>Utiliser la communication et la collaboration pour résoudre les conflits</a:t>
              </a:r>
              <a:endParaRPr sz="1600">
                <a:solidFill>
                  <a:srgbClr val="333333"/>
                </a:solidFill>
              </a:endParaRPr>
            </a:p>
            <a:p>
              <a:pPr marL="285750" indent="-285750">
                <a:buClr>
                  <a:schemeClr val="accent1"/>
                </a:buClr>
                <a:buSzPct val="100000"/>
                <a:buFont typeface="Arial"/>
                <a:buChar char="•"/>
                <a:defRPr>
                  <a:latin typeface="Trebuchet MS"/>
                  <a:ea typeface="Trebuchet MS"/>
                  <a:cs typeface="Trebuchet MS"/>
                  <a:sym typeface="Trebuchet MS"/>
                </a:defRPr>
              </a:pPr>
              <a:r>
                <a:t>Maintenir la confidentialité et bâtir la confiance</a:t>
              </a:r>
              <a:endParaRPr sz="1600">
                <a:solidFill>
                  <a:srgbClr val="333333"/>
                </a:solidFill>
              </a:endParaRPr>
            </a:p>
            <a:p>
              <a:pPr marL="285750" indent="-285750">
                <a:buClr>
                  <a:schemeClr val="accent1"/>
                </a:buClr>
                <a:buSzPct val="100000"/>
                <a:buFont typeface="Arial"/>
                <a:buChar char="•"/>
                <a:defRPr>
                  <a:latin typeface="Trebuchet MS"/>
                  <a:ea typeface="Trebuchet MS"/>
                  <a:cs typeface="Trebuchet MS"/>
                  <a:sym typeface="Trebuchet MS"/>
                </a:defRPr>
              </a:pPr>
              <a:r>
                <a:t>Renforcer les valeurs organisationnelles des pratiques respectueuses</a:t>
              </a:r>
            </a:p>
          </p:txBody>
        </p:sp>
      </p:grpSp>
      <p:grpSp>
        <p:nvGrpSpPr>
          <p:cNvPr id="93" name="Group 93"/>
          <p:cNvGrpSpPr/>
          <p:nvPr/>
        </p:nvGrpSpPr>
        <p:grpSpPr>
          <a:xfrm>
            <a:off x="751540" y="1591734"/>
            <a:ext cx="3657601" cy="459691"/>
            <a:chOff x="0" y="0"/>
            <a:chExt cx="3657600" cy="459690"/>
          </a:xfrm>
        </p:grpSpPr>
        <p:sp>
          <p:nvSpPr>
            <p:cNvPr id="91" name="Shape 91"/>
            <p:cNvSpPr/>
            <p:nvPr/>
          </p:nvSpPr>
          <p:spPr>
            <a:xfrm>
              <a:off x="0" y="-1"/>
              <a:ext cx="3657600" cy="459692"/>
            </a:xfrm>
            <a:prstGeom prst="rect">
              <a:avLst/>
            </a:prstGeom>
            <a:solidFill>
              <a:schemeClr val="accent1"/>
            </a:solidFill>
            <a:ln w="12700" cap="flat">
              <a:noFill/>
              <a:miter lim="400000"/>
            </a:ln>
            <a:effectLst/>
          </p:spPr>
          <p:txBody>
            <a:bodyPr wrap="square" lIns="45719" tIns="45719" rIns="45719" bIns="45719" numCol="1" anchor="t">
              <a:noAutofit/>
            </a:bodyPr>
            <a:lstStyle/>
            <a:p>
              <a:pPr algn="ctr">
                <a:spcBef>
                  <a:spcPts val="1800"/>
                </a:spcBef>
                <a:defRPr b="1" sz="2000">
                  <a:solidFill>
                    <a:srgbClr val="FFFFFF"/>
                  </a:solidFill>
                </a:defRPr>
              </a:pPr>
            </a:p>
          </p:txBody>
        </p:sp>
        <p:sp>
          <p:nvSpPr>
            <p:cNvPr id="92" name="Shape 92"/>
            <p:cNvSpPr/>
            <p:nvPr/>
          </p:nvSpPr>
          <p:spPr>
            <a:xfrm>
              <a:off x="0" y="-1"/>
              <a:ext cx="3657600" cy="396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lgn="ctr">
                <a:spcBef>
                  <a:spcPts val="1800"/>
                </a:spcBef>
                <a:defRPr b="1" sz="2000">
                  <a:solidFill>
                    <a:srgbClr val="FFFFFF"/>
                  </a:solidFill>
                </a:defRPr>
              </a:lvl1pPr>
            </a:lstStyle>
            <a:p>
              <a:pPr/>
              <a:r>
                <a:t>Les pratiques respectueuses</a:t>
              </a:r>
            </a:p>
          </p:txBody>
        </p:sp>
      </p:grpSp>
      <p:grpSp>
        <p:nvGrpSpPr>
          <p:cNvPr id="96" name="Group 96"/>
          <p:cNvGrpSpPr/>
          <p:nvPr/>
        </p:nvGrpSpPr>
        <p:grpSpPr>
          <a:xfrm>
            <a:off x="5067300" y="1591734"/>
            <a:ext cx="3657600" cy="459691"/>
            <a:chOff x="0" y="0"/>
            <a:chExt cx="3657600" cy="459690"/>
          </a:xfrm>
        </p:grpSpPr>
        <p:sp>
          <p:nvSpPr>
            <p:cNvPr id="94" name="Shape 94"/>
            <p:cNvSpPr/>
            <p:nvPr/>
          </p:nvSpPr>
          <p:spPr>
            <a:xfrm>
              <a:off x="0" y="-1"/>
              <a:ext cx="3657600" cy="459692"/>
            </a:xfrm>
            <a:prstGeom prst="rect">
              <a:avLst/>
            </a:prstGeom>
            <a:solidFill>
              <a:schemeClr val="accent1"/>
            </a:solidFill>
            <a:ln w="12700" cap="flat">
              <a:noFill/>
              <a:miter lim="400000"/>
            </a:ln>
            <a:effectLst/>
          </p:spPr>
          <p:txBody>
            <a:bodyPr wrap="square" lIns="45719" tIns="45719" rIns="45719" bIns="45719" numCol="1" anchor="t">
              <a:noAutofit/>
            </a:bodyPr>
            <a:lstStyle/>
            <a:p>
              <a:pPr algn="ctr">
                <a:spcBef>
                  <a:spcPts val="1800"/>
                </a:spcBef>
                <a:defRPr b="1" sz="2000">
                  <a:solidFill>
                    <a:srgbClr val="FFFFFF"/>
                  </a:solidFill>
                </a:defRPr>
              </a:pPr>
            </a:p>
          </p:txBody>
        </p:sp>
        <p:sp>
          <p:nvSpPr>
            <p:cNvPr id="95" name="Shape 95"/>
            <p:cNvSpPr/>
            <p:nvPr/>
          </p:nvSpPr>
          <p:spPr>
            <a:xfrm>
              <a:off x="0" y="-1"/>
              <a:ext cx="3657600" cy="396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lgn="ctr">
                <a:spcBef>
                  <a:spcPts val="1800"/>
                </a:spcBef>
                <a:defRPr b="1" sz="2000">
                  <a:solidFill>
                    <a:srgbClr val="FFFFFF"/>
                  </a:solidFill>
                </a:defRPr>
              </a:lvl1pPr>
            </a:lstStyle>
            <a:p>
              <a:pPr/>
              <a:r>
                <a:t>Exemples</a:t>
              </a:r>
            </a:p>
          </p:txBody>
        </p:sp>
      </p:grpSp>
      <p:sp>
        <p:nvSpPr>
          <p:cNvPr id="97" name="Shape 97"/>
          <p:cNvSpPr/>
          <p:nvPr/>
        </p:nvSpPr>
        <p:spPr>
          <a:xfrm>
            <a:off x="4538133" y="6451544"/>
            <a:ext cx="4605867" cy="31339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i="1" sz="1600">
                <a:latin typeface="Arial"/>
                <a:ea typeface="Arial"/>
                <a:cs typeface="Arial"/>
                <a:sym typeface="Arial"/>
              </a:defRPr>
            </a:lvl1pPr>
          </a:lstStyle>
          <a:p>
            <a:pPr/>
            <a:r>
              <a:t>University of New Mexico Human Resources</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ph type="title" idx="4294967295"/>
          </p:nvPr>
        </p:nvSpPr>
        <p:spPr>
          <a:xfrm>
            <a:off x="596900" y="558798"/>
            <a:ext cx="6769100" cy="618069"/>
          </a:xfrm>
          <a:prstGeom prst="rect">
            <a:avLst/>
          </a:prstGeom>
        </p:spPr>
        <p:txBody>
          <a:bodyPr>
            <a:normAutofit fontScale="100000" lnSpcReduction="0"/>
          </a:bodyPr>
          <a:lstStyle>
            <a:lvl1pPr defTabSz="768095">
              <a:defRPr b="1" sz="2688"/>
            </a:lvl1pPr>
          </a:lstStyle>
          <a:p>
            <a:pPr/>
            <a:r>
              <a:t>Comportements irrespectueux au travail</a:t>
            </a:r>
          </a:p>
        </p:txBody>
      </p:sp>
      <p:sp>
        <p:nvSpPr>
          <p:cNvPr id="100" name="Shape 100"/>
          <p:cNvSpPr/>
          <p:nvPr>
            <p:ph type="body" sz="quarter" idx="4294967295"/>
          </p:nvPr>
        </p:nvSpPr>
        <p:spPr>
          <a:xfrm>
            <a:off x="596899" y="2700866"/>
            <a:ext cx="2214035" cy="3490914"/>
          </a:xfrm>
          <a:prstGeom prst="rect">
            <a:avLst/>
          </a:prstGeom>
          <a:ln w="25400">
            <a:solidFill>
              <a:schemeClr val="accent1"/>
            </a:solidFill>
            <a:miter lim="800000"/>
          </a:ln>
        </p:spPr>
        <p:txBody>
          <a:bodyPr>
            <a:normAutofit fontScale="100000" lnSpcReduction="0"/>
          </a:bodyPr>
          <a:lstStyle/>
          <a:p>
            <a:pPr marL="285750" indent="-285750" defTabSz="457200">
              <a:lnSpc>
                <a:spcPct val="150000"/>
              </a:lnSpc>
              <a:spcBef>
                <a:spcPts val="600"/>
              </a:spcBef>
              <a:buClr>
                <a:srgbClr val="600416"/>
              </a:buClr>
              <a:buFont typeface="Arial"/>
              <a:buChar char="•"/>
              <a:defRPr sz="1800">
                <a:solidFill>
                  <a:srgbClr val="000000"/>
                </a:solidFill>
                <a:latin typeface="Trebuchet MS"/>
                <a:ea typeface="Trebuchet MS"/>
                <a:cs typeface="Trebuchet MS"/>
                <a:sym typeface="Trebuchet MS"/>
              </a:defRPr>
            </a:pPr>
            <a:r>
              <a:t>irréfléchies</a:t>
            </a:r>
          </a:p>
          <a:p>
            <a:pPr marL="285750" indent="-285750" defTabSz="457200">
              <a:lnSpc>
                <a:spcPct val="150000"/>
              </a:lnSpc>
              <a:spcBef>
                <a:spcPts val="600"/>
              </a:spcBef>
              <a:buClr>
                <a:srgbClr val="600416"/>
              </a:buClr>
              <a:buFont typeface="Arial"/>
              <a:buChar char="•"/>
              <a:defRPr sz="1800">
                <a:solidFill>
                  <a:srgbClr val="000000"/>
                </a:solidFill>
                <a:latin typeface="Trebuchet MS"/>
                <a:ea typeface="Trebuchet MS"/>
                <a:cs typeface="Trebuchet MS"/>
                <a:sym typeface="Trebuchet MS"/>
              </a:defRPr>
            </a:pPr>
            <a:r>
              <a:t>Manque d’égard envers les autres</a:t>
            </a:r>
          </a:p>
          <a:p>
            <a:pPr marL="285750" indent="-285750" defTabSz="457200">
              <a:lnSpc>
                <a:spcPct val="150000"/>
              </a:lnSpc>
              <a:spcBef>
                <a:spcPts val="600"/>
              </a:spcBef>
              <a:buClr>
                <a:srgbClr val="600416"/>
              </a:buClr>
              <a:buFont typeface="Arial"/>
              <a:buChar char="•"/>
              <a:defRPr sz="1800">
                <a:solidFill>
                  <a:srgbClr val="000000"/>
                </a:solidFill>
                <a:latin typeface="Trebuchet MS"/>
                <a:ea typeface="Trebuchet MS"/>
                <a:cs typeface="Trebuchet MS"/>
                <a:sym typeface="Trebuchet MS"/>
              </a:defRPr>
            </a:pPr>
            <a:r>
              <a:t>Manque d’empathie envers les autres</a:t>
            </a:r>
          </a:p>
        </p:txBody>
      </p:sp>
      <p:pic>
        <p:nvPicPr>
          <p:cNvPr id="101" name="image4.png"/>
          <p:cNvPicPr>
            <a:picLocks noChangeAspect="1"/>
          </p:cNvPicPr>
          <p:nvPr/>
        </p:nvPicPr>
        <p:blipFill>
          <a:blip r:embed="rId2">
            <a:extLst/>
          </a:blip>
          <a:stretch>
            <a:fillRect/>
          </a:stretch>
        </p:blipFill>
        <p:spPr>
          <a:xfrm>
            <a:off x="7046913" y="0"/>
            <a:ext cx="2097088" cy="1473200"/>
          </a:xfrm>
          <a:prstGeom prst="rect">
            <a:avLst/>
          </a:prstGeom>
          <a:ln w="12700">
            <a:miter lim="400000"/>
          </a:ln>
        </p:spPr>
      </p:pic>
      <p:grpSp>
        <p:nvGrpSpPr>
          <p:cNvPr id="104" name="Group 104"/>
          <p:cNvGrpSpPr/>
          <p:nvPr/>
        </p:nvGrpSpPr>
        <p:grpSpPr>
          <a:xfrm>
            <a:off x="3437467" y="1769535"/>
            <a:ext cx="5384801" cy="4682010"/>
            <a:chOff x="0" y="0"/>
            <a:chExt cx="5384799" cy="4682009"/>
          </a:xfrm>
        </p:grpSpPr>
        <p:sp>
          <p:nvSpPr>
            <p:cNvPr id="102" name="Shape 102"/>
            <p:cNvSpPr/>
            <p:nvPr/>
          </p:nvSpPr>
          <p:spPr>
            <a:xfrm>
              <a:off x="-1" y="0"/>
              <a:ext cx="5384801" cy="4682010"/>
            </a:xfrm>
            <a:prstGeom prst="rect">
              <a:avLst/>
            </a:prstGeom>
            <a:noFill/>
            <a:ln w="25400" cap="flat">
              <a:solidFill>
                <a:schemeClr val="accent1"/>
              </a:solidFill>
              <a:prstDash val="solid"/>
              <a:miter lim="800000"/>
            </a:ln>
            <a:effectLst/>
          </p:spPr>
          <p:txBody>
            <a:bodyPr wrap="square" lIns="45719" tIns="45719" rIns="45719" bIns="45719" numCol="1" anchor="t">
              <a:noAutofit/>
            </a:bodyPr>
            <a:lstStyle/>
            <a:p>
              <a:pPr>
                <a:lnSpc>
                  <a:spcPct val="110000"/>
                </a:lnSpc>
                <a:defRPr>
                  <a:latin typeface="Trebuchet MS"/>
                  <a:ea typeface="Trebuchet MS"/>
                  <a:cs typeface="Trebuchet MS"/>
                  <a:sym typeface="Trebuchet MS"/>
                </a:defRPr>
              </a:pPr>
            </a:p>
          </p:txBody>
        </p:sp>
        <p:sp>
          <p:nvSpPr>
            <p:cNvPr id="103" name="Shape 103"/>
            <p:cNvSpPr/>
            <p:nvPr/>
          </p:nvSpPr>
          <p:spPr>
            <a:xfrm>
              <a:off x="-1" y="0"/>
              <a:ext cx="5384801" cy="44653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Interrompre les autres</a:t>
              </a:r>
            </a:p>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Style de langage rempli de </a:t>
              </a:r>
              <a:r>
                <a:t>jurons fréquents, de plaintes et qui réprimande ou déprécie les autres  </a:t>
              </a:r>
              <a:endParaRPr sz="1600">
                <a:solidFill>
                  <a:srgbClr val="333333"/>
                </a:solidFill>
              </a:endParaRPr>
            </a:p>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Ne pas reconnaître la contribution des autres</a:t>
              </a:r>
              <a:endParaRPr sz="1600">
                <a:solidFill>
                  <a:srgbClr val="333333"/>
                </a:solidFill>
              </a:endParaRPr>
            </a:p>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Ne pas respecter l’espace personnel </a:t>
              </a:r>
            </a:p>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Ne pas nettoyer après soi-même dans les espaces communs</a:t>
              </a:r>
              <a:endParaRPr sz="1600">
                <a:solidFill>
                  <a:srgbClr val="333333"/>
                </a:solidFill>
              </a:endParaRPr>
            </a:p>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Être bruyant ou distraire les autres</a:t>
              </a:r>
              <a:endParaRPr sz="1600">
                <a:solidFill>
                  <a:srgbClr val="333333"/>
                </a:solidFill>
              </a:endParaRPr>
            </a:p>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Montrer moins de respect à ceux de "statut inférieur »</a:t>
              </a:r>
              <a:endParaRPr sz="1600">
                <a:solidFill>
                  <a:srgbClr val="333333"/>
                </a:solidFill>
              </a:endParaRPr>
            </a:p>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Sortir sa frustration, sa colère ou son impatience sur les autres</a:t>
              </a:r>
              <a:endParaRPr sz="1600">
                <a:solidFill>
                  <a:srgbClr val="333333"/>
                </a:solidFill>
              </a:endParaRPr>
            </a:p>
            <a:p>
              <a:pPr marL="285750" indent="-285750">
                <a:lnSpc>
                  <a:spcPct val="110000"/>
                </a:lnSpc>
                <a:buClr>
                  <a:schemeClr val="accent1"/>
                </a:buClr>
                <a:buSzPct val="100000"/>
                <a:buFont typeface="Arial"/>
                <a:buChar char="•"/>
                <a:defRPr>
                  <a:latin typeface="Trebuchet MS"/>
                  <a:ea typeface="Trebuchet MS"/>
                  <a:cs typeface="Trebuchet MS"/>
                  <a:sym typeface="Trebuchet MS"/>
                </a:defRPr>
              </a:pPr>
              <a:r>
                <a:t>Se moquer, utiliser le sarcasme, ignorer les autres et répandre les potins</a:t>
              </a:r>
            </a:p>
          </p:txBody>
        </p:sp>
      </p:grpSp>
      <p:grpSp>
        <p:nvGrpSpPr>
          <p:cNvPr id="107" name="Group 107"/>
          <p:cNvGrpSpPr/>
          <p:nvPr/>
        </p:nvGrpSpPr>
        <p:grpSpPr>
          <a:xfrm>
            <a:off x="596899" y="1473199"/>
            <a:ext cx="2214035" cy="1100668"/>
            <a:chOff x="0" y="0"/>
            <a:chExt cx="2214033" cy="1100667"/>
          </a:xfrm>
        </p:grpSpPr>
        <p:sp>
          <p:nvSpPr>
            <p:cNvPr id="105" name="Shape 105"/>
            <p:cNvSpPr/>
            <p:nvPr/>
          </p:nvSpPr>
          <p:spPr>
            <a:xfrm>
              <a:off x="-1" y="-1"/>
              <a:ext cx="2214035" cy="1100669"/>
            </a:xfrm>
            <a:prstGeom prst="rect">
              <a:avLst/>
            </a:prstGeom>
            <a:solidFill>
              <a:schemeClr val="accent1"/>
            </a:solidFill>
            <a:ln w="12700" cap="flat">
              <a:noFill/>
              <a:miter lim="400000"/>
            </a:ln>
            <a:effectLst/>
          </p:spPr>
          <p:txBody>
            <a:bodyPr wrap="square" lIns="45719" tIns="45719" rIns="45719" bIns="45719" numCol="1" anchor="t">
              <a:noAutofit/>
            </a:bodyPr>
            <a:lstStyle/>
            <a:p>
              <a:pPr algn="ctr">
                <a:spcBef>
                  <a:spcPts val="1800"/>
                </a:spcBef>
                <a:defRPr b="1" sz="2000">
                  <a:solidFill>
                    <a:srgbClr val="FFFFFF"/>
                  </a:solidFill>
                </a:defRPr>
              </a:pPr>
            </a:p>
          </p:txBody>
        </p:sp>
        <p:sp>
          <p:nvSpPr>
            <p:cNvPr id="106" name="Shape 106"/>
            <p:cNvSpPr/>
            <p:nvPr/>
          </p:nvSpPr>
          <p:spPr>
            <a:xfrm>
              <a:off x="-1" y="-1"/>
              <a:ext cx="2214035" cy="701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lgn="ctr">
                <a:spcBef>
                  <a:spcPts val="1800"/>
                </a:spcBef>
                <a:defRPr b="1" sz="2000">
                  <a:solidFill>
                    <a:srgbClr val="FFFFFF"/>
                  </a:solidFill>
                </a:defRPr>
              </a:lvl1pPr>
            </a:lstStyle>
            <a:p>
              <a:pPr/>
              <a:r>
                <a:t>Les pratiques irrespectueuses</a:t>
              </a:r>
            </a:p>
          </p:txBody>
        </p:sp>
      </p:grpSp>
      <p:grpSp>
        <p:nvGrpSpPr>
          <p:cNvPr id="110" name="Group 110"/>
          <p:cNvGrpSpPr/>
          <p:nvPr/>
        </p:nvGrpSpPr>
        <p:grpSpPr>
          <a:xfrm>
            <a:off x="3708400" y="1243355"/>
            <a:ext cx="3657600" cy="459691"/>
            <a:chOff x="0" y="0"/>
            <a:chExt cx="3657600" cy="459690"/>
          </a:xfrm>
        </p:grpSpPr>
        <p:sp>
          <p:nvSpPr>
            <p:cNvPr id="108" name="Shape 108"/>
            <p:cNvSpPr/>
            <p:nvPr/>
          </p:nvSpPr>
          <p:spPr>
            <a:xfrm>
              <a:off x="0" y="-1"/>
              <a:ext cx="3657600" cy="459692"/>
            </a:xfrm>
            <a:prstGeom prst="rect">
              <a:avLst/>
            </a:prstGeom>
            <a:solidFill>
              <a:schemeClr val="accent1"/>
            </a:solidFill>
            <a:ln w="12700" cap="flat">
              <a:noFill/>
              <a:miter lim="400000"/>
            </a:ln>
            <a:effectLst/>
          </p:spPr>
          <p:txBody>
            <a:bodyPr wrap="square" lIns="45719" tIns="45719" rIns="45719" bIns="45719" numCol="1" anchor="t">
              <a:noAutofit/>
            </a:bodyPr>
            <a:lstStyle/>
            <a:p>
              <a:pPr algn="ctr">
                <a:spcBef>
                  <a:spcPts val="1800"/>
                </a:spcBef>
                <a:defRPr sz="2000">
                  <a:solidFill>
                    <a:srgbClr val="333333"/>
                  </a:solidFill>
                </a:defRPr>
              </a:pPr>
            </a:p>
          </p:txBody>
        </p:sp>
        <p:sp>
          <p:nvSpPr>
            <p:cNvPr id="109" name="Shape 109"/>
            <p:cNvSpPr/>
            <p:nvPr/>
          </p:nvSpPr>
          <p:spPr>
            <a:xfrm>
              <a:off x="0" y="-1"/>
              <a:ext cx="3657600" cy="396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lgn="ctr">
                <a:spcBef>
                  <a:spcPts val="1800"/>
                </a:spcBef>
                <a:defRPr b="1" sz="2000">
                  <a:solidFill>
                    <a:srgbClr val="FFFFFF"/>
                  </a:solidFill>
                </a:defRPr>
              </a:lvl1pPr>
            </a:lstStyle>
            <a:p>
              <a:pPr/>
              <a:r>
                <a:t>Exemples de pratiques</a:t>
              </a:r>
            </a:p>
          </p:txBody>
        </p:sp>
      </p:grpSp>
      <p:sp>
        <p:nvSpPr>
          <p:cNvPr id="111" name="Shape 111"/>
          <p:cNvSpPr/>
          <p:nvPr/>
        </p:nvSpPr>
        <p:spPr>
          <a:xfrm>
            <a:off x="4538133" y="6451544"/>
            <a:ext cx="4605867" cy="31339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i="1" sz="1600">
                <a:latin typeface="Arial"/>
                <a:ea typeface="Arial"/>
                <a:cs typeface="Arial"/>
                <a:sym typeface="Arial"/>
              </a:defRPr>
            </a:lvl1pPr>
          </a:lstStyle>
          <a:p>
            <a:pPr/>
            <a:r>
              <a:t>University of New Mexico Human Resources</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subTitle" idx="1"/>
          </p:nvPr>
        </p:nvSpPr>
        <p:spPr>
          <a:xfrm>
            <a:off x="927100" y="1638300"/>
            <a:ext cx="7854950" cy="4474634"/>
          </a:xfrm>
          <a:prstGeom prst="rect">
            <a:avLst/>
          </a:prstGeom>
        </p:spPr>
        <p:txBody>
          <a:bodyPr/>
          <a:lstStyle/>
          <a:p>
            <a:pPr marL="339470" indent="-339470" defTabSz="905255">
              <a:buClr>
                <a:schemeClr val="accent1"/>
              </a:buClr>
              <a:buSzPct val="100000"/>
              <a:buChar char="•"/>
              <a:defRPr sz="2376">
                <a:solidFill>
                  <a:srgbClr val="000000"/>
                </a:solidFill>
                <a:latin typeface="Trebuchet MS"/>
                <a:ea typeface="Trebuchet MS"/>
                <a:cs typeface="Trebuchet MS"/>
                <a:sym typeface="Trebuchet MS"/>
              </a:defRPr>
            </a:pPr>
            <a:r>
              <a:t>L’intimidation, c’est </a:t>
            </a:r>
            <a:r>
              <a:t>…</a:t>
            </a:r>
          </a:p>
          <a:p>
            <a:pPr defTabSz="905255">
              <a:defRPr sz="2376">
                <a:solidFill>
                  <a:srgbClr val="000000"/>
                </a:solidFill>
                <a:latin typeface="Trebuchet MS"/>
                <a:ea typeface="Trebuchet MS"/>
                <a:cs typeface="Trebuchet MS"/>
                <a:sym typeface="Trebuchet MS"/>
              </a:defRPr>
            </a:pPr>
          </a:p>
          <a:p>
            <a:pPr lvl="1" marL="565784" indent="-339470" defTabSz="905255">
              <a:buClr>
                <a:srgbClr val="600416"/>
              </a:buClr>
              <a:buSzPct val="100000"/>
              <a:buChar char="•"/>
              <a:defRPr sz="2178">
                <a:solidFill>
                  <a:srgbClr val="000000"/>
                </a:solidFill>
                <a:latin typeface="Trebuchet MS"/>
                <a:ea typeface="Trebuchet MS"/>
                <a:cs typeface="Trebuchet MS"/>
                <a:sym typeface="Trebuchet MS"/>
              </a:defRPr>
            </a:pPr>
            <a:r>
              <a:t>Manque de respect extr</a:t>
            </a:r>
            <a:r>
              <a:t>ême qui prend la forme d’agression </a:t>
            </a:r>
            <a:r>
              <a:t>interpersonnelle, d’hostilité ou de comportements antisociaux au travail</a:t>
            </a:r>
          </a:p>
          <a:p>
            <a:pPr lvl="1" marL="565784" indent="-339470" defTabSz="905255">
              <a:buClr>
                <a:srgbClr val="600416"/>
              </a:buClr>
              <a:buSzPct val="100000"/>
              <a:buChar char="•"/>
              <a:defRPr sz="2178">
                <a:solidFill>
                  <a:srgbClr val="000000"/>
                </a:solidFill>
                <a:latin typeface="Trebuchet MS"/>
                <a:ea typeface="Trebuchet MS"/>
                <a:cs typeface="Trebuchet MS"/>
                <a:sym typeface="Trebuchet MS"/>
              </a:defRPr>
            </a:pPr>
            <a:r>
              <a:t>Un manque de respect persistant et souvent répété envers un ou plusieurs individus</a:t>
            </a:r>
          </a:p>
          <a:p>
            <a:pPr lvl="1" marL="565784" indent="-339470" defTabSz="905255">
              <a:buClr>
                <a:srgbClr val="600416"/>
              </a:buClr>
              <a:buSzPct val="100000"/>
              <a:buChar char="•"/>
              <a:defRPr sz="2178">
                <a:solidFill>
                  <a:srgbClr val="000000"/>
                </a:solidFill>
                <a:latin typeface="Trebuchet MS"/>
                <a:ea typeface="Trebuchet MS"/>
                <a:cs typeface="Trebuchet MS"/>
                <a:sym typeface="Trebuchet MS"/>
              </a:defRPr>
            </a:pPr>
            <a:r>
              <a:t>Une forme d’agression </a:t>
            </a:r>
            <a:r>
              <a:t>interpersonnelle, d’hostilité ou de comportements antisociaux au travail</a:t>
            </a:r>
            <a:endParaRPr sz="1782"/>
          </a:p>
          <a:p>
            <a:pPr lvl="1" marL="565784" indent="-339470" defTabSz="905255">
              <a:buClr>
                <a:srgbClr val="600416"/>
              </a:buClr>
              <a:buSzPct val="100000"/>
              <a:buChar char="•"/>
              <a:defRPr sz="2178">
                <a:latin typeface="Trebuchet MS"/>
                <a:ea typeface="Trebuchet MS"/>
                <a:cs typeface="Trebuchet MS"/>
                <a:sym typeface="Trebuchet MS"/>
              </a:defRPr>
            </a:pPr>
          </a:p>
          <a:p>
            <a:pPr marL="339470" indent="-339470" defTabSz="905255">
              <a:buClr>
                <a:schemeClr val="accent1"/>
              </a:buClr>
              <a:buSzPct val="100000"/>
              <a:buChar char="•"/>
              <a:defRPr sz="2376">
                <a:solidFill>
                  <a:srgbClr val="000000"/>
                </a:solidFill>
                <a:latin typeface="Trebuchet MS"/>
                <a:ea typeface="Trebuchet MS"/>
                <a:cs typeface="Trebuchet MS"/>
                <a:sym typeface="Trebuchet MS"/>
              </a:defRPr>
            </a:pPr>
            <a:r>
              <a:t>L'intimidation collective se produit lorsque les collègues cherchent à exclure, punir, humilier ou expulser un autre employé.</a:t>
            </a:r>
          </a:p>
        </p:txBody>
      </p:sp>
      <p:sp>
        <p:nvSpPr>
          <p:cNvPr id="114" name="Shape 114"/>
          <p:cNvSpPr/>
          <p:nvPr>
            <p:ph type="ctrTitle"/>
          </p:nvPr>
        </p:nvSpPr>
        <p:spPr>
          <a:xfrm>
            <a:off x="3322637" y="389466"/>
            <a:ext cx="5459413" cy="1079501"/>
          </a:xfrm>
          <a:prstGeom prst="rect">
            <a:avLst/>
          </a:prstGeom>
        </p:spPr>
        <p:txBody>
          <a:bodyPr/>
          <a:lstStyle>
            <a:lvl1pPr algn="r">
              <a:defRPr b="1" sz="3200">
                <a:latin typeface="Optima"/>
                <a:ea typeface="Optima"/>
                <a:cs typeface="Optima"/>
                <a:sym typeface="Optima"/>
              </a:defRPr>
            </a:lvl1pPr>
          </a:lstStyle>
          <a:p>
            <a:pPr/>
            <a:r>
              <a:t>Qu’est-ce que l’intimidation?</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title" idx="4294967295"/>
          </p:nvPr>
        </p:nvSpPr>
        <p:spPr>
          <a:xfrm>
            <a:off x="657225" y="503767"/>
            <a:ext cx="8486775" cy="622301"/>
          </a:xfrm>
          <a:prstGeom prst="rect">
            <a:avLst/>
          </a:prstGeom>
        </p:spPr>
        <p:txBody>
          <a:bodyPr>
            <a:normAutofit fontScale="100000" lnSpcReduction="0"/>
          </a:bodyPr>
          <a:lstStyle/>
          <a:p>
            <a:pPr algn="ctr" defTabSz="713231">
              <a:defRPr b="1" sz="2496"/>
            </a:pPr>
            <a:r>
              <a:t>Les co</a:t>
            </a:r>
            <a:r>
              <a:t>ûts d’un environnement de travail irrespectueux</a:t>
            </a:r>
          </a:p>
        </p:txBody>
      </p:sp>
      <p:sp>
        <p:nvSpPr>
          <p:cNvPr id="117" name="Shape 117"/>
          <p:cNvSpPr/>
          <p:nvPr>
            <p:ph type="body" idx="4294967295"/>
          </p:nvPr>
        </p:nvSpPr>
        <p:spPr>
          <a:xfrm>
            <a:off x="657225" y="1600200"/>
            <a:ext cx="7718425" cy="4732868"/>
          </a:xfrm>
          <a:prstGeom prst="rect">
            <a:avLst/>
          </a:prstGeom>
        </p:spPr>
        <p:txBody>
          <a:bodyPr>
            <a:normAutofit fontScale="100000" lnSpcReduction="0"/>
          </a:bodyPr>
          <a:lstStyle/>
          <a:p>
            <a:pPr>
              <a:defRPr>
                <a:solidFill>
                  <a:srgbClr val="000000"/>
                </a:solidFill>
                <a:latin typeface="Trebuchet MS"/>
                <a:ea typeface="Trebuchet MS"/>
                <a:cs typeface="Trebuchet MS"/>
                <a:sym typeface="Trebuchet MS"/>
              </a:defRPr>
            </a:pPr>
            <a:r>
              <a:t>Présentéisme</a:t>
            </a:r>
          </a:p>
          <a:p>
            <a:pPr>
              <a:defRPr>
                <a:solidFill>
                  <a:srgbClr val="000000"/>
                </a:solidFill>
                <a:latin typeface="Trebuchet MS"/>
                <a:ea typeface="Trebuchet MS"/>
                <a:cs typeface="Trebuchet MS"/>
                <a:sym typeface="Trebuchet MS"/>
              </a:defRPr>
            </a:pPr>
            <a:r>
              <a:t>Perte de productivité et diminution du travail d'équipe</a:t>
            </a:r>
          </a:p>
          <a:p>
            <a:pPr>
              <a:defRPr>
                <a:solidFill>
                  <a:srgbClr val="000000"/>
                </a:solidFill>
                <a:latin typeface="Trebuchet MS"/>
                <a:ea typeface="Trebuchet MS"/>
                <a:cs typeface="Trebuchet MS"/>
                <a:sym typeface="Trebuchet MS"/>
              </a:defRPr>
            </a:pPr>
            <a:r>
              <a:t>Absentéisme</a:t>
            </a:r>
          </a:p>
          <a:p>
            <a:pPr>
              <a:defRPr>
                <a:solidFill>
                  <a:srgbClr val="000000"/>
                </a:solidFill>
                <a:latin typeface="Trebuchet MS"/>
                <a:ea typeface="Trebuchet MS"/>
                <a:cs typeface="Trebuchet MS"/>
                <a:sym typeface="Trebuchet MS"/>
              </a:defRPr>
            </a:pPr>
            <a:r>
              <a:t>Rotation des employés</a:t>
            </a:r>
          </a:p>
          <a:p>
            <a:pPr>
              <a:defRPr>
                <a:solidFill>
                  <a:srgbClr val="000000"/>
                </a:solidFill>
                <a:latin typeface="Trebuchet MS"/>
                <a:ea typeface="Trebuchet MS"/>
                <a:cs typeface="Trebuchet MS"/>
                <a:sym typeface="Trebuchet MS"/>
              </a:defRPr>
            </a:pPr>
            <a:r>
              <a:t>Désengagement et évitement</a:t>
            </a:r>
          </a:p>
          <a:p>
            <a:pPr>
              <a:defRPr>
                <a:solidFill>
                  <a:srgbClr val="000000"/>
                </a:solidFill>
                <a:latin typeface="Trebuchet MS"/>
                <a:ea typeface="Trebuchet MS"/>
                <a:cs typeface="Trebuchet MS"/>
                <a:sym typeface="Trebuchet MS"/>
              </a:defRPr>
            </a:pPr>
            <a:r>
              <a:t>Faible motivation professionnelle</a:t>
            </a:r>
          </a:p>
          <a:p>
            <a:pPr>
              <a:defRPr>
                <a:solidFill>
                  <a:srgbClr val="000000"/>
                </a:solidFill>
                <a:latin typeface="Trebuchet MS"/>
                <a:ea typeface="Trebuchet MS"/>
                <a:cs typeface="Trebuchet MS"/>
                <a:sym typeface="Trebuchet MS"/>
              </a:defRPr>
            </a:pPr>
            <a:r>
              <a:t>Coûts de santé liés au stress</a:t>
            </a:r>
          </a:p>
          <a:p>
            <a:pPr>
              <a:defRPr>
                <a:solidFill>
                  <a:srgbClr val="000000"/>
                </a:solidFill>
                <a:latin typeface="Trebuchet MS"/>
                <a:ea typeface="Trebuchet MS"/>
                <a:cs typeface="Trebuchet MS"/>
                <a:sym typeface="Trebuchet MS"/>
              </a:defRPr>
            </a:pPr>
            <a:r>
              <a:t>Frais juridiques </a:t>
            </a:r>
          </a:p>
          <a:p>
            <a:pPr>
              <a:defRPr>
                <a:solidFill>
                  <a:srgbClr val="000000"/>
                </a:solidFill>
                <a:latin typeface="Trebuchet MS"/>
                <a:ea typeface="Trebuchet MS"/>
                <a:cs typeface="Trebuchet MS"/>
                <a:sym typeface="Trebuchet MS"/>
              </a:defRPr>
            </a:pPr>
            <a:r>
              <a:t>Incivilité envers les clients</a:t>
            </a:r>
          </a:p>
        </p:txBody>
      </p:sp>
      <p:sp>
        <p:nvSpPr>
          <p:cNvPr id="118" name="Shape 118"/>
          <p:cNvSpPr/>
          <p:nvPr/>
        </p:nvSpPr>
        <p:spPr>
          <a:xfrm>
            <a:off x="268288" y="268288"/>
            <a:ext cx="184151" cy="3886201"/>
          </a:xfrm>
          <a:prstGeom prst="rect">
            <a:avLst/>
          </a:prstGeom>
          <a:solidFill>
            <a:schemeClr val="accent1"/>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Plaza">
  <a:themeElements>
    <a:clrScheme name="Plaza">
      <a:dk1>
        <a:srgbClr val="000000"/>
      </a:dk1>
      <a:lt1>
        <a:srgbClr val="FFFFFF"/>
      </a:lt1>
      <a:dk2>
        <a:srgbClr val="A7A7A7"/>
      </a:dk2>
      <a:lt2>
        <a:srgbClr val="535353"/>
      </a:lt2>
      <a:accent1>
        <a:srgbClr val="C0082B"/>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Helvetica"/>
        <a:ea typeface="Helvetica"/>
        <a:cs typeface="Helvetica"/>
      </a:majorFont>
      <a:minorFont>
        <a:latin typeface="Calibri"/>
        <a:ea typeface="Calibri"/>
        <a:cs typeface="Calibri"/>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laza">
  <a:themeElements>
    <a:clrScheme name="Plaza">
      <a:dk1>
        <a:srgbClr val="000000"/>
      </a:dk1>
      <a:lt1>
        <a:srgbClr val="FFFFFF"/>
      </a:lt1>
      <a:dk2>
        <a:srgbClr val="A7A7A7"/>
      </a:dk2>
      <a:lt2>
        <a:srgbClr val="535353"/>
      </a:lt2>
      <a:accent1>
        <a:srgbClr val="C0082B"/>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Helvetica"/>
        <a:ea typeface="Helvetica"/>
        <a:cs typeface="Helvetica"/>
      </a:majorFont>
      <a:minorFont>
        <a:latin typeface="Calibri"/>
        <a:ea typeface="Calibri"/>
        <a:cs typeface="Calibri"/>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