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media/image3.jpeg" ContentType="image/jpeg"/>
  <Override PartName="/ppt/notesSlides/notesSlide5.xml" ContentType="application/vnd.openxmlformats-officedocument.presentationml.notesSlide+xml"/>
  <Override PartName="/ppt/media/image4.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5.jpeg" ContentType="image/jpeg"/>
  <Override PartName="/ppt/notesSlides/notesSlide8.xml" ContentType="application/vnd.openxmlformats-officedocument.presentationml.notesSlide+xml"/>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CACB"/>
          </a:solidFill>
        </a:fill>
      </a:tcStyle>
    </a:wholeTbl>
    <a:band2H>
      <a:tcTxStyle b="def" i="def"/>
      <a:tcStyle>
        <a:tcBdr/>
        <a:fill>
          <a:solidFill>
            <a:srgbClr val="F4E6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A"/>
          </a:solidFill>
        </a:fill>
      </a:tcStyle>
    </a:wholeTbl>
    <a:band2H>
      <a:tcTxStyle b="def" i="def"/>
      <a:tcStyle>
        <a:tcBdr/>
        <a:fill>
          <a:solidFill>
            <a:srgbClr val="FBE8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lumOff val="17843"/>
            </a:schemeClr>
          </a:solidFill>
        </a:fill>
      </a:tcStyle>
    </a:wholeTbl>
    <a:band2H>
      <a:tcTxStyle b="def" i="def"/>
      <a:tcStyle>
        <a:tcBdr/>
        <a:fill>
          <a:solidFill>
            <a:srgbClr val="EAEAEA"/>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entury Gothic"/>
          <a:ea typeface="Century Gothic"/>
          <a:cs typeface="Century Gothic"/>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p:nvPr>
            <p:ph type="sldImg"/>
          </p:nvPr>
        </p:nvSpPr>
        <p:spPr>
          <a:xfrm>
            <a:off x="1143000" y="685800"/>
            <a:ext cx="4572000" cy="3429000"/>
          </a:xfrm>
          <a:prstGeom prst="rect">
            <a:avLst/>
          </a:prstGeom>
        </p:spPr>
        <p:txBody>
          <a:bodyPr/>
          <a:lstStyle/>
          <a:p>
            <a:pPr/>
          </a:p>
        </p:txBody>
      </p:sp>
      <p:sp>
        <p:nvSpPr>
          <p:cNvPr id="65" name="Shape 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sldImg"/>
          </p:nvPr>
        </p:nvSpPr>
        <p:spPr>
          <a:prstGeom prst="rect">
            <a:avLst/>
          </a:prstGeom>
        </p:spPr>
        <p:txBody>
          <a:bodyPr/>
          <a:lstStyle/>
          <a:p>
            <a:pPr/>
          </a:p>
        </p:txBody>
      </p:sp>
      <p:sp>
        <p:nvSpPr>
          <p:cNvPr id="79" name="Shape 79"/>
          <p:cNvSpPr/>
          <p:nvPr>
            <p:ph type="body" sz="quarter" idx="1"/>
          </p:nvPr>
        </p:nvSpPr>
        <p:spPr>
          <a:prstGeom prst="rect">
            <a:avLst/>
          </a:prstGeom>
        </p:spPr>
        <p:txBody>
          <a:bodyPr/>
          <a:lstStyle/>
          <a:p>
            <a:pPr/>
            <a:r>
              <a:t>1.  Par exemple, l’idée d’être équitable </a:t>
            </a:r>
            <a:r>
              <a:t>…Équitable ne veut pas dire traiter tout le monde de la m</a:t>
            </a:r>
            <a:r>
              <a:t>ême façon mais plutôt permettre à chacun et chacune les accommodations nécessaire ou l’environnement propice qui lui permettra de mieux performer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a:r>
              <a:t>La recherche documente bien les bénéfices d’un m. de travail diversifiée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a:p>
        </p:txBody>
      </p:sp>
      <p:sp>
        <p:nvSpPr>
          <p:cNvPr id="95" name="Shape 95"/>
          <p:cNvSpPr/>
          <p:nvPr>
            <p:ph type="body" sz="quarter" idx="1"/>
          </p:nvPr>
        </p:nvSpPr>
        <p:spPr>
          <a:prstGeom prst="rect">
            <a:avLst/>
          </a:prstGeom>
        </p:spPr>
        <p:txBody>
          <a:bodyPr/>
          <a:lstStyle/>
          <a:p>
            <a:pPr/>
            <a:r>
              <a:t>Une des façons de démontrer notre sensibilité à la diversité est de porter attention au langage utilisé. Il importe de ne pas utilisé l’handicap ou le défi de la personne comme un adjectif ou un nom (par exemple, l’aveugle) mais plutôt dire, la personne qui est aveugle</a:t>
            </a:r>
          </a:p>
          <a:p>
            <a:pPr/>
          </a:p>
          <a:p>
            <a:pPr/>
            <a:r>
              <a:t>En utilisant le mot personne, nous reconnaissons davantage que le défi ou l’handicap n’est qu’une composante de la personne mais pas la personne dans son entité.</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sldImg"/>
          </p:nvPr>
        </p:nvSpPr>
        <p:spPr>
          <a:prstGeom prst="rect">
            <a:avLst/>
          </a:prstGeom>
        </p:spPr>
        <p:txBody>
          <a:bodyPr/>
          <a:lstStyle/>
          <a:p>
            <a:pPr/>
          </a:p>
        </p:txBody>
      </p:sp>
      <p:sp>
        <p:nvSpPr>
          <p:cNvPr id="105" name="Shape 105"/>
          <p:cNvSpPr/>
          <p:nvPr>
            <p:ph type="body" sz="quarter" idx="1"/>
          </p:nvPr>
        </p:nvSpPr>
        <p:spPr>
          <a:prstGeom prst="rect">
            <a:avLst/>
          </a:prstGeom>
        </p:spPr>
        <p:txBody>
          <a:bodyPr/>
          <a:lstStyle/>
          <a:p>
            <a:pPr/>
            <a:r>
              <a:t>Leurs buts : certaines personnes sont p.e très satisfaites à poursuivre dans le poste qu’elles occupent et aiment le statut quo alors que d’autres ont p.e. le goût de monter les échelons de l’organisation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r>
              <a:t>1. Les gens avec qui on travaille ont besoin de se sentir qu’ils contribuent pleinement et leur contribution doit </a:t>
            </a:r>
            <a:r>
              <a:t>être reconnus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a:r>
              <a:t>L’histoire du design universel ou de la conception universelle prend ses origines dans l’architecture</a:t>
            </a:r>
            <a:r>
              <a:t>…nous avons commencé par couper les rebord du trottoir pour permettre aux personnes utilsant un fauteil roulant d’accéder à l’édifice... </a:t>
            </a:r>
            <a:r>
              <a:t>M</a:t>
            </a:r>
            <a:r>
              <a:t>ais nous avons vite réaliser que ce n’était pas seulement pour les personnes ayant un handicap mais que c’était effectivement de la bonne planification.  Il vous est peut-</a:t>
            </a:r>
            <a:r>
              <a:t>être déjà arrivé de rentrer au bureau avec les mains pleines et d’utiliser votre coude pour appuyer le bouton de la porte automatique? Moi, oui! </a:t>
            </a:r>
          </a:p>
          <a:p>
            <a:pPr/>
          </a:p>
          <a:p>
            <a:pPr/>
            <a:r>
              <a:t>Un autre exemple est le milieu de l’éducation. Nous constatons de plus en plus que les accommodations ou les stratégies mises en place pour aider les élèves qui ont des difficultés d’apprentissage bénéficient ç tous les élèves.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Copie papier ou version électronique</a:t>
            </a:r>
          </a:p>
          <a:p>
            <a:pPr/>
          </a:p>
          <a:p>
            <a:pPr/>
            <a:r>
              <a:t>Souvent un employé peut se sentir frustré s’il ne sent pas que ses  forces sont reconnues et mises en valeur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Parfois, pour les gestionnaires, penser à rendre notre milieu de travail plus inclusif peut sembler un défi de taille lorsqu’on veut considérer le bien-</a:t>
            </a:r>
            <a:r>
              <a:t>être et les besoins de tous et chacuns.  Nous alons maintenant explorer ensemble des trucs pour encourager la diversité et l’inclusion dans le milieu du travail qui, souhaitons-le,  seront un bon point de départ dans l’atteinte de cet objectif.</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1" name="Shape 11"/>
          <p:cNvSpPr/>
          <p:nvPr/>
        </p:nvSpPr>
        <p:spPr>
          <a:xfrm>
            <a:off x="3186952" y="268287"/>
            <a:ext cx="5669281" cy="146619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2" name="Shape 12"/>
          <p:cNvSpPr/>
          <p:nvPr/>
        </p:nvSpPr>
        <p:spPr>
          <a:xfrm>
            <a:off x="86059" y="268287"/>
            <a:ext cx="182882" cy="3886855"/>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3" name="Shape 13"/>
          <p:cNvSpPr/>
          <p:nvPr>
            <p:ph type="title"/>
          </p:nvPr>
        </p:nvSpPr>
        <p:spPr>
          <a:xfrm>
            <a:off x="3322320" y="685800"/>
            <a:ext cx="5458969" cy="1048684"/>
          </a:xfrm>
          <a:prstGeom prst="rect">
            <a:avLst/>
          </a:prstGeom>
        </p:spPr>
        <p:txBody>
          <a:bodyPr/>
          <a:lstStyle>
            <a:lvl1pPr>
              <a:defRPr sz="4600">
                <a:solidFill>
                  <a:srgbClr val="FFFFFF"/>
                </a:solidFill>
              </a:defRPr>
            </a:lvl1pPr>
          </a:lstStyle>
          <a:p>
            <a:pPr/>
            <a:r>
              <a:t>Title Text</a:t>
            </a:r>
          </a:p>
        </p:txBody>
      </p:sp>
      <p:sp>
        <p:nvSpPr>
          <p:cNvPr id="14" name="Shape 14"/>
          <p:cNvSpPr/>
          <p:nvPr>
            <p:ph type="body" sz="half" idx="1"/>
          </p:nvPr>
        </p:nvSpPr>
        <p:spPr>
          <a:xfrm>
            <a:off x="3200400" y="2527300"/>
            <a:ext cx="5458968" cy="4064000"/>
          </a:xfrm>
          <a:prstGeom prst="rect">
            <a:avLst/>
          </a:prstGeom>
          <a:noFill/>
          <a:ln w="12700">
            <a:noFill/>
            <a:miter lim="400000"/>
          </a:ln>
        </p:spPr>
        <p:txBody>
          <a:bodyPr anchor="t"/>
          <a:lstStyle>
            <a:lvl1pPr>
              <a:spcBef>
                <a:spcPts val="0"/>
              </a:spcBef>
              <a:defRPr sz="1600">
                <a:solidFill>
                  <a:srgbClr val="333333"/>
                </a:solidFill>
              </a:defRPr>
            </a:lvl1pPr>
            <a:lvl2pPr indent="457200">
              <a:spcBef>
                <a:spcPts val="0"/>
              </a:spcBef>
              <a:defRPr sz="1600">
                <a:solidFill>
                  <a:srgbClr val="333333"/>
                </a:solidFill>
              </a:defRPr>
            </a:lvl2pPr>
            <a:lvl3pPr indent="914400">
              <a:spcBef>
                <a:spcPts val="0"/>
              </a:spcBef>
              <a:defRPr sz="1600">
                <a:solidFill>
                  <a:srgbClr val="333333"/>
                </a:solidFill>
              </a:defRPr>
            </a:lvl3pPr>
            <a:lvl4pPr indent="1371600">
              <a:spcBef>
                <a:spcPts val="0"/>
              </a:spcBef>
              <a:defRPr sz="1600">
                <a:solidFill>
                  <a:srgbClr val="333333"/>
                </a:solidFill>
              </a:defRPr>
            </a:lvl4pPr>
            <a:lvl5pPr indent="1828800">
              <a:spcBef>
                <a:spcPts val="0"/>
              </a:spcBef>
              <a:defRPr sz="1600">
                <a:solidFill>
                  <a:srgbClr val="333333"/>
                </a:solidFill>
              </a:defRPr>
            </a:lvl5pPr>
          </a:lstStyle>
          <a:p>
            <a:pPr/>
            <a:r>
              <a:t>Body Level One</a:t>
            </a:r>
          </a:p>
          <a:p>
            <a:pPr lvl="1"/>
            <a:r>
              <a:t>Body Level Two</a:t>
            </a:r>
          </a:p>
          <a:p>
            <a:pPr lvl="2"/>
            <a:r>
              <a:t>Body Level Three</a:t>
            </a:r>
          </a:p>
          <a:p>
            <a:pPr lvl="3"/>
            <a:r>
              <a:t>Body Level Four</a:t>
            </a:r>
          </a:p>
          <a:p>
            <a:pPr lvl="4"/>
            <a:r>
              <a:t>Body Level Five</a:t>
            </a:r>
          </a:p>
        </p:txBody>
      </p:sp>
      <p:pic>
        <p:nvPicPr>
          <p:cNvPr id="15" name="image1.png" descr="WMA logo.gif"/>
          <p:cNvPicPr>
            <a:picLocks noChangeAspect="1"/>
          </p:cNvPicPr>
          <p:nvPr/>
        </p:nvPicPr>
        <p:blipFill>
          <a:blip r:embed="rId2">
            <a:extLst/>
          </a:blip>
          <a:stretch>
            <a:fillRect/>
          </a:stretch>
        </p:blipFill>
        <p:spPr>
          <a:xfrm>
            <a:off x="8208518" y="6352599"/>
            <a:ext cx="901701" cy="471628"/>
          </a:xfrm>
          <a:prstGeom prst="rect">
            <a:avLst/>
          </a:prstGeom>
          <a:ln w="12700">
            <a:miter lim="400000"/>
          </a:ln>
        </p:spPr>
      </p:pic>
      <p:sp>
        <p:nvSpPr>
          <p:cNvPr id="16" name="Shape 16"/>
          <p:cNvSpPr/>
          <p:nvPr>
            <p:ph type="sldNum" sz="quarter" idx="2"/>
          </p:nvPr>
        </p:nvSpPr>
        <p:spPr>
          <a:xfrm>
            <a:off x="4419600" y="6139180"/>
            <a:ext cx="2133600" cy="4343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bg>
      <p:bgPr>
        <a:solidFill>
          <a:srgbClr val="FFFFFF"/>
        </a:solidFill>
      </p:bgPr>
    </p:bg>
    <p:spTree>
      <p:nvGrpSpPr>
        <p:cNvPr id="1" name=""/>
        <p:cNvGrpSpPr/>
        <p:nvPr/>
      </p:nvGrpSpPr>
      <p:grpSpPr>
        <a:xfrm>
          <a:off x="0" y="0"/>
          <a:ext cx="0" cy="0"/>
          <a:chOff x="0" y="0"/>
          <a:chExt cx="0" cy="0"/>
        </a:xfrm>
      </p:grpSpPr>
      <p:sp>
        <p:nvSpPr>
          <p:cNvPr id="23" name="Shape 23"/>
          <p:cNvSpPr/>
          <p:nvPr/>
        </p:nvSpPr>
        <p:spPr>
          <a:xfrm>
            <a:off x="8636000" y="268287"/>
            <a:ext cx="222024" cy="587692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4" name="Shape 24"/>
          <p:cNvSpPr/>
          <p:nvPr>
            <p:ph type="title"/>
          </p:nvPr>
        </p:nvSpPr>
        <p:spPr>
          <a:xfrm>
            <a:off x="3429000" y="774700"/>
            <a:ext cx="3937000" cy="1398494"/>
          </a:xfrm>
          <a:prstGeom prst="rect">
            <a:avLst/>
          </a:prstGeom>
        </p:spPr>
        <p:txBody>
          <a:bodyPr/>
          <a:lstStyle>
            <a:lvl1pPr algn="r">
              <a:defRPr sz="3200"/>
            </a:lvl1pPr>
          </a:lstStyle>
          <a:p>
            <a:pPr/>
            <a:r>
              <a:t>Title Text</a:t>
            </a:r>
          </a:p>
        </p:txBody>
      </p:sp>
      <p:sp>
        <p:nvSpPr>
          <p:cNvPr id="25" name="Shape 25"/>
          <p:cNvSpPr/>
          <p:nvPr>
            <p:ph type="body" sz="half" idx="1"/>
          </p:nvPr>
        </p:nvSpPr>
        <p:spPr>
          <a:xfrm>
            <a:off x="596900" y="2565400"/>
            <a:ext cx="6579348" cy="3579815"/>
          </a:xfrm>
          <a:prstGeom prst="rect">
            <a:avLst/>
          </a:prstGeom>
          <a:noFill/>
          <a:ln w="12700">
            <a:noFill/>
            <a:miter lim="400000"/>
          </a:ln>
        </p:spPr>
        <p:txBody>
          <a:bodyPr anchor="t"/>
          <a:lstStyle>
            <a:lvl1pPr algn="r">
              <a:spcBef>
                <a:spcPts val="0"/>
              </a:spcBef>
              <a:defRPr sz="1600">
                <a:solidFill>
                  <a:srgbClr val="333333"/>
                </a:solidFill>
              </a:defRPr>
            </a:lvl1pPr>
            <a:lvl2pPr indent="457200" algn="r">
              <a:spcBef>
                <a:spcPts val="0"/>
              </a:spcBef>
              <a:defRPr sz="1600">
                <a:solidFill>
                  <a:srgbClr val="333333"/>
                </a:solidFill>
              </a:defRPr>
            </a:lvl2pPr>
            <a:lvl3pPr indent="914400" algn="r">
              <a:spcBef>
                <a:spcPts val="0"/>
              </a:spcBef>
              <a:defRPr sz="1600">
                <a:solidFill>
                  <a:srgbClr val="333333"/>
                </a:solidFill>
              </a:defRPr>
            </a:lvl3pPr>
            <a:lvl4pPr indent="1371600" algn="r">
              <a:spcBef>
                <a:spcPts val="0"/>
              </a:spcBef>
              <a:defRPr sz="1600">
                <a:solidFill>
                  <a:srgbClr val="333333"/>
                </a:solidFill>
              </a:defRPr>
            </a:lvl4pPr>
            <a:lvl5pPr indent="1828800" algn="r">
              <a:spcBef>
                <a:spcPts val="0"/>
              </a:spcBef>
              <a:defRPr sz="1600">
                <a:solidFill>
                  <a:srgbClr val="333333"/>
                </a:solidFill>
              </a:defRPr>
            </a:lvl5pPr>
          </a:lstStyle>
          <a:p>
            <a:pPr/>
            <a:r>
              <a:t>Body Level One</a:t>
            </a:r>
          </a:p>
          <a:p>
            <a:pPr lvl="1"/>
            <a:r>
              <a:t>Body Level Two</a:t>
            </a:r>
          </a:p>
          <a:p>
            <a:pPr lvl="2"/>
            <a:r>
              <a:t>Body Level Three</a:t>
            </a:r>
          </a:p>
          <a:p>
            <a:pPr lvl="3"/>
            <a:r>
              <a:t>Body Level Four</a:t>
            </a:r>
          </a:p>
          <a:p>
            <a:pPr lvl="4"/>
            <a:r>
              <a:t>Body Level Five</a:t>
            </a:r>
          </a:p>
        </p:txBody>
      </p:sp>
      <p:pic>
        <p:nvPicPr>
          <p:cNvPr id="26" name="image1.png" descr="WMA logo.gif"/>
          <p:cNvPicPr>
            <a:picLocks noChangeAspect="1"/>
          </p:cNvPicPr>
          <p:nvPr/>
        </p:nvPicPr>
        <p:blipFill>
          <a:blip r:embed="rId2">
            <a:extLst/>
          </a:blip>
          <a:stretch>
            <a:fillRect/>
          </a:stretch>
        </p:blipFill>
        <p:spPr>
          <a:xfrm>
            <a:off x="8242300" y="6381027"/>
            <a:ext cx="901700" cy="471628"/>
          </a:xfrm>
          <a:prstGeom prst="rect">
            <a:avLst/>
          </a:prstGeom>
          <a:ln w="12700">
            <a:miter lim="400000"/>
          </a:ln>
        </p:spPr>
      </p:pic>
      <p:sp>
        <p:nvSpPr>
          <p:cNvPr id="27" name="Shape 27"/>
          <p:cNvSpPr/>
          <p:nvPr>
            <p:ph type="sldNum" sz="quarter" idx="2"/>
          </p:nvPr>
        </p:nvSpPr>
        <p:spPr>
          <a:xfrm>
            <a:off x="4419600" y="6139180"/>
            <a:ext cx="2133600" cy="4343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with Picture">
    <p:bg>
      <p:bgPr>
        <a:solidFill>
          <a:srgbClr val="FFFFFF"/>
        </a:solidFill>
      </p:bgPr>
    </p:bg>
    <p:spTree>
      <p:nvGrpSpPr>
        <p:cNvPr id="1" name=""/>
        <p:cNvGrpSpPr/>
        <p:nvPr/>
      </p:nvGrpSpPr>
      <p:grpSpPr>
        <a:xfrm>
          <a:off x="0" y="0"/>
          <a:ext cx="0" cy="0"/>
          <a:chOff x="0" y="0"/>
          <a:chExt cx="0" cy="0"/>
        </a:xfrm>
      </p:grpSpPr>
      <p:sp>
        <p:nvSpPr>
          <p:cNvPr id="34" name="Shape 34"/>
          <p:cNvSpPr/>
          <p:nvPr/>
        </p:nvSpPr>
        <p:spPr>
          <a:xfrm>
            <a:off x="269875" y="4773705"/>
            <a:ext cx="2971800" cy="184458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 name="Shape 35"/>
          <p:cNvSpPr/>
          <p:nvPr>
            <p:ph type="title"/>
          </p:nvPr>
        </p:nvSpPr>
        <p:spPr>
          <a:xfrm>
            <a:off x="3542553" y="508000"/>
            <a:ext cx="4966447" cy="1398494"/>
          </a:xfrm>
          <a:prstGeom prst="rect">
            <a:avLst/>
          </a:prstGeom>
        </p:spPr>
        <p:txBody>
          <a:bodyPr/>
          <a:lstStyle>
            <a:lvl1pPr algn="r">
              <a:defRPr sz="4600"/>
            </a:lvl1pPr>
          </a:lstStyle>
          <a:p>
            <a:pPr/>
            <a:r>
              <a:t>Title Text</a:t>
            </a:r>
          </a:p>
        </p:txBody>
      </p:sp>
      <p:sp>
        <p:nvSpPr>
          <p:cNvPr id="36" name="Shape 36"/>
          <p:cNvSpPr/>
          <p:nvPr>
            <p:ph type="body" sz="half" idx="1"/>
          </p:nvPr>
        </p:nvSpPr>
        <p:spPr>
          <a:xfrm>
            <a:off x="3720353" y="2273300"/>
            <a:ext cx="4966447" cy="3871915"/>
          </a:xfrm>
          <a:prstGeom prst="rect">
            <a:avLst/>
          </a:prstGeom>
          <a:noFill/>
          <a:ln w="12700">
            <a:noFill/>
            <a:miter lim="400000"/>
          </a:ln>
        </p:spPr>
        <p:txBody>
          <a:bodyPr anchor="t"/>
          <a:lstStyle>
            <a:lvl1pPr algn="r">
              <a:spcBef>
                <a:spcPts val="0"/>
              </a:spcBef>
              <a:defRPr sz="1600">
                <a:solidFill>
                  <a:srgbClr val="333333"/>
                </a:solidFill>
              </a:defRPr>
            </a:lvl1pPr>
            <a:lvl2pPr indent="457200" algn="r">
              <a:spcBef>
                <a:spcPts val="0"/>
              </a:spcBef>
              <a:defRPr sz="1600">
                <a:solidFill>
                  <a:srgbClr val="333333"/>
                </a:solidFill>
              </a:defRPr>
            </a:lvl2pPr>
            <a:lvl3pPr indent="914400" algn="r">
              <a:spcBef>
                <a:spcPts val="0"/>
              </a:spcBef>
              <a:defRPr sz="1600">
                <a:solidFill>
                  <a:srgbClr val="333333"/>
                </a:solidFill>
              </a:defRPr>
            </a:lvl3pPr>
            <a:lvl4pPr indent="1371600" algn="r">
              <a:spcBef>
                <a:spcPts val="0"/>
              </a:spcBef>
              <a:defRPr sz="1600">
                <a:solidFill>
                  <a:srgbClr val="333333"/>
                </a:solidFill>
              </a:defRPr>
            </a:lvl4pPr>
            <a:lvl5pPr indent="1828800" algn="r">
              <a:spcBef>
                <a:spcPts val="0"/>
              </a:spcBef>
              <a:defRPr sz="1600">
                <a:solidFill>
                  <a:srgbClr val="333333"/>
                </a:solidFill>
              </a:defRPr>
            </a:lvl5pPr>
          </a:lstStyle>
          <a:p>
            <a:pPr/>
            <a:r>
              <a:t>Body Level One</a:t>
            </a:r>
          </a:p>
          <a:p>
            <a:pPr lvl="1"/>
            <a:r>
              <a:t>Body Level Two</a:t>
            </a:r>
          </a:p>
          <a:p>
            <a:pPr lvl="2"/>
            <a:r>
              <a:t>Body Level Three</a:t>
            </a:r>
          </a:p>
          <a:p>
            <a:pPr lvl="3"/>
            <a:r>
              <a:t>Body Level Four</a:t>
            </a:r>
          </a:p>
          <a:p>
            <a:pPr lvl="4"/>
            <a:r>
              <a:t>Body Level Five</a:t>
            </a:r>
          </a:p>
        </p:txBody>
      </p:sp>
      <p:sp>
        <p:nvSpPr>
          <p:cNvPr id="37" name="Shape 37"/>
          <p:cNvSpPr/>
          <p:nvPr>
            <p:ph type="pic" sz="quarter" idx="13"/>
          </p:nvPr>
        </p:nvSpPr>
        <p:spPr>
          <a:xfrm>
            <a:off x="269874" y="1460500"/>
            <a:ext cx="2971801" cy="3246439"/>
          </a:xfrm>
          <a:prstGeom prst="rect">
            <a:avLst/>
          </a:prstGeom>
          <a:noFill/>
          <a:ln w="12700">
            <a:noFill/>
            <a:miter lim="400000"/>
          </a:ln>
        </p:spPr>
        <p:txBody>
          <a:bodyPr lIns="91439" rIns="91439" anchor="t">
            <a:noAutofit/>
          </a:bodyPr>
          <a:lstStyle/>
          <a:p>
            <a:pPr/>
          </a:p>
        </p:txBody>
      </p:sp>
      <p:pic>
        <p:nvPicPr>
          <p:cNvPr id="38" name="image1.png" descr="WMA logo.gif"/>
          <p:cNvPicPr>
            <a:picLocks noChangeAspect="1"/>
          </p:cNvPicPr>
          <p:nvPr/>
        </p:nvPicPr>
        <p:blipFill>
          <a:blip r:embed="rId2">
            <a:extLst/>
          </a:blip>
          <a:stretch>
            <a:fillRect/>
          </a:stretch>
        </p:blipFill>
        <p:spPr>
          <a:xfrm>
            <a:off x="8208518" y="6352599"/>
            <a:ext cx="901701" cy="471628"/>
          </a:xfrm>
          <a:prstGeom prst="rect">
            <a:avLst/>
          </a:prstGeom>
          <a:ln w="12700">
            <a:miter lim="400000"/>
          </a:ln>
        </p:spPr>
      </p:pic>
      <p:sp>
        <p:nvSpPr>
          <p:cNvPr id="39" name="Shape 39"/>
          <p:cNvSpPr/>
          <p:nvPr>
            <p:ph type="sldNum" sz="quarter" idx="2"/>
          </p:nvPr>
        </p:nvSpPr>
        <p:spPr>
          <a:xfrm>
            <a:off x="4419600" y="6139180"/>
            <a:ext cx="2133600" cy="4343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46" name="Shape 46"/>
          <p:cNvSpPr/>
          <p:nvPr>
            <p:ph type="title"/>
          </p:nvPr>
        </p:nvSpPr>
        <p:spPr>
          <a:xfrm>
            <a:off x="457198" y="914400"/>
            <a:ext cx="6508379" cy="1143000"/>
          </a:xfrm>
          <a:prstGeom prst="rect">
            <a:avLst/>
          </a:prstGeom>
        </p:spPr>
        <p:txBody>
          <a:bodyPr/>
          <a:lstStyle/>
          <a:p>
            <a:pPr/>
            <a:r>
              <a:t>Title Text</a:t>
            </a:r>
          </a:p>
        </p:txBody>
      </p:sp>
      <p:sp>
        <p:nvSpPr>
          <p:cNvPr id="47" name="Shape 47"/>
          <p:cNvSpPr/>
          <p:nvPr>
            <p:ph type="body" idx="1"/>
          </p:nvPr>
        </p:nvSpPr>
        <p:spPr>
          <a:xfrm>
            <a:off x="457198" y="2209800"/>
            <a:ext cx="6508379" cy="3916363"/>
          </a:xfrm>
          <a:prstGeom prst="rect">
            <a:avLst/>
          </a:prstGeom>
          <a:noFill/>
          <a:ln w="12700">
            <a:noFill/>
            <a:miter lim="400000"/>
          </a:ln>
        </p:spPr>
        <p:txBody>
          <a:bodyPr anchor="t"/>
          <a:lstStyle>
            <a:lvl1pPr marL="228600" indent="-228600">
              <a:buClr>
                <a:schemeClr val="accent1"/>
              </a:buClr>
              <a:buSzPct val="100000"/>
              <a:buFont typeface="Wingdings 2"/>
              <a:buChar char="◼"/>
              <a:defRPr sz="2000">
                <a:solidFill>
                  <a:srgbClr val="333333"/>
                </a:solidFill>
              </a:defRPr>
            </a:lvl1pPr>
            <a:lvl2pPr marL="482600" indent="-254000">
              <a:buClr>
                <a:schemeClr val="accent1"/>
              </a:buClr>
              <a:buSzPct val="100000"/>
              <a:buFont typeface="Wingdings 2"/>
              <a:buChar char="◼"/>
              <a:defRPr sz="2000">
                <a:solidFill>
                  <a:srgbClr val="333333"/>
                </a:solidFill>
              </a:defRPr>
            </a:lvl2pPr>
            <a:lvl3pPr marL="711200" indent="-254000">
              <a:buClr>
                <a:schemeClr val="accent1"/>
              </a:buClr>
              <a:buSzPct val="100000"/>
              <a:buFont typeface="Wingdings 2"/>
              <a:buChar char="◼"/>
              <a:defRPr sz="2000">
                <a:solidFill>
                  <a:srgbClr val="333333"/>
                </a:solidFill>
              </a:defRPr>
            </a:lvl3pPr>
            <a:lvl4pPr marL="939800" indent="-254000">
              <a:buClr>
                <a:schemeClr val="accent1"/>
              </a:buClr>
              <a:buSzPct val="100000"/>
              <a:buFont typeface="Wingdings 2"/>
              <a:buChar char="◼"/>
              <a:defRPr sz="2000">
                <a:solidFill>
                  <a:srgbClr val="333333"/>
                </a:solidFill>
              </a:defRPr>
            </a:lvl4pPr>
            <a:lvl5pPr marL="1168400" indent="-254000">
              <a:buClr>
                <a:schemeClr val="accent1"/>
              </a:buClr>
              <a:buSzPct val="100000"/>
              <a:buFont typeface="Wingdings 2"/>
              <a:buChar char="◼"/>
              <a:defRPr sz="2000">
                <a:solidFill>
                  <a:srgbClr val="333333"/>
                </a:solidFill>
              </a:defRPr>
            </a:lvl5pPr>
          </a:lstStyle>
          <a:p>
            <a:pPr/>
            <a:r>
              <a:t>Body Level One</a:t>
            </a:r>
          </a:p>
          <a:p>
            <a:pPr lvl="1"/>
            <a:r>
              <a:t>Body Level Two</a:t>
            </a:r>
          </a:p>
          <a:p>
            <a:pPr lvl="2"/>
            <a:r>
              <a:t>Body Level Three</a:t>
            </a:r>
          </a:p>
          <a:p>
            <a:pPr lvl="3"/>
            <a:r>
              <a:t>Body Level Four</a:t>
            </a:r>
          </a:p>
          <a:p>
            <a:pPr lvl="4"/>
            <a:r>
              <a:t>Body Level Five</a:t>
            </a:r>
          </a:p>
        </p:txBody>
      </p:sp>
      <p:sp>
        <p:nvSpPr>
          <p:cNvPr id="48" name="Shape 4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5" name="Shape 55"/>
          <p:cNvSpPr/>
          <p:nvPr>
            <p:ph type="title"/>
          </p:nvPr>
        </p:nvSpPr>
        <p:spPr>
          <a:prstGeom prst="rect">
            <a:avLst/>
          </a:prstGeom>
        </p:spPr>
        <p:txBody>
          <a:bodyPr/>
          <a:lstStyle/>
          <a:p>
            <a:pPr/>
            <a:r>
              <a:t>Title Text</a:t>
            </a:r>
          </a:p>
        </p:txBody>
      </p:sp>
      <p:sp>
        <p:nvSpPr>
          <p:cNvPr id="56" name="Shape 56"/>
          <p:cNvSpPr/>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7" name="Shape 57"/>
          <p:cNvSpPr/>
          <p:nvPr>
            <p:ph type="body" sz="quarter" idx="13"/>
          </p:nvPr>
        </p:nvSpPr>
        <p:spPr>
          <a:xfrm>
            <a:off x="4645026" y="5410200"/>
            <a:ext cx="4041776" cy="762000"/>
          </a:xfrm>
          <a:prstGeom prst="rect">
            <a:avLst/>
          </a:prstGeom>
        </p:spPr>
        <p:txBody>
          <a:bodyPr/>
          <a:lstStyle/>
          <a:p>
            <a:pP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949494"/>
            </a:gs>
          </a:gsLst>
          <a:path path="circle">
            <a:fillToRect l="50000" t="50000" r="50000" b="50000"/>
          </a:path>
        </a:gradFill>
      </p:bgPr>
    </p:bg>
    <p:spTree>
      <p:nvGrpSpPr>
        <p:cNvPr id="1" name=""/>
        <p:cNvGrpSpPr/>
        <p:nvPr/>
      </p:nvGrpSpPr>
      <p:grpSpPr>
        <a:xfrm>
          <a:off x="0" y="0"/>
          <a:ext cx="0" cy="0"/>
          <a:chOff x="0" y="0"/>
          <a:chExt cx="0" cy="0"/>
        </a:xfrm>
      </p:grpSpPr>
      <p:sp>
        <p:nvSpPr>
          <p:cNvPr id="2" name="Shape 2"/>
          <p:cNvSpPr/>
          <p:nvPr>
            <p:ph type="title"/>
          </p:nvPr>
        </p:nvSpPr>
        <p:spPr>
          <a:xfrm>
            <a:off x="457200" y="273050"/>
            <a:ext cx="8229600" cy="11430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3" name="Shape 3"/>
          <p:cNvSpPr/>
          <p:nvPr>
            <p:ph type="body" idx="1"/>
          </p:nvPr>
        </p:nvSpPr>
        <p:spPr>
          <a:xfrm>
            <a:off x="457200" y="5410200"/>
            <a:ext cx="4040188" cy="762000"/>
          </a:xfrm>
          <a:prstGeom prst="rect">
            <a:avLst/>
          </a:prstGeom>
          <a:solidFill>
            <a:schemeClr val="accent1"/>
          </a:solidFill>
          <a:ln w="9652">
            <a:solidFill>
              <a:schemeClr val="accent1"/>
            </a:solidFill>
            <a:miter/>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345899" y="326408"/>
            <a:ext cx="417102" cy="434341"/>
          </a:xfrm>
          <a:prstGeom prst="rect">
            <a:avLst/>
          </a:prstGeom>
          <a:ln w="12700">
            <a:miter lim="400000"/>
          </a:ln>
        </p:spPr>
        <p:txBody>
          <a:bodyPr wrap="none" lIns="45719" rIns="45719" anchor="ctr">
            <a:spAutoFit/>
          </a:bodyPr>
          <a:lstStyle>
            <a:lvl1pPr algn="r">
              <a:defRPr b="1" sz="2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Olympian LT Std Roman"/>
          <a:ea typeface="Olympian LT Std Roman"/>
          <a:cs typeface="Olympian LT Std Roman"/>
          <a:sym typeface="Olympian LT Std Roman"/>
        </a:defRPr>
      </a:lvl1pPr>
      <a:lvl2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Olympian LT Std Roman"/>
          <a:ea typeface="Olympian LT Std Roman"/>
          <a:cs typeface="Olympian LT Std Roman"/>
          <a:sym typeface="Olympian LT Std Roman"/>
        </a:defRPr>
      </a:lvl2pPr>
      <a:lvl3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Olympian LT Std Roman"/>
          <a:ea typeface="Olympian LT Std Roman"/>
          <a:cs typeface="Olympian LT Std Roman"/>
          <a:sym typeface="Olympian LT Std Roman"/>
        </a:defRPr>
      </a:lvl3pPr>
      <a:lvl4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Olympian LT Std Roman"/>
          <a:ea typeface="Olympian LT Std Roman"/>
          <a:cs typeface="Olympian LT Std Roman"/>
          <a:sym typeface="Olympian LT Std Roman"/>
        </a:defRPr>
      </a:lvl4pPr>
      <a:lvl5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Olympian LT Std Roman"/>
          <a:ea typeface="Olympian LT Std Roman"/>
          <a:cs typeface="Olympian LT Std Roman"/>
          <a:sym typeface="Olympian LT Std Roman"/>
        </a:defRPr>
      </a:lvl5pPr>
      <a:lvl6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Olympian LT Std Roman"/>
          <a:ea typeface="Olympian LT Std Roman"/>
          <a:cs typeface="Olympian LT Std Roman"/>
          <a:sym typeface="Olympian LT Std Roman"/>
        </a:defRPr>
      </a:lvl6pPr>
      <a:lvl7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Olympian LT Std Roman"/>
          <a:ea typeface="Olympian LT Std Roman"/>
          <a:cs typeface="Olympian LT Std Roman"/>
          <a:sym typeface="Olympian LT Std Roman"/>
        </a:defRPr>
      </a:lvl7pPr>
      <a:lvl8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Olympian LT Std Roman"/>
          <a:ea typeface="Olympian LT Std Roman"/>
          <a:cs typeface="Olympian LT Std Roman"/>
          <a:sym typeface="Olympian LT Std Roman"/>
        </a:defRPr>
      </a:lvl8pPr>
      <a:lvl9pPr marL="0" marR="0" indent="0" algn="l" defTabSz="914400" rtl="0" latinLnBrk="0">
        <a:lnSpc>
          <a:spcPct val="100000"/>
        </a:lnSpc>
        <a:spcBef>
          <a:spcPts val="0"/>
        </a:spcBef>
        <a:spcAft>
          <a:spcPts val="0"/>
        </a:spcAft>
        <a:buClrTx/>
        <a:buSzTx/>
        <a:buFontTx/>
        <a:buNone/>
        <a:tabLst/>
        <a:defRPr b="0" baseline="0" cap="none" i="0" spc="0" strike="noStrike" sz="3600" u="none">
          <a:ln>
            <a:noFill/>
          </a:ln>
          <a:solidFill>
            <a:schemeClr val="accent1"/>
          </a:solidFill>
          <a:uFillTx/>
          <a:latin typeface="Olympian LT Std Roman"/>
          <a:ea typeface="Olympian LT Std Roman"/>
          <a:cs typeface="Olympian LT Std Roman"/>
          <a:sym typeface="Olympian LT Std Roman"/>
        </a:defRPr>
      </a:lvl9pPr>
    </p:titleStyle>
    <p:bodyStyle>
      <a:lvl1pPr marL="0" marR="0" indent="0" algn="l" defTabSz="914400" rtl="0" latinLnBrk="0">
        <a:lnSpc>
          <a:spcPct val="100000"/>
        </a:lnSpc>
        <a:spcBef>
          <a:spcPts val="1800"/>
        </a:spcBef>
        <a:spcAft>
          <a:spcPts val="0"/>
        </a:spcAft>
        <a:buClrTx/>
        <a:buSzTx/>
        <a:buFontTx/>
        <a:buNone/>
        <a:tabLst/>
        <a:defRPr b="0" baseline="0" cap="none" i="0" spc="0" strike="noStrike" sz="2400" u="none">
          <a:ln>
            <a:noFill/>
          </a:ln>
          <a:solidFill>
            <a:srgbClr val="FFFFFF"/>
          </a:solidFill>
          <a:uFillTx/>
          <a:latin typeface="Trebuchet MS"/>
          <a:ea typeface="Trebuchet MS"/>
          <a:cs typeface="Trebuchet MS"/>
          <a:sym typeface="Trebuchet MS"/>
        </a:defRPr>
      </a:lvl1pPr>
      <a:lvl2pPr marL="0" marR="0" indent="228600" algn="l" defTabSz="914400" rtl="0" latinLnBrk="0">
        <a:lnSpc>
          <a:spcPct val="100000"/>
        </a:lnSpc>
        <a:spcBef>
          <a:spcPts val="1800"/>
        </a:spcBef>
        <a:spcAft>
          <a:spcPts val="0"/>
        </a:spcAft>
        <a:buClrTx/>
        <a:buSzTx/>
        <a:buFontTx/>
        <a:buNone/>
        <a:tabLst/>
        <a:defRPr b="0" baseline="0" cap="none" i="0" spc="0" strike="noStrike" sz="2400" u="none">
          <a:ln>
            <a:noFill/>
          </a:ln>
          <a:solidFill>
            <a:srgbClr val="FFFFFF"/>
          </a:solidFill>
          <a:uFillTx/>
          <a:latin typeface="Trebuchet MS"/>
          <a:ea typeface="Trebuchet MS"/>
          <a:cs typeface="Trebuchet MS"/>
          <a:sym typeface="Trebuchet MS"/>
        </a:defRPr>
      </a:lvl2pPr>
      <a:lvl3pPr marL="0" marR="0" indent="457200" algn="l" defTabSz="914400" rtl="0" latinLnBrk="0">
        <a:lnSpc>
          <a:spcPct val="100000"/>
        </a:lnSpc>
        <a:spcBef>
          <a:spcPts val="1800"/>
        </a:spcBef>
        <a:spcAft>
          <a:spcPts val="0"/>
        </a:spcAft>
        <a:buClrTx/>
        <a:buSzTx/>
        <a:buFontTx/>
        <a:buNone/>
        <a:tabLst/>
        <a:defRPr b="0" baseline="0" cap="none" i="0" spc="0" strike="noStrike" sz="2400" u="none">
          <a:ln>
            <a:noFill/>
          </a:ln>
          <a:solidFill>
            <a:srgbClr val="FFFFFF"/>
          </a:solidFill>
          <a:uFillTx/>
          <a:latin typeface="Trebuchet MS"/>
          <a:ea typeface="Trebuchet MS"/>
          <a:cs typeface="Trebuchet MS"/>
          <a:sym typeface="Trebuchet MS"/>
        </a:defRPr>
      </a:lvl3pPr>
      <a:lvl4pPr marL="0" marR="0" indent="685800" algn="l" defTabSz="914400" rtl="0" latinLnBrk="0">
        <a:lnSpc>
          <a:spcPct val="100000"/>
        </a:lnSpc>
        <a:spcBef>
          <a:spcPts val="1800"/>
        </a:spcBef>
        <a:spcAft>
          <a:spcPts val="0"/>
        </a:spcAft>
        <a:buClrTx/>
        <a:buSzTx/>
        <a:buFontTx/>
        <a:buNone/>
        <a:tabLst/>
        <a:defRPr b="0" baseline="0" cap="none" i="0" spc="0" strike="noStrike" sz="2400" u="none">
          <a:ln>
            <a:noFill/>
          </a:ln>
          <a:solidFill>
            <a:srgbClr val="FFFFFF"/>
          </a:solidFill>
          <a:uFillTx/>
          <a:latin typeface="Trebuchet MS"/>
          <a:ea typeface="Trebuchet MS"/>
          <a:cs typeface="Trebuchet MS"/>
          <a:sym typeface="Trebuchet MS"/>
        </a:defRPr>
      </a:lvl4pPr>
      <a:lvl5pPr marL="0" marR="0" indent="914400" algn="l" defTabSz="914400" rtl="0" latinLnBrk="0">
        <a:lnSpc>
          <a:spcPct val="100000"/>
        </a:lnSpc>
        <a:spcBef>
          <a:spcPts val="1800"/>
        </a:spcBef>
        <a:spcAft>
          <a:spcPts val="0"/>
        </a:spcAft>
        <a:buClrTx/>
        <a:buSzTx/>
        <a:buFontTx/>
        <a:buNone/>
        <a:tabLst/>
        <a:defRPr b="0" baseline="0" cap="none" i="0" spc="0" strike="noStrike" sz="2400" u="none">
          <a:ln>
            <a:noFill/>
          </a:ln>
          <a:solidFill>
            <a:srgbClr val="FFFFFF"/>
          </a:solidFill>
          <a:uFillTx/>
          <a:latin typeface="Trebuchet MS"/>
          <a:ea typeface="Trebuchet MS"/>
          <a:cs typeface="Trebuchet MS"/>
          <a:sym typeface="Trebuchet MS"/>
        </a:defRPr>
      </a:lvl5pPr>
      <a:lvl6pPr marL="1454150" marR="0" indent="-304800" algn="l" defTabSz="914400" rtl="0" latinLnBrk="0">
        <a:lnSpc>
          <a:spcPct val="100000"/>
        </a:lnSpc>
        <a:spcBef>
          <a:spcPts val="1800"/>
        </a:spcBef>
        <a:spcAft>
          <a:spcPts val="0"/>
        </a:spcAft>
        <a:buClrTx/>
        <a:buSzPct val="100000"/>
        <a:buFontTx/>
        <a:buChar char="◼"/>
        <a:tabLst/>
        <a:defRPr b="0" baseline="0" cap="none" i="0" spc="0" strike="noStrike" sz="2400" u="none">
          <a:ln>
            <a:noFill/>
          </a:ln>
          <a:solidFill>
            <a:srgbClr val="FFFFFF"/>
          </a:solidFill>
          <a:uFillTx/>
          <a:latin typeface="Trebuchet MS"/>
          <a:ea typeface="Trebuchet MS"/>
          <a:cs typeface="Trebuchet MS"/>
          <a:sym typeface="Trebuchet MS"/>
        </a:defRPr>
      </a:lvl6pPr>
      <a:lvl7pPr marL="1679575" marR="0" indent="-304800" algn="l" defTabSz="914400" rtl="0" latinLnBrk="0">
        <a:lnSpc>
          <a:spcPct val="100000"/>
        </a:lnSpc>
        <a:spcBef>
          <a:spcPts val="1800"/>
        </a:spcBef>
        <a:spcAft>
          <a:spcPts val="0"/>
        </a:spcAft>
        <a:buClrTx/>
        <a:buSzPct val="100000"/>
        <a:buFontTx/>
        <a:buChar char="◼"/>
        <a:tabLst/>
        <a:defRPr b="0" baseline="0" cap="none" i="0" spc="0" strike="noStrike" sz="2400" u="none">
          <a:ln>
            <a:noFill/>
          </a:ln>
          <a:solidFill>
            <a:srgbClr val="FFFFFF"/>
          </a:solidFill>
          <a:uFillTx/>
          <a:latin typeface="Trebuchet MS"/>
          <a:ea typeface="Trebuchet MS"/>
          <a:cs typeface="Trebuchet MS"/>
          <a:sym typeface="Trebuchet MS"/>
        </a:defRPr>
      </a:lvl7pPr>
      <a:lvl8pPr marL="1906588" marR="0" indent="-304800" algn="l" defTabSz="914400" rtl="0" latinLnBrk="0">
        <a:lnSpc>
          <a:spcPct val="100000"/>
        </a:lnSpc>
        <a:spcBef>
          <a:spcPts val="1800"/>
        </a:spcBef>
        <a:spcAft>
          <a:spcPts val="0"/>
        </a:spcAft>
        <a:buClrTx/>
        <a:buSzPct val="100000"/>
        <a:buFontTx/>
        <a:buChar char="◼"/>
        <a:tabLst/>
        <a:defRPr b="0" baseline="0" cap="none" i="0" spc="0" strike="noStrike" sz="2400" u="none">
          <a:ln>
            <a:noFill/>
          </a:ln>
          <a:solidFill>
            <a:srgbClr val="FFFFFF"/>
          </a:solidFill>
          <a:uFillTx/>
          <a:latin typeface="Trebuchet MS"/>
          <a:ea typeface="Trebuchet MS"/>
          <a:cs typeface="Trebuchet MS"/>
          <a:sym typeface="Trebuchet MS"/>
        </a:defRPr>
      </a:lvl8pPr>
      <a:lvl9pPr marL="2133600" marR="0" indent="-304800" algn="l" defTabSz="914400" rtl="0" latinLnBrk="0">
        <a:lnSpc>
          <a:spcPct val="100000"/>
        </a:lnSpc>
        <a:spcBef>
          <a:spcPts val="1800"/>
        </a:spcBef>
        <a:spcAft>
          <a:spcPts val="0"/>
        </a:spcAft>
        <a:buClrTx/>
        <a:buSzPct val="100000"/>
        <a:buFontTx/>
        <a:buChar char="◼"/>
        <a:tabLst/>
        <a:defRPr b="0" baseline="0" cap="none" i="0" spc="0" strike="noStrike" sz="2400" u="none">
          <a:ln>
            <a:noFill/>
          </a:ln>
          <a:solidFill>
            <a:srgbClr val="FFFFFF"/>
          </a:solidFill>
          <a:uFillTx/>
          <a:latin typeface="Trebuchet MS"/>
          <a:ea typeface="Trebuchet MS"/>
          <a:cs typeface="Trebuchet MS"/>
          <a:sym typeface="Trebuchet MS"/>
        </a:defRPr>
      </a:lvl9pPr>
    </p:bodyStyle>
    <p:otherStyle>
      <a:lvl1pPr marL="0" marR="0" indent="0" algn="r" defTabSz="457200" rtl="0" latinLnBrk="0">
        <a:lnSpc>
          <a:spcPct val="100000"/>
        </a:lnSpc>
        <a:spcBef>
          <a:spcPts val="0"/>
        </a:spcBef>
        <a:spcAft>
          <a:spcPts val="0"/>
        </a:spcAft>
        <a:buClrTx/>
        <a:buSzTx/>
        <a:buFontTx/>
        <a:buNone/>
        <a:tabLst/>
        <a:defRPr b="1" baseline="0" cap="none" i="0" spc="0" strike="noStrike" sz="2200" u="none">
          <a:ln>
            <a:noFill/>
          </a:ln>
          <a:solidFill>
            <a:schemeClr val="tx1"/>
          </a:solidFill>
          <a:uFillTx/>
          <a:latin typeface="+mn-lt"/>
          <a:ea typeface="+mn-ea"/>
          <a:cs typeface="+mn-cs"/>
          <a:sym typeface="Century Gothic"/>
        </a:defRPr>
      </a:lvl1pPr>
      <a:lvl2pPr marL="0" marR="0" indent="457200" algn="r" defTabSz="457200" rtl="0" latinLnBrk="0">
        <a:lnSpc>
          <a:spcPct val="100000"/>
        </a:lnSpc>
        <a:spcBef>
          <a:spcPts val="0"/>
        </a:spcBef>
        <a:spcAft>
          <a:spcPts val="0"/>
        </a:spcAft>
        <a:buClrTx/>
        <a:buSzTx/>
        <a:buFontTx/>
        <a:buNone/>
        <a:tabLst/>
        <a:defRPr b="1" baseline="0" cap="none" i="0" spc="0" strike="noStrike" sz="2200" u="none">
          <a:ln>
            <a:noFill/>
          </a:ln>
          <a:solidFill>
            <a:schemeClr val="tx1"/>
          </a:solidFill>
          <a:uFillTx/>
          <a:latin typeface="+mn-lt"/>
          <a:ea typeface="+mn-ea"/>
          <a:cs typeface="+mn-cs"/>
          <a:sym typeface="Century Gothic"/>
        </a:defRPr>
      </a:lvl2pPr>
      <a:lvl3pPr marL="0" marR="0" indent="914400" algn="r" defTabSz="457200" rtl="0" latinLnBrk="0">
        <a:lnSpc>
          <a:spcPct val="100000"/>
        </a:lnSpc>
        <a:spcBef>
          <a:spcPts val="0"/>
        </a:spcBef>
        <a:spcAft>
          <a:spcPts val="0"/>
        </a:spcAft>
        <a:buClrTx/>
        <a:buSzTx/>
        <a:buFontTx/>
        <a:buNone/>
        <a:tabLst/>
        <a:defRPr b="1" baseline="0" cap="none" i="0" spc="0" strike="noStrike" sz="2200" u="none">
          <a:ln>
            <a:noFill/>
          </a:ln>
          <a:solidFill>
            <a:schemeClr val="tx1"/>
          </a:solidFill>
          <a:uFillTx/>
          <a:latin typeface="+mn-lt"/>
          <a:ea typeface="+mn-ea"/>
          <a:cs typeface="+mn-cs"/>
          <a:sym typeface="Century Gothic"/>
        </a:defRPr>
      </a:lvl3pPr>
      <a:lvl4pPr marL="0" marR="0" indent="1371600" algn="r" defTabSz="457200" rtl="0" latinLnBrk="0">
        <a:lnSpc>
          <a:spcPct val="100000"/>
        </a:lnSpc>
        <a:spcBef>
          <a:spcPts val="0"/>
        </a:spcBef>
        <a:spcAft>
          <a:spcPts val="0"/>
        </a:spcAft>
        <a:buClrTx/>
        <a:buSzTx/>
        <a:buFontTx/>
        <a:buNone/>
        <a:tabLst/>
        <a:defRPr b="1" baseline="0" cap="none" i="0" spc="0" strike="noStrike" sz="2200" u="none">
          <a:ln>
            <a:noFill/>
          </a:ln>
          <a:solidFill>
            <a:schemeClr val="tx1"/>
          </a:solidFill>
          <a:uFillTx/>
          <a:latin typeface="+mn-lt"/>
          <a:ea typeface="+mn-ea"/>
          <a:cs typeface="+mn-cs"/>
          <a:sym typeface="Century Gothic"/>
        </a:defRPr>
      </a:lvl4pPr>
      <a:lvl5pPr marL="0" marR="0" indent="1828800" algn="r" defTabSz="457200" rtl="0" latinLnBrk="0">
        <a:lnSpc>
          <a:spcPct val="100000"/>
        </a:lnSpc>
        <a:spcBef>
          <a:spcPts val="0"/>
        </a:spcBef>
        <a:spcAft>
          <a:spcPts val="0"/>
        </a:spcAft>
        <a:buClrTx/>
        <a:buSzTx/>
        <a:buFontTx/>
        <a:buNone/>
        <a:tabLst/>
        <a:defRPr b="1" baseline="0" cap="none" i="0" spc="0" strike="noStrike" sz="2200" u="none">
          <a:ln>
            <a:noFill/>
          </a:ln>
          <a:solidFill>
            <a:schemeClr val="tx1"/>
          </a:solidFill>
          <a:uFillTx/>
          <a:latin typeface="+mn-lt"/>
          <a:ea typeface="+mn-ea"/>
          <a:cs typeface="+mn-cs"/>
          <a:sym typeface="Century Gothic"/>
        </a:defRPr>
      </a:lvl5pPr>
      <a:lvl6pPr marL="0" marR="0" indent="2286000" algn="r" defTabSz="457200" rtl="0" latinLnBrk="0">
        <a:lnSpc>
          <a:spcPct val="100000"/>
        </a:lnSpc>
        <a:spcBef>
          <a:spcPts val="0"/>
        </a:spcBef>
        <a:spcAft>
          <a:spcPts val="0"/>
        </a:spcAft>
        <a:buClrTx/>
        <a:buSzTx/>
        <a:buFontTx/>
        <a:buNone/>
        <a:tabLst/>
        <a:defRPr b="1" baseline="0" cap="none" i="0" spc="0" strike="noStrike" sz="2200" u="none">
          <a:ln>
            <a:noFill/>
          </a:ln>
          <a:solidFill>
            <a:schemeClr val="tx1"/>
          </a:solidFill>
          <a:uFillTx/>
          <a:latin typeface="+mn-lt"/>
          <a:ea typeface="+mn-ea"/>
          <a:cs typeface="+mn-cs"/>
          <a:sym typeface="Century Gothic"/>
        </a:defRPr>
      </a:lvl6pPr>
      <a:lvl7pPr marL="0" marR="0" indent="2743200" algn="r" defTabSz="457200" rtl="0" latinLnBrk="0">
        <a:lnSpc>
          <a:spcPct val="100000"/>
        </a:lnSpc>
        <a:spcBef>
          <a:spcPts val="0"/>
        </a:spcBef>
        <a:spcAft>
          <a:spcPts val="0"/>
        </a:spcAft>
        <a:buClrTx/>
        <a:buSzTx/>
        <a:buFontTx/>
        <a:buNone/>
        <a:tabLst/>
        <a:defRPr b="1" baseline="0" cap="none" i="0" spc="0" strike="noStrike" sz="2200" u="none">
          <a:ln>
            <a:noFill/>
          </a:ln>
          <a:solidFill>
            <a:schemeClr val="tx1"/>
          </a:solidFill>
          <a:uFillTx/>
          <a:latin typeface="+mn-lt"/>
          <a:ea typeface="+mn-ea"/>
          <a:cs typeface="+mn-cs"/>
          <a:sym typeface="Century Gothic"/>
        </a:defRPr>
      </a:lvl7pPr>
      <a:lvl8pPr marL="0" marR="0" indent="3200400" algn="r" defTabSz="457200" rtl="0" latinLnBrk="0">
        <a:lnSpc>
          <a:spcPct val="100000"/>
        </a:lnSpc>
        <a:spcBef>
          <a:spcPts val="0"/>
        </a:spcBef>
        <a:spcAft>
          <a:spcPts val="0"/>
        </a:spcAft>
        <a:buClrTx/>
        <a:buSzTx/>
        <a:buFontTx/>
        <a:buNone/>
        <a:tabLst/>
        <a:defRPr b="1" baseline="0" cap="none" i="0" spc="0" strike="noStrike" sz="2200" u="none">
          <a:ln>
            <a:noFill/>
          </a:ln>
          <a:solidFill>
            <a:schemeClr val="tx1"/>
          </a:solidFill>
          <a:uFillTx/>
          <a:latin typeface="+mn-lt"/>
          <a:ea typeface="+mn-ea"/>
          <a:cs typeface="+mn-cs"/>
          <a:sym typeface="Century Gothic"/>
        </a:defRPr>
      </a:lvl8pPr>
      <a:lvl9pPr marL="0" marR="0" indent="3657600" algn="r" defTabSz="457200" rtl="0" latinLnBrk="0">
        <a:lnSpc>
          <a:spcPct val="100000"/>
        </a:lnSpc>
        <a:spcBef>
          <a:spcPts val="0"/>
        </a:spcBef>
        <a:spcAft>
          <a:spcPts val="0"/>
        </a:spcAft>
        <a:buClrTx/>
        <a:buSzTx/>
        <a:buFontTx/>
        <a:buNone/>
        <a:tabLst/>
        <a:defRPr b="1" baseline="0" cap="none" i="0" spc="0" strike="noStrike" sz="2200" u="none">
          <a:ln>
            <a:noFill/>
          </a:ln>
          <a:solidFill>
            <a:schemeClr val="tx1"/>
          </a:solidFill>
          <a:uFillTx/>
          <a:latin typeface="+mn-lt"/>
          <a:ea typeface="+mn-ea"/>
          <a:cs typeface="+mn-cs"/>
          <a:sym typeface="Century Goth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g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ctrTitle"/>
          </p:nvPr>
        </p:nvSpPr>
        <p:spPr>
          <a:prstGeom prst="rect">
            <a:avLst/>
          </a:prstGeom>
        </p:spPr>
        <p:txBody>
          <a:bodyPr/>
          <a:lstStyle>
            <a:lvl1pPr algn="r">
              <a:defRPr sz="2800"/>
            </a:lvl1pPr>
          </a:lstStyle>
          <a:p>
            <a:pPr/>
            <a:r>
              <a:t>Comprendre et apprécier la diversité et l'inclusion</a:t>
            </a:r>
          </a:p>
        </p:txBody>
      </p:sp>
      <p:pic>
        <p:nvPicPr>
          <p:cNvPr id="68" name="image2.png" descr="diversity 3.bmp"/>
          <p:cNvPicPr>
            <a:picLocks noChangeAspect="1"/>
          </p:cNvPicPr>
          <p:nvPr/>
        </p:nvPicPr>
        <p:blipFill>
          <a:blip r:embed="rId2">
            <a:extLst/>
          </a:blip>
          <a:stretch>
            <a:fillRect/>
          </a:stretch>
        </p:blipFill>
        <p:spPr>
          <a:xfrm>
            <a:off x="2241550" y="3474410"/>
            <a:ext cx="4813300" cy="319817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xfrm>
            <a:off x="2286000" y="849406"/>
            <a:ext cx="4673600" cy="661894"/>
          </a:xfrm>
          <a:prstGeom prst="rect">
            <a:avLst/>
          </a:prstGeom>
        </p:spPr>
        <p:txBody>
          <a:bodyPr/>
          <a:lstStyle/>
          <a:p>
            <a:pPr algn="ctr">
              <a:defRPr sz="3600"/>
            </a:pPr>
            <a:r>
              <a:t>Pensez-y bien</a:t>
            </a:r>
            <a:r>
              <a:t>…</a:t>
            </a:r>
          </a:p>
        </p:txBody>
      </p:sp>
      <p:sp>
        <p:nvSpPr>
          <p:cNvPr id="108" name="Shape 108"/>
          <p:cNvSpPr/>
          <p:nvPr/>
        </p:nvSpPr>
        <p:spPr>
          <a:xfrm>
            <a:off x="177800" y="2400300"/>
            <a:ext cx="7366000" cy="421640"/>
          </a:xfrm>
          <a:prstGeom prst="rect">
            <a:avLst/>
          </a:prstGeom>
          <a:solidFill>
            <a:schemeClr val="accent1"/>
          </a:solidFill>
          <a:ln w="38100">
            <a:solidFill>
              <a:srgbClr val="000000"/>
            </a:solidFill>
          </a:ln>
          <a:effectLst>
            <a:outerShdw sx="100000" sy="100000" kx="0" ky="0" algn="b" rotWithShape="0" blurRad="50800" dist="114300" dir="2700000">
              <a:srgbClr val="000000">
                <a:alpha val="43000"/>
              </a:srgbClr>
            </a:outerShdw>
          </a:effectLst>
          <a:extLst>
            <a:ext uri="{C572A759-6A51-4108-AA02-DFA0A04FC94B}">
              <ma14:wrappingTextBoxFlag xmlns:ma14="http://schemas.microsoft.com/office/mac/drawingml/2011/main" val="1"/>
            </a:ext>
          </a:extLst>
        </p:spPr>
        <p:txBody>
          <a:bodyPr lIns="45719" rIns="45719">
            <a:spAutoFit/>
          </a:bodyPr>
          <a:lstStyle>
            <a:lvl1pPr>
              <a:defRPr sz="2000">
                <a:solidFill>
                  <a:srgbClr val="FFFFFF"/>
                </a:solidFill>
                <a:latin typeface="Trebuchet MS"/>
                <a:ea typeface="Trebuchet MS"/>
                <a:cs typeface="Trebuchet MS"/>
                <a:sym typeface="Trebuchet MS"/>
              </a:defRPr>
            </a:lvl1pPr>
          </a:lstStyle>
          <a:p>
            <a:pPr/>
            <a:r>
              <a:t>La diversité dans le milieu du travail</a:t>
            </a:r>
          </a:p>
        </p:txBody>
      </p:sp>
      <p:sp>
        <p:nvSpPr>
          <p:cNvPr id="109" name="Shape 109"/>
          <p:cNvSpPr/>
          <p:nvPr/>
        </p:nvSpPr>
        <p:spPr>
          <a:xfrm>
            <a:off x="177799" y="3187700"/>
            <a:ext cx="5692368" cy="242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latin typeface="Trebuchet MS"/>
                <a:ea typeface="Trebuchet MS"/>
                <a:cs typeface="Trebuchet MS"/>
                <a:sym typeface="Trebuchet MS"/>
              </a:defRPr>
            </a:pPr>
            <a:r>
              <a:t>Pensez à une situation où un nouvel employé se joint à votre équipe de travail et que cela vous donne l’occasion de remettre en question vos perceptions.  </a:t>
            </a:r>
          </a:p>
          <a:p>
            <a:pPr>
              <a:defRPr sz="2000">
                <a:latin typeface="Trebuchet MS"/>
                <a:ea typeface="Trebuchet MS"/>
                <a:cs typeface="Trebuchet MS"/>
                <a:sym typeface="Trebuchet MS"/>
              </a:defRPr>
            </a:pPr>
            <a:r>
              <a:t> </a:t>
            </a:r>
            <a:r>
              <a:t>Comment ce réexamen vous a-t-il bénéficié en tant que personne? Comment a-t-il influencé votre approche de la diversité dans votre vie personnelle ou professionnelle?</a:t>
            </a:r>
          </a:p>
        </p:txBody>
      </p:sp>
      <p:pic>
        <p:nvPicPr>
          <p:cNvPr id="110" name="image5.png"/>
          <p:cNvPicPr>
            <a:picLocks noChangeAspect="1"/>
          </p:cNvPicPr>
          <p:nvPr/>
        </p:nvPicPr>
        <p:blipFill>
          <a:blip r:embed="rId2">
            <a:extLst/>
          </a:blip>
          <a:stretch>
            <a:fillRect/>
          </a:stretch>
        </p:blipFill>
        <p:spPr>
          <a:xfrm rot="211500">
            <a:off x="6009454" y="2028271"/>
            <a:ext cx="3094093" cy="4626085"/>
          </a:xfrm>
          <a:prstGeom prst="rect">
            <a:avLst/>
          </a:prstGeom>
          <a:ln w="12700">
            <a:miter lim="400000"/>
          </a:ln>
        </p:spPr>
      </p:pic>
      <p:pic>
        <p:nvPicPr>
          <p:cNvPr id="111" name="image6.gif" descr="diversity2.gif"/>
          <p:cNvPicPr>
            <a:picLocks noChangeAspect="1"/>
          </p:cNvPicPr>
          <p:nvPr/>
        </p:nvPicPr>
        <p:blipFill>
          <a:blip r:embed="rId3">
            <a:extLst/>
          </a:blip>
          <a:stretch>
            <a:fillRect/>
          </a:stretch>
        </p:blipFill>
        <p:spPr>
          <a:xfrm>
            <a:off x="6571790" y="3669169"/>
            <a:ext cx="1749734" cy="1765301"/>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p:nvPr>
        </p:nvSpPr>
        <p:spPr>
          <a:xfrm>
            <a:off x="2056652" y="469900"/>
            <a:ext cx="6156014" cy="546100"/>
          </a:xfrm>
          <a:prstGeom prst="rect">
            <a:avLst/>
          </a:prstGeom>
        </p:spPr>
        <p:txBody>
          <a:bodyPr/>
          <a:lstStyle>
            <a:lvl1pPr algn="ctr" defTabSz="768095">
              <a:defRPr sz="3024"/>
            </a:lvl1pPr>
          </a:lstStyle>
          <a:p>
            <a:pPr/>
            <a:r>
              <a:t>Qu’est-ce que l’inclusion?</a:t>
            </a:r>
          </a:p>
        </p:txBody>
      </p:sp>
      <p:sp>
        <p:nvSpPr>
          <p:cNvPr id="114" name="Shape 114"/>
          <p:cNvSpPr/>
          <p:nvPr/>
        </p:nvSpPr>
        <p:spPr>
          <a:xfrm>
            <a:off x="800100" y="1015999"/>
            <a:ext cx="7581900"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spcBef>
                <a:spcPts val="600"/>
              </a:spcBef>
              <a:buSzPct val="100000"/>
              <a:buFont typeface="Arial"/>
              <a:buChar char="•"/>
              <a:defRPr sz="2000">
                <a:latin typeface="Trebuchet MS"/>
                <a:ea typeface="Trebuchet MS"/>
                <a:cs typeface="Trebuchet MS"/>
                <a:sym typeface="Trebuchet MS"/>
              </a:defRPr>
            </a:pPr>
            <a:r>
              <a:t>Un jumelage de philosophie et de pratiques qui permettent à chaque employé de se sentir respecté, confiant et en sécurité afin qu'il ou elle puisse travailler et se développer à son plein potentiel.</a:t>
            </a:r>
          </a:p>
          <a:p>
            <a:pPr marL="285750" indent="-285750">
              <a:spcBef>
                <a:spcPts val="600"/>
              </a:spcBef>
              <a:buSzPct val="100000"/>
              <a:buFont typeface="Arial"/>
              <a:buChar char="•"/>
              <a:defRPr sz="2000">
                <a:latin typeface="Trebuchet MS"/>
                <a:ea typeface="Trebuchet MS"/>
                <a:cs typeface="Trebuchet MS"/>
                <a:sym typeface="Trebuchet MS"/>
              </a:defRPr>
            </a:pPr>
            <a:r>
              <a:t>Fondée sur un système de valeurs et de croyances axés sur les meilleurs intérêts de l'individu, qui favorisent la cohésion sociale, l'appartenance, la participation active au travail significatif et les interactions positives avec les pairs et les autres sur le lieu de travail.</a:t>
            </a:r>
          </a:p>
          <a:p>
            <a:pPr marL="285750" indent="-285750">
              <a:spcBef>
                <a:spcPts val="600"/>
              </a:spcBef>
              <a:buSzPct val="100000"/>
              <a:buFont typeface="Arial"/>
              <a:buChar char="•"/>
              <a:defRPr sz="2000">
                <a:latin typeface="Trebuchet MS"/>
                <a:ea typeface="Trebuchet MS"/>
                <a:cs typeface="Trebuchet MS"/>
                <a:sym typeface="Trebuchet MS"/>
              </a:defRPr>
            </a:pPr>
            <a:r>
              <a:t>Caractérisée par des milieux de travail qui valorisent la diversité et favorisent le bien-être de chacun de ses employés.</a:t>
            </a:r>
          </a:p>
        </p:txBody>
      </p:sp>
      <p:sp>
        <p:nvSpPr>
          <p:cNvPr id="115" name="Shape 115"/>
          <p:cNvSpPr/>
          <p:nvPr/>
        </p:nvSpPr>
        <p:spPr>
          <a:xfrm>
            <a:off x="3492500" y="5778500"/>
            <a:ext cx="5118100" cy="497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i="1" sz="1400">
                <a:latin typeface="Trebuchet MS"/>
                <a:ea typeface="Trebuchet MS"/>
                <a:cs typeface="Trebuchet MS"/>
                <a:sym typeface="Trebuchet MS"/>
              </a:defRPr>
            </a:lvl1pPr>
          </a:lstStyle>
          <a:p>
            <a:pPr/>
            <a:r>
              <a:t>Adapté du Ministère de l’éducation et du développement de la petite enfance, Comité directeur sur l’inclusion, 2010</a:t>
            </a:r>
          </a:p>
        </p:txBody>
      </p:sp>
      <p:pic>
        <p:nvPicPr>
          <p:cNvPr id="116" name="image7.jpg" descr="inclusion_2.jpg"/>
          <p:cNvPicPr>
            <a:picLocks noChangeAspect="1"/>
          </p:cNvPicPr>
          <p:nvPr/>
        </p:nvPicPr>
        <p:blipFill>
          <a:blip r:embed="rId2">
            <a:extLst/>
          </a:blip>
          <a:stretch>
            <a:fillRect/>
          </a:stretch>
        </p:blipFill>
        <p:spPr>
          <a:xfrm>
            <a:off x="1066800" y="5003800"/>
            <a:ext cx="1587500" cy="1587500"/>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xfrm>
            <a:off x="2082052" y="469900"/>
            <a:ext cx="6316881" cy="788894"/>
          </a:xfrm>
          <a:prstGeom prst="rect">
            <a:avLst/>
          </a:prstGeom>
        </p:spPr>
        <p:txBody>
          <a:bodyPr/>
          <a:lstStyle>
            <a:lvl1pPr algn="ctr">
              <a:defRPr sz="3600"/>
            </a:lvl1pPr>
          </a:lstStyle>
          <a:p>
            <a:pPr/>
            <a:r>
              <a:t>Les avantages de l’inclusion</a:t>
            </a:r>
          </a:p>
        </p:txBody>
      </p:sp>
      <p:sp>
        <p:nvSpPr>
          <p:cNvPr id="119" name="Shape 119"/>
          <p:cNvSpPr/>
          <p:nvPr/>
        </p:nvSpPr>
        <p:spPr>
          <a:xfrm>
            <a:off x="3542553" y="1828800"/>
            <a:ext cx="5518320" cy="4485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89999">
              <a:spcBef>
                <a:spcPts val="1200"/>
              </a:spcBef>
              <a:buClr>
                <a:schemeClr val="accent1"/>
              </a:buClr>
              <a:buSzPct val="100000"/>
              <a:buFont typeface="Arial"/>
              <a:buChar char="•"/>
              <a:defRPr sz="2000">
                <a:latin typeface="Trebuchet MS"/>
                <a:ea typeface="Trebuchet MS"/>
                <a:cs typeface="Trebuchet MS"/>
                <a:sym typeface="Trebuchet MS"/>
              </a:defRPr>
            </a:pPr>
            <a:r>
              <a:t>Afin d'obtenir des avantages associés à la diversité, l'inclusion est liée à la capacité d'un employé à contribuer pleinement et efficacement à un groupe de travail ou à une organisation (Steward &amp; Humbred, 2008).</a:t>
            </a:r>
          </a:p>
          <a:p>
            <a:pPr marL="89999">
              <a:spcBef>
                <a:spcPts val="1200"/>
              </a:spcBef>
              <a:buClr>
                <a:schemeClr val="accent1"/>
              </a:buClr>
              <a:buSzPct val="100000"/>
              <a:buFont typeface="Arial"/>
              <a:buChar char="•"/>
              <a:defRPr sz="2000">
                <a:latin typeface="Trebuchet MS"/>
                <a:ea typeface="Trebuchet MS"/>
                <a:cs typeface="Trebuchet MS"/>
                <a:sym typeface="Trebuchet MS"/>
              </a:defRPr>
            </a:pPr>
            <a:r>
              <a:t>Nous définissons l'inclusion comme la recherche, la valorisation et l'utilisation des connaissances et des expériences de divers employés.</a:t>
            </a:r>
          </a:p>
          <a:p>
            <a:pPr marL="89999">
              <a:spcBef>
                <a:spcPts val="1200"/>
              </a:spcBef>
              <a:buClr>
                <a:schemeClr val="accent1"/>
              </a:buClr>
              <a:buSzPct val="100000"/>
              <a:buFont typeface="Arial"/>
              <a:buChar char="•"/>
              <a:defRPr sz="2000">
                <a:latin typeface="Trebuchet MS"/>
                <a:ea typeface="Trebuchet MS"/>
                <a:cs typeface="Trebuchet MS"/>
                <a:sym typeface="Trebuchet MS"/>
              </a:defRPr>
            </a:pPr>
            <a:r>
              <a:t>L'inclusion implique de reconnaître, de comprendre et de respecter toutes les façons dont nous sommes différents, et de tirer parti de ces différences pour obtenir un avantage commercial concurrentiel.</a:t>
            </a:r>
          </a:p>
        </p:txBody>
      </p:sp>
      <p:pic>
        <p:nvPicPr>
          <p:cNvPr id="120" name="image8.jpg" descr="MP900439560.JPG"/>
          <p:cNvPicPr>
            <a:picLocks noChangeAspect="1"/>
          </p:cNvPicPr>
          <p:nvPr/>
        </p:nvPicPr>
        <p:blipFill>
          <a:blip r:embed="rId3">
            <a:extLst/>
          </a:blip>
          <a:stretch>
            <a:fillRect/>
          </a:stretch>
        </p:blipFill>
        <p:spPr>
          <a:xfrm>
            <a:off x="368300" y="2082800"/>
            <a:ext cx="2611289" cy="2020824"/>
          </a:xfrm>
          <a:prstGeom prst="rect">
            <a:avLst/>
          </a:prstGeom>
          <a:ln w="12700">
            <a:miter lim="400000"/>
          </a:ln>
        </p:spPr>
      </p:pic>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body" sz="half" idx="1"/>
          </p:nvPr>
        </p:nvSpPr>
        <p:spPr>
          <a:xfrm>
            <a:off x="469900" y="2200275"/>
            <a:ext cx="8001000" cy="2181225"/>
          </a:xfrm>
          <a:prstGeom prst="rect">
            <a:avLst/>
          </a:prstGeom>
        </p:spPr>
        <p:txBody>
          <a:bodyPr/>
          <a:lstStyle/>
          <a:p>
            <a:pPr>
              <a:lnSpc>
                <a:spcPct val="80000"/>
              </a:lnSpc>
              <a:defRPr sz="2400"/>
            </a:pPr>
            <a:r>
              <a:t>Implique la prise en compte des besoins potentiels de tous les travailleurs lors de la conception des environnements de travail et des tâches.</a:t>
            </a:r>
          </a:p>
          <a:p>
            <a:pPr>
              <a:lnSpc>
                <a:spcPct val="80000"/>
              </a:lnSpc>
              <a:defRPr sz="2400"/>
            </a:pPr>
            <a:r>
              <a:t>Identifie et élimine les obstacles inutiles au travail et au perfectionnement professionnel</a:t>
            </a:r>
          </a:p>
        </p:txBody>
      </p:sp>
      <p:sp>
        <p:nvSpPr>
          <p:cNvPr id="125" name="Shape 125"/>
          <p:cNvSpPr/>
          <p:nvPr>
            <p:ph type="title"/>
          </p:nvPr>
        </p:nvSpPr>
        <p:spPr>
          <a:xfrm>
            <a:off x="1206499" y="982132"/>
            <a:ext cx="6934201" cy="812801"/>
          </a:xfrm>
          <a:prstGeom prst="rect">
            <a:avLst/>
          </a:prstGeom>
        </p:spPr>
        <p:txBody>
          <a:bodyPr/>
          <a:lstStyle>
            <a:lvl1pPr algn="ctr" defTabSz="603504">
              <a:defRPr sz="2376"/>
            </a:lvl1pPr>
          </a:lstStyle>
          <a:p>
            <a:pPr/>
            <a:r>
              <a:t>Conception universelle (Design Universel?) pour les milieux de travail</a:t>
            </a:r>
          </a:p>
        </p:txBody>
      </p:sp>
      <p:sp>
        <p:nvSpPr>
          <p:cNvPr id="126" name="Shape 126"/>
          <p:cNvSpPr/>
          <p:nvPr/>
        </p:nvSpPr>
        <p:spPr>
          <a:xfrm>
            <a:off x="5940425" y="6524625"/>
            <a:ext cx="3203575"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000"/>
              </a:spcBef>
              <a:defRPr>
                <a:latin typeface="Verdana"/>
                <a:ea typeface="Verdana"/>
                <a:cs typeface="Verdana"/>
                <a:sym typeface="Verdana"/>
              </a:defRPr>
            </a:lvl1pPr>
          </a:lstStyle>
          <a:p>
            <a:pPr/>
            <a:r>
              <a:t>Guelph University</a:t>
            </a:r>
          </a:p>
        </p:txBody>
      </p:sp>
      <p:pic>
        <p:nvPicPr>
          <p:cNvPr id="127" name="image9.gif" descr="universal design.gif"/>
          <p:cNvPicPr>
            <a:picLocks noChangeAspect="1"/>
          </p:cNvPicPr>
          <p:nvPr/>
        </p:nvPicPr>
        <p:blipFill>
          <a:blip r:embed="rId2">
            <a:extLst/>
          </a:blip>
          <a:stretch>
            <a:fillRect/>
          </a:stretch>
        </p:blipFill>
        <p:spPr>
          <a:xfrm>
            <a:off x="2184400" y="4956969"/>
            <a:ext cx="4445000" cy="1872457"/>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632010" y="431800"/>
            <a:ext cx="7483290" cy="609600"/>
          </a:xfrm>
          <a:prstGeom prst="rect">
            <a:avLst/>
          </a:prstGeom>
        </p:spPr>
        <p:txBody>
          <a:bodyPr/>
          <a:lstStyle>
            <a:lvl1pPr algn="ctr" defTabSz="868680">
              <a:defRPr sz="3420"/>
            </a:lvl1pPr>
          </a:lstStyle>
          <a:p>
            <a:pPr/>
            <a:r>
              <a:t>L’histoire du design universel</a:t>
            </a:r>
          </a:p>
        </p:txBody>
      </p:sp>
      <p:sp>
        <p:nvSpPr>
          <p:cNvPr id="130" name="Shape 130"/>
          <p:cNvSpPr/>
          <p:nvPr>
            <p:ph type="body" idx="1"/>
          </p:nvPr>
        </p:nvSpPr>
        <p:spPr>
          <a:xfrm>
            <a:off x="457198" y="1444625"/>
            <a:ext cx="6508379" cy="3916363"/>
          </a:xfrm>
          <a:prstGeom prst="rect">
            <a:avLst/>
          </a:prstGeom>
        </p:spPr>
        <p:txBody>
          <a:bodyPr/>
          <a:lstStyle>
            <a:lvl1pPr>
              <a:defRPr sz="2400"/>
            </a:lvl1pPr>
          </a:lstStyle>
          <a:p>
            <a:pPr/>
            <a:r>
              <a:t>Les origines de l’architecture</a:t>
            </a:r>
          </a:p>
        </p:txBody>
      </p:sp>
      <p:sp>
        <p:nvSpPr>
          <p:cNvPr id="131" name="Shape 131"/>
          <p:cNvSpPr/>
          <p:nvPr/>
        </p:nvSpPr>
        <p:spPr>
          <a:xfrm>
            <a:off x="4759325" y="2324100"/>
            <a:ext cx="4041775" cy="24663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defTabSz="914400">
              <a:spcBef>
                <a:spcPts val="1800"/>
              </a:spcBef>
              <a:buClr>
                <a:schemeClr val="accent1"/>
              </a:buClr>
              <a:buSzPct val="100000"/>
              <a:buFont typeface="Wingdings 2"/>
              <a:buChar char="◼"/>
              <a:defRPr sz="2000">
                <a:solidFill>
                  <a:srgbClr val="333333"/>
                </a:solidFill>
                <a:latin typeface="Trebuchet MS"/>
                <a:ea typeface="Trebuchet MS"/>
                <a:cs typeface="Trebuchet MS"/>
                <a:sym typeface="Trebuchet MS"/>
              </a:defRPr>
            </a:pPr>
            <a:r>
              <a:t>Couper le bord du trottoir</a:t>
            </a:r>
          </a:p>
          <a:p>
            <a:pPr marL="228600" indent="-228600" defTabSz="914400">
              <a:spcBef>
                <a:spcPts val="1800"/>
              </a:spcBef>
              <a:buClr>
                <a:schemeClr val="accent1"/>
              </a:buClr>
              <a:buSzPct val="100000"/>
              <a:buFont typeface="Wingdings 2"/>
              <a:buChar char="◼"/>
              <a:defRPr sz="2000">
                <a:solidFill>
                  <a:srgbClr val="333333"/>
                </a:solidFill>
                <a:latin typeface="Trebuchet MS"/>
                <a:ea typeface="Trebuchet MS"/>
                <a:cs typeface="Trebuchet MS"/>
                <a:sym typeface="Trebuchet MS"/>
              </a:defRPr>
            </a:pPr>
            <a:r>
              <a:t>Portes automatiques</a:t>
            </a:r>
          </a:p>
          <a:p>
            <a:pPr marL="228600" indent="-228600" defTabSz="914400">
              <a:spcBef>
                <a:spcPts val="1800"/>
              </a:spcBef>
              <a:buClr>
                <a:schemeClr val="accent1"/>
              </a:buClr>
              <a:buSzPct val="100000"/>
              <a:buFont typeface="Wingdings 2"/>
              <a:buChar char="◼"/>
              <a:defRPr sz="2000">
                <a:solidFill>
                  <a:srgbClr val="333333"/>
                </a:solidFill>
                <a:latin typeface="Trebuchet MS"/>
                <a:ea typeface="Trebuchet MS"/>
                <a:cs typeface="Trebuchet MS"/>
                <a:sym typeface="Trebuchet MS"/>
              </a:defRPr>
            </a:pPr>
            <a:r>
              <a:t>Rampes</a:t>
            </a:r>
          </a:p>
          <a:p>
            <a:pPr marL="228600" indent="-228600" defTabSz="914400">
              <a:spcBef>
                <a:spcPts val="1800"/>
              </a:spcBef>
              <a:buClr>
                <a:schemeClr val="accent1"/>
              </a:buClr>
              <a:buSzPct val="100000"/>
              <a:buFont typeface="Wingdings 2"/>
              <a:buChar char="◼"/>
              <a:defRPr sz="2000">
                <a:solidFill>
                  <a:srgbClr val="333333"/>
                </a:solidFill>
                <a:latin typeface="Trebuchet MS"/>
                <a:ea typeface="Trebuchet MS"/>
                <a:cs typeface="Trebuchet MS"/>
                <a:sym typeface="Trebuchet MS"/>
              </a:defRPr>
            </a:pPr>
            <a:r>
              <a:t>Cadres de porte plus larges</a:t>
            </a:r>
          </a:p>
          <a:p>
            <a:pPr marL="228600" indent="-228600" defTabSz="914400">
              <a:spcBef>
                <a:spcPts val="1800"/>
              </a:spcBef>
              <a:buClr>
                <a:schemeClr val="accent1"/>
              </a:buClr>
              <a:buSzPct val="100000"/>
              <a:buFont typeface="Wingdings 2"/>
              <a:buChar char="◼"/>
              <a:defRPr sz="2000">
                <a:solidFill>
                  <a:srgbClr val="333333"/>
                </a:solidFill>
                <a:latin typeface="Trebuchet MS"/>
                <a:ea typeface="Trebuchet MS"/>
                <a:cs typeface="Trebuchet MS"/>
                <a:sym typeface="Trebuchet MS"/>
              </a:defRPr>
            </a:pPr>
            <a:r>
              <a:t>Fontaines d'eau</a:t>
            </a:r>
          </a:p>
        </p:txBody>
      </p:sp>
      <p:pic>
        <p:nvPicPr>
          <p:cNvPr id="132" name="image10.png"/>
          <p:cNvPicPr>
            <a:picLocks noChangeAspect="1"/>
          </p:cNvPicPr>
          <p:nvPr/>
        </p:nvPicPr>
        <p:blipFill>
          <a:blip r:embed="rId3">
            <a:extLst/>
          </a:blip>
          <a:stretch>
            <a:fillRect/>
          </a:stretch>
        </p:blipFill>
        <p:spPr>
          <a:xfrm>
            <a:off x="784410" y="2324100"/>
            <a:ext cx="3009901" cy="225425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130"/>
                                        </p:tgtEl>
                                        <p:attrNameLst>
                                          <p:attrName>style.visibility</p:attrName>
                                        </p:attrNameLst>
                                      </p:cBhvr>
                                      <p:to>
                                        <p:strVal val="visible"/>
                                      </p:to>
                                    </p:set>
                                    <p:animEffect filter="wipe(down)" transition="in">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2" grpId="2" fill="hold">
                                  <p:stCondLst>
                                    <p:cond delay="0"/>
                                  </p:stCondLst>
                                  <p:iterate type="el" backwards="0">
                                    <p:tmAbs val="0"/>
                                  </p:iterate>
                                  <p:childTnLst>
                                    <p:set>
                                      <p:cBhvr>
                                        <p:cTn id="11" fill="hold"/>
                                        <p:tgtEl>
                                          <p:spTgt spid="131"/>
                                        </p:tgtEl>
                                        <p:attrNameLst>
                                          <p:attrName>style.visibility</p:attrName>
                                        </p:attrNameLst>
                                      </p:cBhvr>
                                      <p:to>
                                        <p:strVal val="visible"/>
                                      </p:to>
                                    </p:set>
                                    <p:animEffect filter="wipe(down)" transition="in">
                                      <p:cBhvr>
                                        <p:cTn id="12"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1"/>
      <p:bldP build="whole" bldLvl="1" animBg="1" rev="0" advAuto="0" spid="131"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body" idx="1"/>
          </p:nvPr>
        </p:nvSpPr>
        <p:spPr>
          <a:xfrm>
            <a:off x="469900" y="1628775"/>
            <a:ext cx="8001000" cy="4378325"/>
          </a:xfrm>
          <a:prstGeom prst="rect">
            <a:avLst/>
          </a:prstGeom>
        </p:spPr>
        <p:txBody>
          <a:bodyPr/>
          <a:lstStyle/>
          <a:p>
            <a:pPr marL="457200" indent="-457200">
              <a:lnSpc>
                <a:spcPct val="80000"/>
              </a:lnSpc>
              <a:spcBef>
                <a:spcPts val="1200"/>
              </a:spcBef>
              <a:buFontTx/>
              <a:buAutoNum type="arabicPeriod" startAt="1"/>
            </a:pPr>
            <a:r>
              <a:t>Les espaces de travail et les activités devraient être accessibles à tous les employés</a:t>
            </a:r>
          </a:p>
          <a:p>
            <a:pPr marL="457200" indent="-457200">
              <a:lnSpc>
                <a:spcPct val="80000"/>
              </a:lnSpc>
              <a:spcBef>
                <a:spcPts val="1200"/>
              </a:spcBef>
              <a:buFontTx/>
              <a:buAutoNum type="arabicPeriod" startAt="1"/>
            </a:pPr>
            <a:r>
              <a:t>Le matériel de travail et les activités devraient offrir une souplesse d'utilisation, de participation et de présentation</a:t>
            </a:r>
          </a:p>
          <a:p>
            <a:pPr marL="457200" indent="-457200">
              <a:lnSpc>
                <a:spcPct val="80000"/>
              </a:lnSpc>
              <a:spcBef>
                <a:spcPts val="1200"/>
              </a:spcBef>
              <a:buFontTx/>
              <a:buAutoNum type="arabicPeriod" startAt="1"/>
            </a:pPr>
            <a:r>
              <a:t>Les consignes doivent être explicitement présentées et facilement perçues</a:t>
            </a:r>
          </a:p>
          <a:p>
            <a:pPr marL="457200" indent="-457200">
              <a:lnSpc>
                <a:spcPct val="80000"/>
              </a:lnSpc>
              <a:spcBef>
                <a:spcPts val="1200"/>
              </a:spcBef>
              <a:buFontTx/>
              <a:buAutoNum type="arabicPeriod" startAt="1"/>
            </a:pPr>
            <a:r>
              <a:t>Les employeurs devraient fournir un environnement de travail pro-social où les employés se sentent soutenus. </a:t>
            </a:r>
          </a:p>
          <a:p>
            <a:pPr marL="457200" indent="-457200">
              <a:lnSpc>
                <a:spcPct val="80000"/>
              </a:lnSpc>
              <a:spcBef>
                <a:spcPts val="1200"/>
              </a:spcBef>
              <a:buFontTx/>
              <a:buAutoNum type="arabicPeriod" startAt="1"/>
            </a:pPr>
            <a:r>
              <a:t>Les superviseurs doivent fournir aux employés des attentes claires et une rétroaction constructive</a:t>
            </a:r>
          </a:p>
          <a:p>
            <a:pPr marL="457200" indent="-457200">
              <a:lnSpc>
                <a:spcPct val="80000"/>
              </a:lnSpc>
              <a:spcBef>
                <a:spcPts val="1200"/>
              </a:spcBef>
              <a:buFontTx/>
              <a:buAutoNum type="arabicPeriod" startAt="1"/>
            </a:pPr>
            <a:r>
              <a:t>Les employeurs devraient fournir des occasions d'explorer les forces individuelles et favoriser le développement professionnel</a:t>
            </a:r>
          </a:p>
        </p:txBody>
      </p:sp>
      <p:sp>
        <p:nvSpPr>
          <p:cNvPr id="137" name="Shape 137"/>
          <p:cNvSpPr/>
          <p:nvPr>
            <p:ph type="title"/>
          </p:nvPr>
        </p:nvSpPr>
        <p:spPr>
          <a:xfrm>
            <a:off x="698499" y="393700"/>
            <a:ext cx="7772401" cy="762000"/>
          </a:xfrm>
          <a:prstGeom prst="rect">
            <a:avLst/>
          </a:prstGeom>
        </p:spPr>
        <p:txBody>
          <a:bodyPr/>
          <a:lstStyle>
            <a:lvl1pPr algn="ctr" defTabSz="694944">
              <a:defRPr sz="2432"/>
            </a:lvl1pPr>
          </a:lstStyle>
          <a:p>
            <a:pPr/>
            <a:r>
              <a:t>Principes de design universel pour les milieux de travail</a:t>
            </a:r>
          </a:p>
        </p:txBody>
      </p:sp>
      <p:sp>
        <p:nvSpPr>
          <p:cNvPr id="138" name="Shape 138"/>
          <p:cNvSpPr/>
          <p:nvPr/>
        </p:nvSpPr>
        <p:spPr>
          <a:xfrm>
            <a:off x="5453260" y="6195793"/>
            <a:ext cx="358914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spcBef>
                <a:spcPts val="1000"/>
              </a:spcBef>
              <a:defRPr i="1">
                <a:latin typeface="Verdana"/>
                <a:ea typeface="Verdana"/>
                <a:cs typeface="Verdana"/>
                <a:sym typeface="Verdana"/>
              </a:defRPr>
            </a:lvl1pPr>
          </a:lstStyle>
          <a:p>
            <a:pPr/>
            <a:r>
              <a:t>Adapté de l’université Guelph </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2286000" y="849406"/>
            <a:ext cx="4673600" cy="661894"/>
          </a:xfrm>
          <a:prstGeom prst="rect">
            <a:avLst/>
          </a:prstGeom>
        </p:spPr>
        <p:txBody>
          <a:bodyPr/>
          <a:lstStyle>
            <a:lvl1pPr algn="ctr">
              <a:defRPr sz="3600"/>
            </a:lvl1pPr>
          </a:lstStyle>
          <a:p>
            <a:pPr/>
            <a:r>
              <a:t>Discussion</a:t>
            </a:r>
          </a:p>
        </p:txBody>
      </p:sp>
      <p:sp>
        <p:nvSpPr>
          <p:cNvPr id="143" name="Shape 143"/>
          <p:cNvSpPr/>
          <p:nvPr/>
        </p:nvSpPr>
        <p:spPr>
          <a:xfrm>
            <a:off x="177800" y="1937529"/>
            <a:ext cx="7366000" cy="434341"/>
          </a:xfrm>
          <a:prstGeom prst="rect">
            <a:avLst/>
          </a:prstGeom>
          <a:solidFill>
            <a:schemeClr val="accent1"/>
          </a:solidFill>
          <a:ln w="38100">
            <a:solidFill>
              <a:srgbClr val="000000"/>
            </a:solidFill>
          </a:ln>
          <a:effectLst>
            <a:outerShdw sx="100000" sy="100000" kx="0" ky="0" algn="b" rotWithShape="0" blurRad="50800" dist="114300" dir="2700000">
              <a:srgbClr val="000000">
                <a:alpha val="43000"/>
              </a:srgbClr>
            </a:outerShdw>
          </a:effectLst>
          <a:extLst>
            <a:ext uri="{C572A759-6A51-4108-AA02-DFA0A04FC94B}">
              <ma14:wrappingTextBoxFlag xmlns:ma14="http://schemas.microsoft.com/office/mac/drawingml/2011/main" val="1"/>
            </a:ext>
          </a:extLst>
        </p:spPr>
        <p:txBody>
          <a:bodyPr lIns="45719" rIns="45719">
            <a:spAutoFit/>
          </a:bodyPr>
          <a:lstStyle>
            <a:lvl1pPr>
              <a:defRPr b="1" sz="2000">
                <a:solidFill>
                  <a:srgbClr val="FFFFFF"/>
                </a:solidFill>
              </a:defRPr>
            </a:lvl1pPr>
          </a:lstStyle>
          <a:p>
            <a:pPr/>
            <a:r>
              <a:t>Design universel dans le milieu de travail</a:t>
            </a:r>
          </a:p>
        </p:txBody>
      </p:sp>
      <p:sp>
        <p:nvSpPr>
          <p:cNvPr id="144" name="Shape 144"/>
          <p:cNvSpPr/>
          <p:nvPr/>
        </p:nvSpPr>
        <p:spPr>
          <a:xfrm>
            <a:off x="279399" y="2984500"/>
            <a:ext cx="5692368" cy="2275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Donnez des exemples dans le contexte de votre propre expérience où vous avez estimé que les besoins d'un employé particulier n'étaient peut-être pas satisfaits par:</a:t>
            </a:r>
          </a:p>
          <a:p>
            <a:pPr>
              <a:defRPr>
                <a:latin typeface="Trebuchet MS"/>
                <a:ea typeface="Trebuchet MS"/>
                <a:cs typeface="Trebuchet MS"/>
                <a:sym typeface="Trebuchet MS"/>
              </a:defRPr>
            </a:pPr>
          </a:p>
          <a:p>
            <a:pPr marL="285750" indent="-285750">
              <a:buSzPct val="100000"/>
              <a:buFont typeface="Arial"/>
              <a:buChar char="•"/>
              <a:defRPr>
                <a:latin typeface="Trebuchet MS"/>
                <a:ea typeface="Trebuchet MS"/>
                <a:cs typeface="Trebuchet MS"/>
                <a:sym typeface="Trebuchet MS"/>
              </a:defRPr>
            </a:pPr>
            <a:r>
              <a:t>Environnement de travail </a:t>
            </a:r>
          </a:p>
          <a:p>
            <a:pPr marL="285750" indent="-285750">
              <a:buSzPct val="100000"/>
              <a:buFont typeface="Arial"/>
              <a:buChar char="•"/>
              <a:defRPr>
                <a:latin typeface="Trebuchet MS"/>
                <a:ea typeface="Trebuchet MS"/>
                <a:cs typeface="Trebuchet MS"/>
                <a:sym typeface="Trebuchet MS"/>
              </a:defRPr>
            </a:pPr>
            <a:r>
              <a:t>Méthode ou style de supervision</a:t>
            </a:r>
          </a:p>
          <a:p>
            <a:pPr marL="285750" indent="-285750">
              <a:buSzPct val="100000"/>
              <a:buFont typeface="Arial"/>
              <a:buChar char="•"/>
              <a:defRPr>
                <a:latin typeface="Trebuchet MS"/>
                <a:ea typeface="Trebuchet MS"/>
                <a:cs typeface="Trebuchet MS"/>
                <a:sym typeface="Trebuchet MS"/>
              </a:defRPr>
            </a:pPr>
            <a:r>
              <a:t>Pratiques d’évaluation</a:t>
            </a:r>
          </a:p>
        </p:txBody>
      </p:sp>
      <p:pic>
        <p:nvPicPr>
          <p:cNvPr id="145" name="image5.png"/>
          <p:cNvPicPr>
            <a:picLocks noChangeAspect="1"/>
          </p:cNvPicPr>
          <p:nvPr/>
        </p:nvPicPr>
        <p:blipFill>
          <a:blip r:embed="rId2">
            <a:extLst/>
          </a:blip>
          <a:stretch>
            <a:fillRect/>
          </a:stretch>
        </p:blipFill>
        <p:spPr>
          <a:xfrm rot="211500">
            <a:off x="6009454" y="2028271"/>
            <a:ext cx="3094093" cy="4626085"/>
          </a:xfrm>
          <a:prstGeom prst="rect">
            <a:avLst/>
          </a:prstGeom>
          <a:ln w="12700">
            <a:miter lim="400000"/>
          </a:ln>
        </p:spPr>
      </p:pic>
      <p:pic>
        <p:nvPicPr>
          <p:cNvPr id="146" name="image11.jpg" descr="inaccessible-logo.jpg"/>
          <p:cNvPicPr>
            <a:picLocks noChangeAspect="1"/>
          </p:cNvPicPr>
          <p:nvPr/>
        </p:nvPicPr>
        <p:blipFill>
          <a:blip r:embed="rId3">
            <a:extLst/>
          </a:blip>
          <a:stretch>
            <a:fillRect/>
          </a:stretch>
        </p:blipFill>
        <p:spPr>
          <a:xfrm>
            <a:off x="6814735" y="3863171"/>
            <a:ext cx="1458128" cy="1458128"/>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ctrTitle"/>
          </p:nvPr>
        </p:nvSpPr>
        <p:spPr>
          <a:xfrm>
            <a:off x="3322320" y="546100"/>
            <a:ext cx="5458969" cy="1048684"/>
          </a:xfrm>
          <a:prstGeom prst="rect">
            <a:avLst/>
          </a:prstGeom>
        </p:spPr>
        <p:txBody>
          <a:bodyPr/>
          <a:lstStyle>
            <a:lvl1pPr algn="r" defTabSz="832104">
              <a:defRPr sz="2548"/>
            </a:lvl1pPr>
          </a:lstStyle>
          <a:p>
            <a:pPr/>
            <a:r>
              <a:t>Conseils pour encourager la diversité et l’inclusion dans le milieu de travail</a:t>
            </a:r>
          </a:p>
        </p:txBody>
      </p:sp>
      <p:sp>
        <p:nvSpPr>
          <p:cNvPr id="149" name="Shape 149"/>
          <p:cNvSpPr/>
          <p:nvPr/>
        </p:nvSpPr>
        <p:spPr>
          <a:xfrm>
            <a:off x="673100" y="2019300"/>
            <a:ext cx="8108189" cy="4777740"/>
          </a:xfrm>
          <a:prstGeom prst="rect">
            <a:avLst/>
          </a:prstGeom>
          <a:ln w="38100">
            <a:solidFill>
              <a:schemeClr val="accent1">
                <a:alpha val="88000"/>
              </a:schemeClr>
            </a:solidFill>
          </a:ln>
          <a:extLst>
            <a:ext uri="{C572A759-6A51-4108-AA02-DFA0A04FC94B}">
              <ma14:wrappingTextBoxFlag xmlns:ma14="http://schemas.microsoft.com/office/mac/drawingml/2011/main" val="1"/>
            </a:ext>
          </a:extLst>
        </p:spPr>
        <p:txBody>
          <a:bodyPr lIns="45719" rIns="45719">
            <a:spAutoFit/>
          </a:bodyPr>
          <a:lstStyle/>
          <a:p>
            <a:pPr marL="457200" indent="-457200">
              <a:spcBef>
                <a:spcPts val="1000"/>
              </a:spcBef>
              <a:buClr>
                <a:schemeClr val="accent1"/>
              </a:buClr>
              <a:buSzPct val="100000"/>
              <a:buAutoNum type="arabicPeriod" startAt="1"/>
              <a:defRPr sz="1700"/>
            </a:pPr>
            <a:r>
              <a:t>Mettre en œuvre des initiatives en milieu de travail qui favorisent la création d'environnements sécuritaires et bienveillants. Ces efforts contribuent aux besoins sociaux, émotionnels et professionnels des employés.</a:t>
            </a:r>
          </a:p>
          <a:p>
            <a:pPr marL="457200" indent="-457200">
              <a:spcBef>
                <a:spcPts val="1000"/>
              </a:spcBef>
              <a:buClr>
                <a:schemeClr val="accent1"/>
              </a:buClr>
              <a:buSzPct val="100000"/>
              <a:buAutoNum type="arabicPeriod" startAt="1"/>
              <a:defRPr sz="1700"/>
            </a:pPr>
            <a:r>
              <a:t>Appliquer les principes de conception universelle dans le développement et l'utilisation des espaces physiques. Ces principes renforcent l'importance de l'inclusion complète et de l'appréciation de la diversité.</a:t>
            </a:r>
          </a:p>
          <a:p>
            <a:pPr marL="457200" indent="-457200">
              <a:spcBef>
                <a:spcPts val="1000"/>
              </a:spcBef>
              <a:buClr>
                <a:schemeClr val="accent1"/>
              </a:buClr>
              <a:buSzPct val="100000"/>
              <a:buAutoNum type="arabicPeriod" startAt="1"/>
              <a:defRPr sz="1700"/>
            </a:pPr>
            <a:r>
              <a:t>Créer des occasions de comprendre et d'apprécier la diversité au travail. La diversité peut inclure un large éventail de différences individuelles liées aux préférences personnelles, au sexe, à l'orientation sexuelle, aux antécédents culturels et à des besoins spécifiques en matière de santé physique, émotionnelle ou mentale.</a:t>
            </a:r>
          </a:p>
          <a:p>
            <a:pPr marL="457200" indent="-457200">
              <a:spcBef>
                <a:spcPts val="1000"/>
              </a:spcBef>
              <a:buClr>
                <a:schemeClr val="accent1"/>
              </a:buClr>
              <a:buSzPct val="100000"/>
              <a:buAutoNum type="arabicPeriod" startAt="1"/>
              <a:defRPr sz="1700"/>
            </a:pPr>
            <a:r>
              <a:t>Explorez les forces, les intérêts et le potentiel des employés. Cette exploration est essentielle pour améliorer l'engagement des employés dans les tâches et les relations de travail.</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ctrTitle"/>
          </p:nvPr>
        </p:nvSpPr>
        <p:spPr>
          <a:xfrm>
            <a:off x="3322320" y="546100"/>
            <a:ext cx="5458969" cy="1048684"/>
          </a:xfrm>
          <a:prstGeom prst="rect">
            <a:avLst/>
          </a:prstGeom>
        </p:spPr>
        <p:txBody>
          <a:bodyPr/>
          <a:lstStyle>
            <a:lvl1pPr algn="r" defTabSz="832104">
              <a:defRPr sz="2548"/>
            </a:lvl1pPr>
          </a:lstStyle>
          <a:p>
            <a:pPr/>
            <a:r>
              <a:t>Conseils pour encourager la diversité et l’inclusion dans le milieu de travail</a:t>
            </a:r>
          </a:p>
        </p:txBody>
      </p:sp>
      <p:sp>
        <p:nvSpPr>
          <p:cNvPr id="154" name="Shape 154"/>
          <p:cNvSpPr/>
          <p:nvPr/>
        </p:nvSpPr>
        <p:spPr>
          <a:xfrm>
            <a:off x="673100" y="2019300"/>
            <a:ext cx="8108189" cy="4777740"/>
          </a:xfrm>
          <a:prstGeom prst="rect">
            <a:avLst/>
          </a:prstGeom>
          <a:ln w="38100">
            <a:solidFill>
              <a:schemeClr val="accent1">
                <a:alpha val="88000"/>
              </a:schemeClr>
            </a:solidFill>
          </a:ln>
          <a:extLst>
            <a:ext uri="{C572A759-6A51-4108-AA02-DFA0A04FC94B}">
              <ma14:wrappingTextBoxFlag xmlns:ma14="http://schemas.microsoft.com/office/mac/drawingml/2011/main" val="1"/>
            </a:ext>
          </a:extLst>
        </p:spPr>
        <p:txBody>
          <a:bodyPr lIns="45719" rIns="45719">
            <a:spAutoFit/>
          </a:bodyPr>
          <a:lstStyle/>
          <a:p>
            <a:pPr marL="457200" indent="-457200">
              <a:spcBef>
                <a:spcPts val="1000"/>
              </a:spcBef>
              <a:buClr>
                <a:schemeClr val="accent1"/>
              </a:buClr>
              <a:buSzPct val="100000"/>
              <a:buAutoNum type="arabicPeriod" startAt="5"/>
              <a:defRPr>
                <a:latin typeface="Trebuchet MS"/>
                <a:ea typeface="Trebuchet MS"/>
                <a:cs typeface="Trebuchet MS"/>
                <a:sym typeface="Trebuchet MS"/>
              </a:defRPr>
            </a:pPr>
            <a:r>
              <a:t>Créer des opportunités de mentorat qui encouragent un processus de collaboration pour identifier les forces des employés, leurs aspirations professionnelles, les options de perfectionnement ainsi qu’un plan à long terme. </a:t>
            </a:r>
          </a:p>
          <a:p>
            <a:pPr marL="457200" indent="-457200">
              <a:spcBef>
                <a:spcPts val="1000"/>
              </a:spcBef>
              <a:buClr>
                <a:schemeClr val="accent1"/>
              </a:buClr>
              <a:buSzPct val="100000"/>
              <a:buAutoNum type="arabicPeriod" startAt="5"/>
              <a:defRPr>
                <a:latin typeface="Trebuchet MS"/>
                <a:ea typeface="Trebuchet MS"/>
                <a:cs typeface="Trebuchet MS"/>
                <a:sym typeface="Trebuchet MS"/>
              </a:defRPr>
            </a:pPr>
            <a:r>
              <a:t>Créer des attentes autour de l'utilisation de la langue - y compris l'humour - qui est sensible aux besoins des employés, les capacités et l'identité culturelle.</a:t>
            </a:r>
          </a:p>
          <a:p>
            <a:pPr marL="457200" indent="-457200">
              <a:spcBef>
                <a:spcPts val="1000"/>
              </a:spcBef>
              <a:buClr>
                <a:schemeClr val="accent1"/>
              </a:buClr>
              <a:buSzPct val="100000"/>
              <a:buAutoNum type="arabicPeriod" startAt="5"/>
              <a:defRPr>
                <a:latin typeface="Trebuchet MS"/>
                <a:ea typeface="Trebuchet MS"/>
                <a:cs typeface="Trebuchet MS"/>
                <a:sym typeface="Trebuchet MS"/>
              </a:defRPr>
            </a:pPr>
            <a:r>
              <a:t>Penser aux barrières existantes - physiques, culturelles, idéologiques - qui pourraient avoir un impact sur l'inclusion des employés (nouveaux ou actuels) de divers horizons, capacités ou modes de vie. Élaborer un plan pour remédier à ces obstacles et accroître la sensibilisation en milieu de travail.</a:t>
            </a:r>
          </a:p>
          <a:p>
            <a:pPr marL="457200" indent="-457200">
              <a:spcBef>
                <a:spcPts val="1000"/>
              </a:spcBef>
              <a:buClr>
                <a:schemeClr val="accent1"/>
              </a:buClr>
              <a:buSzPct val="100000"/>
              <a:buAutoNum type="arabicPeriod" startAt="5"/>
              <a:defRPr>
                <a:latin typeface="Trebuchet MS"/>
                <a:ea typeface="Trebuchet MS"/>
                <a:cs typeface="Trebuchet MS"/>
                <a:sym typeface="Trebuchet MS"/>
              </a:defRPr>
            </a:pPr>
            <a:r>
              <a:t>Être prêt à fournir de multiples moyens d'accomplir des tâches, en fonction des forces, des défis et des préférences des employés - le résultat obtenu reste le même mais les processus permettent de multiples façons d'y arriver.</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2286000" y="849406"/>
            <a:ext cx="4673600" cy="661894"/>
          </a:xfrm>
          <a:prstGeom prst="rect">
            <a:avLst/>
          </a:prstGeom>
        </p:spPr>
        <p:txBody>
          <a:bodyPr/>
          <a:lstStyle>
            <a:lvl1pPr algn="ctr">
              <a:defRPr sz="3600"/>
            </a:lvl1pPr>
          </a:lstStyle>
          <a:p>
            <a:pPr/>
            <a:r>
              <a:t>Activité</a:t>
            </a:r>
          </a:p>
        </p:txBody>
      </p:sp>
      <p:sp>
        <p:nvSpPr>
          <p:cNvPr id="157" name="Shape 157"/>
          <p:cNvSpPr/>
          <p:nvPr/>
        </p:nvSpPr>
        <p:spPr>
          <a:xfrm>
            <a:off x="177800" y="1937529"/>
            <a:ext cx="7366000" cy="421641"/>
          </a:xfrm>
          <a:prstGeom prst="rect">
            <a:avLst/>
          </a:prstGeom>
          <a:solidFill>
            <a:schemeClr val="accent1"/>
          </a:solidFill>
          <a:ln w="38100">
            <a:solidFill>
              <a:srgbClr val="000000"/>
            </a:solidFill>
          </a:ln>
          <a:effectLst>
            <a:outerShdw sx="100000" sy="100000" kx="0" ky="0" algn="b" rotWithShape="0" blurRad="50800" dist="114300" dir="2700000">
              <a:srgbClr val="000000">
                <a:alpha val="43000"/>
              </a:srgbClr>
            </a:outerShdw>
          </a:effectLst>
          <a:extLst>
            <a:ext uri="{C572A759-6A51-4108-AA02-DFA0A04FC94B}">
              <ma14:wrappingTextBoxFlag xmlns:ma14="http://schemas.microsoft.com/office/mac/drawingml/2011/main" val="1"/>
            </a:ext>
          </a:extLst>
        </p:spPr>
        <p:txBody>
          <a:bodyPr lIns="45719" rIns="45719">
            <a:spAutoFit/>
          </a:bodyPr>
          <a:lstStyle>
            <a:lvl1pPr>
              <a:defRPr sz="2000">
                <a:solidFill>
                  <a:srgbClr val="FFFFFF"/>
                </a:solidFill>
                <a:latin typeface="Trebuchet MS"/>
                <a:ea typeface="Trebuchet MS"/>
                <a:cs typeface="Trebuchet MS"/>
                <a:sym typeface="Trebuchet MS"/>
              </a:defRPr>
            </a:lvl1pPr>
          </a:lstStyle>
          <a:p>
            <a:pPr/>
            <a:r>
              <a:t>Planifier un évènement qui appliquent ces principes</a:t>
            </a:r>
          </a:p>
        </p:txBody>
      </p:sp>
      <p:pic>
        <p:nvPicPr>
          <p:cNvPr id="158" name="image5.png"/>
          <p:cNvPicPr>
            <a:picLocks noChangeAspect="1"/>
          </p:cNvPicPr>
          <p:nvPr/>
        </p:nvPicPr>
        <p:blipFill>
          <a:blip r:embed="rId2">
            <a:extLst/>
          </a:blip>
          <a:stretch>
            <a:fillRect/>
          </a:stretch>
        </p:blipFill>
        <p:spPr>
          <a:xfrm rot="211500">
            <a:off x="6009454" y="2028271"/>
            <a:ext cx="3094093" cy="4626085"/>
          </a:xfrm>
          <a:prstGeom prst="rect">
            <a:avLst/>
          </a:prstGeom>
          <a:ln w="12700">
            <a:miter lim="400000"/>
          </a:ln>
        </p:spPr>
      </p:pic>
      <p:pic>
        <p:nvPicPr>
          <p:cNvPr id="159" name="image12.jpeg" descr="Encouraging-Ideas-Volunteer-Hands.jpg"/>
          <p:cNvPicPr>
            <a:picLocks noChangeAspect="1"/>
          </p:cNvPicPr>
          <p:nvPr/>
        </p:nvPicPr>
        <p:blipFill>
          <a:blip r:embed="rId3">
            <a:extLst/>
          </a:blip>
          <a:stretch>
            <a:fillRect/>
          </a:stretch>
        </p:blipFill>
        <p:spPr>
          <a:xfrm>
            <a:off x="6588270" y="3695700"/>
            <a:ext cx="1911059" cy="1758968"/>
          </a:xfrm>
          <a:prstGeom prst="rect">
            <a:avLst/>
          </a:prstGeom>
          <a:ln w="12700">
            <a:miter lim="400000"/>
          </a:ln>
        </p:spPr>
      </p:pic>
      <p:sp>
        <p:nvSpPr>
          <p:cNvPr id="160" name="Shape 160"/>
          <p:cNvSpPr/>
          <p:nvPr/>
        </p:nvSpPr>
        <p:spPr>
          <a:xfrm>
            <a:off x="406400" y="2781300"/>
            <a:ext cx="5689600" cy="2872740"/>
          </a:xfrm>
          <a:prstGeom prst="rect">
            <a:avLst/>
          </a:prstGeom>
          <a:ln w="38100">
            <a:solidFill>
              <a:schemeClr val="accent1">
                <a:alpha val="88000"/>
              </a:schemeClr>
            </a:solidFill>
          </a:ln>
          <a:extLst>
            <a:ext uri="{C572A759-6A51-4108-AA02-DFA0A04FC94B}">
              <ma14:wrappingTextBoxFlag xmlns:ma14="http://schemas.microsoft.com/office/mac/drawingml/2011/main" val="1"/>
            </a:ext>
          </a:extLst>
        </p:spPr>
        <p:txBody>
          <a:bodyPr lIns="45719" rIns="45719">
            <a:spAutoFit/>
          </a:bodyPr>
          <a:lstStyle>
            <a:lvl1pPr>
              <a:defRPr sz="2000"/>
            </a:lvl1pPr>
          </a:lstStyle>
          <a:p>
            <a:pPr/>
            <a:r>
              <a:t>Pensez à un événement social que vous pourriez planifier pour votre personnel ou votre équipe de travail. Lors de la conception de cet événement, tenez compte de l'importance de valoriser la diversité et d'assurer l'inclusion de tous les membres de l'équipe. Dans votre planification, considérez les principes de conception universelle en milieu de travail.</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ctrTitle"/>
          </p:nvPr>
        </p:nvSpPr>
        <p:spPr>
          <a:xfrm>
            <a:off x="3322320" y="580558"/>
            <a:ext cx="5458969" cy="769285"/>
          </a:xfrm>
          <a:prstGeom prst="rect">
            <a:avLst/>
          </a:prstGeom>
        </p:spPr>
        <p:txBody>
          <a:bodyPr/>
          <a:lstStyle>
            <a:lvl1pPr algn="r" defTabSz="877823">
              <a:defRPr b="1" sz="3455"/>
            </a:lvl1pPr>
          </a:lstStyle>
          <a:p>
            <a:pPr/>
            <a:r>
              <a:t>Objectifs d’apprentissage</a:t>
            </a:r>
          </a:p>
        </p:txBody>
      </p:sp>
      <p:sp>
        <p:nvSpPr>
          <p:cNvPr id="71" name="Shape 71"/>
          <p:cNvSpPr/>
          <p:nvPr>
            <p:ph type="subTitle" idx="1"/>
          </p:nvPr>
        </p:nvSpPr>
        <p:spPr>
          <a:xfrm>
            <a:off x="889000" y="1955800"/>
            <a:ext cx="7632700" cy="4064000"/>
          </a:xfrm>
          <a:prstGeom prst="rect">
            <a:avLst/>
          </a:prstGeom>
        </p:spPr>
        <p:txBody>
          <a:bodyPr/>
          <a:lstStyle/>
          <a:p>
            <a:pPr marL="514350" indent="-514350">
              <a:lnSpc>
                <a:spcPct val="90000"/>
              </a:lnSpc>
              <a:defRPr sz="2400"/>
            </a:pPr>
          </a:p>
          <a:p>
            <a:pPr marL="514350" indent="-514350">
              <a:lnSpc>
                <a:spcPct val="90000"/>
              </a:lnSpc>
              <a:buClr>
                <a:schemeClr val="accent1"/>
              </a:buClr>
              <a:buSzPct val="85000"/>
              <a:buFont typeface="Wingdings"/>
              <a:buChar char="❖"/>
              <a:defRPr sz="2400"/>
            </a:pPr>
            <a:r>
              <a:t>Promouvoir la compréhension de la diversité</a:t>
            </a:r>
          </a:p>
          <a:p>
            <a:pPr>
              <a:lnSpc>
                <a:spcPct val="90000"/>
              </a:lnSpc>
              <a:defRPr sz="2400"/>
            </a:pPr>
          </a:p>
          <a:p>
            <a:pPr marL="514350" indent="-514350">
              <a:lnSpc>
                <a:spcPct val="90000"/>
              </a:lnSpc>
              <a:buClr>
                <a:schemeClr val="accent1"/>
              </a:buClr>
              <a:buSzPct val="85000"/>
              <a:buFont typeface="Wingdings"/>
              <a:buChar char="❖"/>
              <a:defRPr sz="2400"/>
            </a:pPr>
            <a:r>
              <a:t>Affirmer l'importance de créer un environnement dans lequel les identités et les capacités différentes des employés ne sont pas seulement respectées, mais aussi appréciées</a:t>
            </a:r>
          </a:p>
          <a:p>
            <a:pPr>
              <a:lnSpc>
                <a:spcPct val="90000"/>
              </a:lnSpc>
              <a:defRPr sz="2400"/>
            </a:pPr>
          </a:p>
          <a:p>
            <a:pPr marL="514350" indent="-514350">
              <a:lnSpc>
                <a:spcPct val="90000"/>
              </a:lnSpc>
              <a:buClr>
                <a:schemeClr val="accent1"/>
              </a:buClr>
              <a:buSzPct val="85000"/>
              <a:buFont typeface="Wingdings"/>
              <a:buChar char="❖"/>
              <a:defRPr sz="2400"/>
            </a:pPr>
            <a:r>
              <a:t>Mettre en évidence les pratiques clés pour soutenir les milieux de travail, les relations et les interactions inclusifs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xfrm>
            <a:off x="863600" y="381000"/>
            <a:ext cx="6553200" cy="850900"/>
          </a:xfrm>
          <a:prstGeom prst="rect">
            <a:avLst/>
          </a:prstGeom>
        </p:spPr>
        <p:txBody>
          <a:bodyPr/>
          <a:lstStyle>
            <a:lvl1pPr algn="ctr">
              <a:defRPr sz="3600"/>
            </a:lvl1pPr>
          </a:lstStyle>
          <a:p>
            <a:pPr/>
            <a:r>
              <a:t>Qu’est-ce que la diversité?</a:t>
            </a:r>
          </a:p>
        </p:txBody>
      </p:sp>
      <p:sp>
        <p:nvSpPr>
          <p:cNvPr id="74" name="Shape 74"/>
          <p:cNvSpPr/>
          <p:nvPr>
            <p:ph type="body" idx="1"/>
          </p:nvPr>
        </p:nvSpPr>
        <p:spPr>
          <a:xfrm>
            <a:off x="711200" y="1714500"/>
            <a:ext cx="7416800" cy="3695700"/>
          </a:xfrm>
          <a:prstGeom prst="rect">
            <a:avLst/>
          </a:prstGeom>
        </p:spPr>
        <p:txBody>
          <a:bodyPr/>
          <a:lstStyle/>
          <a:p>
            <a:pPr algn="just">
              <a:buClr>
                <a:schemeClr val="accent1"/>
              </a:buClr>
              <a:buSzPct val="100000"/>
              <a:buFont typeface="Wingdings"/>
              <a:buChar char="❖"/>
              <a:defRPr sz="2400"/>
            </a:pPr>
            <a:r>
              <a:t>La diversité englobe les nombreuses façons dont les gens peuvent différer, notamment:</a:t>
            </a:r>
          </a:p>
          <a:p>
            <a:pPr lvl="1" marL="457200" indent="0" algn="just">
              <a:spcBef>
                <a:spcPts val="600"/>
              </a:spcBef>
              <a:buClr>
                <a:srgbClr val="600415"/>
              </a:buClr>
              <a:buSzPct val="100000"/>
              <a:buFont typeface="Wingdings"/>
              <a:buChar char="❖"/>
              <a:defRPr sz="2200">
                <a:solidFill>
                  <a:srgbClr val="000000"/>
                </a:solidFill>
              </a:defRPr>
            </a:pPr>
            <a:r>
              <a:t>L</a:t>
            </a:r>
            <a:r>
              <a:t>e genre</a:t>
            </a:r>
            <a:endParaRPr>
              <a:solidFill>
                <a:srgbClr val="888888"/>
              </a:solidFill>
            </a:endParaRPr>
          </a:p>
          <a:p>
            <a:pPr lvl="1" marL="457200" indent="0" algn="just">
              <a:spcBef>
                <a:spcPts val="600"/>
              </a:spcBef>
              <a:buClr>
                <a:schemeClr val="accent1"/>
              </a:buClr>
              <a:buSzPct val="100000"/>
              <a:buFont typeface="Wingdings"/>
              <a:buChar char="❖"/>
              <a:defRPr sz="2200">
                <a:solidFill>
                  <a:srgbClr val="000000"/>
                </a:solidFill>
              </a:defRPr>
            </a:pPr>
            <a:r>
              <a:t>La race</a:t>
            </a:r>
            <a:endParaRPr>
              <a:solidFill>
                <a:srgbClr val="888888"/>
              </a:solidFill>
            </a:endParaRPr>
          </a:p>
          <a:p>
            <a:pPr lvl="1" marL="457200" indent="0" algn="just">
              <a:spcBef>
                <a:spcPts val="600"/>
              </a:spcBef>
              <a:buClr>
                <a:schemeClr val="accent1"/>
              </a:buClr>
              <a:buSzPct val="100000"/>
              <a:buFont typeface="Wingdings"/>
              <a:buChar char="❖"/>
              <a:defRPr sz="2200">
                <a:solidFill>
                  <a:srgbClr val="000000"/>
                </a:solidFill>
              </a:defRPr>
            </a:pPr>
            <a:r>
              <a:t>La nationalité</a:t>
            </a:r>
          </a:p>
          <a:p>
            <a:pPr lvl="1" marL="457200" indent="0" algn="just">
              <a:spcBef>
                <a:spcPts val="600"/>
              </a:spcBef>
              <a:buClr>
                <a:schemeClr val="accent1"/>
              </a:buClr>
              <a:buSzPct val="100000"/>
              <a:buFont typeface="Wingdings"/>
              <a:buChar char="❖"/>
              <a:defRPr sz="2200">
                <a:solidFill>
                  <a:srgbClr val="000000"/>
                </a:solidFill>
              </a:defRPr>
            </a:pPr>
            <a:r>
              <a:t>L’éducation</a:t>
            </a:r>
          </a:p>
          <a:p>
            <a:pPr lvl="1" marL="457200" indent="0" algn="just">
              <a:spcBef>
                <a:spcPts val="600"/>
              </a:spcBef>
              <a:buClr>
                <a:schemeClr val="accent1"/>
              </a:buClr>
              <a:buSzPct val="100000"/>
              <a:buFont typeface="Wingdings"/>
              <a:buChar char="❖"/>
              <a:defRPr sz="2200">
                <a:solidFill>
                  <a:srgbClr val="000000"/>
                </a:solidFill>
              </a:defRPr>
            </a:pPr>
            <a:r>
              <a:t>L’orientation sexuelle</a:t>
            </a:r>
          </a:p>
          <a:p>
            <a:pPr lvl="1" marL="457200" indent="0" algn="just">
              <a:spcBef>
                <a:spcPts val="600"/>
              </a:spcBef>
              <a:buClr>
                <a:schemeClr val="accent1"/>
              </a:buClr>
              <a:buSzPct val="100000"/>
              <a:buFont typeface="Wingdings"/>
              <a:buChar char="❖"/>
              <a:defRPr sz="2200">
                <a:solidFill>
                  <a:srgbClr val="000000"/>
                </a:solidFill>
              </a:defRPr>
            </a:pPr>
            <a:r>
              <a:t>Méthodes de travail et styles d’apprentissage</a:t>
            </a:r>
          </a:p>
          <a:p>
            <a:pPr lvl="1" marL="457200" indent="0" algn="just">
              <a:spcBef>
                <a:spcPts val="600"/>
              </a:spcBef>
              <a:buClr>
                <a:schemeClr val="accent1"/>
              </a:buClr>
              <a:buSzPct val="100000"/>
              <a:buFont typeface="Wingdings"/>
              <a:buChar char="❖"/>
              <a:defRPr sz="2200">
                <a:solidFill>
                  <a:srgbClr val="000000"/>
                </a:solidFill>
              </a:defRPr>
            </a:pPr>
            <a:r>
              <a:t>Expertise fonctionnelle</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ctrTitle"/>
          </p:nvPr>
        </p:nvSpPr>
        <p:spPr>
          <a:xfrm>
            <a:off x="3322320" y="546100"/>
            <a:ext cx="5458969" cy="1048684"/>
          </a:xfrm>
          <a:prstGeom prst="rect">
            <a:avLst/>
          </a:prstGeom>
        </p:spPr>
        <p:txBody>
          <a:bodyPr/>
          <a:lstStyle>
            <a:lvl1pPr algn="r">
              <a:defRPr sz="3200"/>
            </a:lvl1pPr>
          </a:lstStyle>
          <a:p>
            <a:pPr/>
            <a:r>
              <a:t>Comprendre la valeur de la diversité</a:t>
            </a:r>
          </a:p>
        </p:txBody>
      </p:sp>
      <p:sp>
        <p:nvSpPr>
          <p:cNvPr id="77" name="Shape 77"/>
          <p:cNvSpPr/>
          <p:nvPr/>
        </p:nvSpPr>
        <p:spPr>
          <a:xfrm>
            <a:off x="673100" y="1993900"/>
            <a:ext cx="8108189" cy="4066540"/>
          </a:xfrm>
          <a:prstGeom prst="rect">
            <a:avLst/>
          </a:prstGeom>
          <a:ln w="38100">
            <a:solidFill>
              <a:schemeClr val="accent1">
                <a:alpha val="88000"/>
              </a:schemeClr>
            </a:solidFill>
          </a:ln>
          <a:extLst>
            <a:ext uri="{C572A759-6A51-4108-AA02-DFA0A04FC94B}">
              <ma14:wrappingTextBoxFlag xmlns:ma14="http://schemas.microsoft.com/office/mac/drawingml/2011/main" val="1"/>
            </a:ext>
          </a:extLst>
        </p:spPr>
        <p:txBody>
          <a:bodyPr lIns="45719" rIns="45719">
            <a:spAutoFit/>
          </a:bodyPr>
          <a:lstStyle/>
          <a:p>
            <a:pPr>
              <a:buClr>
                <a:schemeClr val="accent1"/>
              </a:buClr>
              <a:buSzPct val="100000"/>
              <a:buFont typeface="Wingdings"/>
              <a:buChar char="❖"/>
              <a:defRPr sz="2000"/>
            </a:pPr>
            <a:r>
              <a:t>La diversité remet en cause les modes de pensée uniformes et homogènes. (1)</a:t>
            </a:r>
          </a:p>
          <a:p>
            <a:pPr>
              <a:buClr>
                <a:schemeClr val="accent1"/>
              </a:buClr>
              <a:buSzPct val="100000"/>
              <a:buFont typeface="Wingdings"/>
              <a:buChar char="❖"/>
              <a:defRPr sz="2000">
                <a:solidFill>
                  <a:srgbClr val="333333"/>
                </a:solidFill>
                <a:latin typeface="Trebuchet MS"/>
                <a:ea typeface="Trebuchet MS"/>
                <a:cs typeface="Trebuchet MS"/>
                <a:sym typeface="Trebuchet MS"/>
              </a:defRPr>
            </a:pPr>
          </a:p>
          <a:p>
            <a:pPr>
              <a:buClr>
                <a:schemeClr val="accent1"/>
              </a:buClr>
              <a:buSzPct val="100000"/>
              <a:buFont typeface="Wingdings"/>
              <a:buChar char="❖"/>
              <a:defRPr sz="2000"/>
            </a:pPr>
            <a:r>
              <a:t>Lorsque des individus ayant des antécédents et des expériences différents travaillent ensemble pour résoudre des problèmes ou trouver de nouvelles idées, nous contestons le statut quo et atteignons des niveaux plus élevés de créativité et d'innovation.</a:t>
            </a:r>
          </a:p>
          <a:p>
            <a:pPr>
              <a:defRPr sz="2000">
                <a:solidFill>
                  <a:srgbClr val="333333"/>
                </a:solidFill>
                <a:latin typeface="Trebuchet MS"/>
                <a:ea typeface="Trebuchet MS"/>
                <a:cs typeface="Trebuchet MS"/>
                <a:sym typeface="Trebuchet MS"/>
              </a:defRPr>
            </a:pPr>
          </a:p>
          <a:p>
            <a:pPr>
              <a:buClr>
                <a:schemeClr val="accent1"/>
              </a:buClr>
              <a:buSzPct val="100000"/>
              <a:buFont typeface="Wingdings"/>
              <a:buChar char="❖"/>
              <a:defRPr sz="2000"/>
            </a:pPr>
            <a:r>
              <a:t>Une méthode de gestion qui accepte et encourage la diversité crée un lieu de travail plus satisfaisant et plus accueillant, qui est plus susceptible de réduire le roulement des employés et d'augmenter la productivité.</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457198" y="914400"/>
            <a:ext cx="6508379" cy="1143000"/>
          </a:xfrm>
          <a:prstGeom prst="rect">
            <a:avLst/>
          </a:prstGeom>
        </p:spPr>
        <p:txBody>
          <a:bodyPr/>
          <a:lstStyle/>
          <a:p>
            <a:pPr/>
          </a:p>
        </p:txBody>
      </p:sp>
      <p:sp>
        <p:nvSpPr>
          <p:cNvPr id="82" name="Shape 82"/>
          <p:cNvSpPr/>
          <p:nvPr>
            <p:ph type="body" idx="1"/>
          </p:nvPr>
        </p:nvSpPr>
        <p:spPr>
          <a:xfrm>
            <a:off x="457198" y="1830337"/>
            <a:ext cx="8491563" cy="4295826"/>
          </a:xfrm>
          <a:prstGeom prst="rect">
            <a:avLst/>
          </a:prstGeom>
        </p:spPr>
        <p:txBody>
          <a:bodyPr/>
          <a:lstStyle/>
          <a:p>
            <a:pPr marL="228599" indent="-228599">
              <a:defRPr sz="2900"/>
            </a:pPr>
            <a:r>
              <a:t>Tout le monde est un génie. Mais si on juge un poisson sur sa capacité à grimper à un arbre, il passera sa vie à croire qu’il est stupide. </a:t>
            </a:r>
          </a:p>
          <a:p>
            <a:pPr lvl="8" marL="0" indent="1828800">
              <a:buSzTx/>
              <a:buNone/>
              <a:defRPr sz="2900">
                <a:solidFill>
                  <a:srgbClr val="333333"/>
                </a:solidFill>
              </a:defRPr>
            </a:pPr>
            <a:r>
              <a:t>                                       </a:t>
            </a:r>
            <a:r>
              <a:rPr sz="2000"/>
              <a:t> Albert Einstein</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ctrTitle"/>
          </p:nvPr>
        </p:nvSpPr>
        <p:spPr>
          <a:xfrm>
            <a:off x="3322320" y="546100"/>
            <a:ext cx="5458969" cy="1048684"/>
          </a:xfrm>
          <a:prstGeom prst="rect">
            <a:avLst/>
          </a:prstGeom>
        </p:spPr>
        <p:txBody>
          <a:bodyPr/>
          <a:lstStyle>
            <a:lvl1pPr algn="r">
              <a:defRPr sz="3200"/>
            </a:lvl1pPr>
          </a:lstStyle>
          <a:p>
            <a:pPr/>
            <a:r>
              <a:t>Les bénéfices d’un milieu de travail diversifié</a:t>
            </a:r>
          </a:p>
        </p:txBody>
      </p:sp>
      <p:sp>
        <p:nvSpPr>
          <p:cNvPr id="85" name="Shape 85"/>
          <p:cNvSpPr/>
          <p:nvPr/>
        </p:nvSpPr>
        <p:spPr>
          <a:xfrm>
            <a:off x="673100" y="2667000"/>
            <a:ext cx="3860800" cy="2974340"/>
          </a:xfrm>
          <a:prstGeom prst="rect">
            <a:avLst/>
          </a:prstGeom>
          <a:ln w="38100">
            <a:solidFill>
              <a:schemeClr val="accent1">
                <a:alpha val="88000"/>
              </a:schemeClr>
            </a:solidFill>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2400">
                <a:latin typeface="Trebuchet MS"/>
                <a:ea typeface="Trebuchet MS"/>
                <a:cs typeface="Trebuchet MS"/>
                <a:sym typeface="Trebuchet MS"/>
              </a:defRPr>
            </a:pPr>
            <a:r>
              <a:t>Améliore la culture de l’entreprise</a:t>
            </a:r>
          </a:p>
          <a:p>
            <a:pPr marL="285750" indent="-285750">
              <a:buSzPct val="100000"/>
              <a:buFont typeface="Arial"/>
              <a:buChar char="•"/>
              <a:defRPr sz="2400">
                <a:latin typeface="Trebuchet MS"/>
                <a:ea typeface="Trebuchet MS"/>
                <a:cs typeface="Trebuchet MS"/>
                <a:sym typeface="Trebuchet MS"/>
              </a:defRPr>
            </a:pPr>
            <a:r>
              <a:t>Améliore le moral des employés</a:t>
            </a:r>
          </a:p>
          <a:p>
            <a:pPr marL="285750" indent="-285750">
              <a:buSzPct val="100000"/>
              <a:buFont typeface="Arial"/>
              <a:buChar char="•"/>
              <a:defRPr sz="2400">
                <a:latin typeface="Trebuchet MS"/>
                <a:ea typeface="Trebuchet MS"/>
                <a:cs typeface="Trebuchet MS"/>
                <a:sym typeface="Trebuchet MS"/>
              </a:defRPr>
            </a:pPr>
            <a:r>
              <a:t>Permet une meilleure rétention du personnel</a:t>
            </a:r>
          </a:p>
          <a:p>
            <a:pPr marL="285750" indent="-285750">
              <a:buSzPct val="100000"/>
              <a:buFont typeface="Arial"/>
              <a:buChar char="•"/>
              <a:defRPr sz="2400">
                <a:latin typeface="Trebuchet MS"/>
                <a:ea typeface="Trebuchet MS"/>
                <a:cs typeface="Trebuchet MS"/>
                <a:sym typeface="Trebuchet MS"/>
              </a:defRPr>
            </a:pPr>
            <a:r>
              <a:t>Réduit les plaintes et les litiges</a:t>
            </a:r>
          </a:p>
        </p:txBody>
      </p:sp>
      <p:sp>
        <p:nvSpPr>
          <p:cNvPr id="86" name="Shape 86"/>
          <p:cNvSpPr/>
          <p:nvPr/>
        </p:nvSpPr>
        <p:spPr>
          <a:xfrm>
            <a:off x="4686300" y="2667000"/>
            <a:ext cx="3860800" cy="2974340"/>
          </a:xfrm>
          <a:prstGeom prst="rect">
            <a:avLst/>
          </a:prstGeom>
          <a:ln w="38100">
            <a:solidFill>
              <a:schemeClr val="accent1">
                <a:alpha val="88000"/>
              </a:schemeClr>
            </a:solidFill>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2400">
                <a:latin typeface="Trebuchet MS"/>
                <a:ea typeface="Trebuchet MS"/>
                <a:cs typeface="Trebuchet MS"/>
                <a:sym typeface="Trebuchet MS"/>
              </a:defRPr>
            </a:pPr>
            <a:r>
              <a:t>Augmente la créativité</a:t>
            </a:r>
          </a:p>
          <a:p>
            <a:pPr marL="285750" indent="-285750">
              <a:buSzPct val="100000"/>
              <a:buFont typeface="Arial"/>
              <a:buChar char="•"/>
              <a:defRPr sz="2400">
                <a:latin typeface="Trebuchet MS"/>
                <a:ea typeface="Trebuchet MS"/>
                <a:cs typeface="Trebuchet MS"/>
                <a:sym typeface="Trebuchet MS"/>
              </a:defRPr>
            </a:pPr>
            <a:r>
              <a:t>Réduit les conflits entre employés</a:t>
            </a:r>
          </a:p>
          <a:p>
            <a:pPr marL="285750" indent="-285750">
              <a:buSzPct val="100000"/>
              <a:buFont typeface="Arial"/>
              <a:buChar char="•"/>
              <a:defRPr sz="2400">
                <a:latin typeface="Trebuchet MS"/>
                <a:ea typeface="Trebuchet MS"/>
                <a:cs typeface="Trebuchet MS"/>
                <a:sym typeface="Trebuchet MS"/>
              </a:defRPr>
            </a:pPr>
            <a:r>
              <a:t>Améliore les relations avec les clients</a:t>
            </a:r>
          </a:p>
          <a:p>
            <a:pPr marL="285750" indent="-285750">
              <a:buSzPct val="100000"/>
              <a:buFont typeface="Arial"/>
              <a:buChar char="•"/>
              <a:defRPr sz="2400">
                <a:latin typeface="Trebuchet MS"/>
                <a:ea typeface="Trebuchet MS"/>
                <a:cs typeface="Trebuchet MS"/>
                <a:sym typeface="Trebuchet MS"/>
              </a:defRPr>
            </a:pPr>
            <a:r>
              <a:t>Augmente la productivité</a:t>
            </a:r>
          </a:p>
          <a:p>
            <a:pPr marL="285750" indent="-285750">
              <a:buSzPct val="100000"/>
              <a:buFont typeface="Arial"/>
              <a:buChar char="•"/>
              <a:defRPr sz="2400">
                <a:latin typeface="Trebuchet MS"/>
                <a:ea typeface="Trebuchet MS"/>
                <a:cs typeface="Trebuchet MS"/>
                <a:sym typeface="Trebuchet MS"/>
              </a:defRPr>
            </a:pPr>
            <a:r>
              <a:t>Améliore la rentabilité</a:t>
            </a:r>
          </a:p>
        </p:txBody>
      </p:sp>
      <p:pic>
        <p:nvPicPr>
          <p:cNvPr id="87" name="image3.jpeg" descr="encouraging.jpg"/>
          <p:cNvPicPr>
            <a:picLocks noChangeAspect="1"/>
          </p:cNvPicPr>
          <p:nvPr/>
        </p:nvPicPr>
        <p:blipFill>
          <a:blip r:embed="rId3">
            <a:extLst/>
          </a:blip>
          <a:stretch>
            <a:fillRect/>
          </a:stretch>
        </p:blipFill>
        <p:spPr>
          <a:xfrm>
            <a:off x="420116" y="279400"/>
            <a:ext cx="2246884" cy="1484725"/>
          </a:xfrm>
          <a:prstGeom prst="rect">
            <a:avLst/>
          </a:prstGeom>
          <a:ln w="12700">
            <a:miter lim="400000"/>
          </a:ln>
        </p:spPr>
      </p:pic>
      <p:sp>
        <p:nvSpPr>
          <p:cNvPr id="88" name="Shape 88"/>
          <p:cNvSpPr/>
          <p:nvPr/>
        </p:nvSpPr>
        <p:spPr>
          <a:xfrm>
            <a:off x="-1" y="6581000"/>
            <a:ext cx="2118753" cy="269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200">
                <a:latin typeface="Trebuchet MS"/>
                <a:ea typeface="Trebuchet MS"/>
                <a:cs typeface="Trebuchet MS"/>
                <a:sym typeface="Trebuchet MS"/>
              </a:defRPr>
            </a:lvl1pPr>
          </a:lstStyle>
          <a:p>
            <a:pPr/>
            <a:r>
              <a:t>Adapted from Innovation Zen</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xfrm>
            <a:off x="812800" y="694966"/>
            <a:ext cx="7035800" cy="717551"/>
          </a:xfrm>
          <a:prstGeom prst="rect">
            <a:avLst/>
          </a:prstGeom>
        </p:spPr>
        <p:txBody>
          <a:bodyPr/>
          <a:lstStyle>
            <a:lvl1pPr algn="ctr" defTabSz="832104">
              <a:defRPr sz="3276"/>
            </a:lvl1pPr>
          </a:lstStyle>
          <a:p>
            <a:pPr/>
            <a:r>
              <a:t>Sensibilisation à la diversité physique</a:t>
            </a:r>
          </a:p>
        </p:txBody>
      </p:sp>
      <p:graphicFrame>
        <p:nvGraphicFramePr>
          <p:cNvPr id="93" name="Table 93"/>
          <p:cNvGraphicFramePr/>
          <p:nvPr/>
        </p:nvGraphicFramePr>
        <p:xfrm>
          <a:off x="481012" y="1958617"/>
          <a:ext cx="7772401" cy="399412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886200"/>
                <a:gridCol w="3886200"/>
              </a:tblGrid>
              <a:tr h="486439">
                <a:tc>
                  <a:txBody>
                    <a:bodyPr/>
                    <a:lstStyle/>
                    <a:p>
                      <a:pPr algn="ctr" defTabSz="914400">
                        <a:spcBef>
                          <a:spcPts val="600"/>
                        </a:spcBef>
                        <a:defRPr sz="1800"/>
                      </a:pPr>
                      <a:r>
                        <a:rPr sz="2800">
                          <a:latin typeface="Trebuchet MS"/>
                          <a:ea typeface="Trebuchet MS"/>
                          <a:cs typeface="Trebuchet MS"/>
                          <a:sym typeface="Trebuchet MS"/>
                        </a:rPr>
                        <a:t>Ne pas utiliser</a:t>
                      </a:r>
                    </a:p>
                  </a:txBody>
                  <a:tcPr marL="45720" marR="45720" marT="45720" marB="45720"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defTabSz="914400">
                        <a:spcBef>
                          <a:spcPts val="600"/>
                        </a:spcBef>
                        <a:defRPr sz="2800">
                          <a:latin typeface="Trebuchet MS"/>
                          <a:ea typeface="Trebuchet MS"/>
                          <a:cs typeface="Trebuchet MS"/>
                          <a:sym typeface="Trebuchet MS"/>
                        </a:defRPr>
                      </a:pPr>
                      <a:r>
                        <a:t>U</a:t>
                      </a:r>
                      <a:r>
                        <a:t>tiliser </a:t>
                      </a:r>
                      <a:r>
                        <a:t>plut</a:t>
                      </a:r>
                      <a:r>
                        <a:t>ôt </a:t>
                      </a:r>
                    </a:p>
                  </a:txBody>
                  <a:tcPr marL="45720" marR="45720" marT="45720" marB="45720"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579152">
                <a:tc>
                  <a:txBody>
                    <a:bodyPr/>
                    <a:lstStyle/>
                    <a:p>
                      <a:pPr algn="l" defTabSz="914400">
                        <a:spcBef>
                          <a:spcPts val="400"/>
                        </a:spcBef>
                        <a:defRPr sz="1800"/>
                      </a:pPr>
                      <a:r>
                        <a:t>Paralysé / paralysé par; victime; invalide; frappé de</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spcBef>
                          <a:spcPts val="300"/>
                        </a:spcBef>
                        <a:defRPr sz="1800"/>
                      </a:pPr>
                      <a:r>
                        <a:t>Incapacité / invalidité physique</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579152">
                <a:tc>
                  <a:txBody>
                    <a:bodyPr/>
                    <a:lstStyle/>
                    <a:p>
                      <a:pPr algn="l" defTabSz="914400">
                        <a:spcBef>
                          <a:spcPts val="300"/>
                        </a:spcBef>
                        <a:defRPr sz="1800"/>
                      </a:pPr>
                      <a:r>
                        <a:t>L’aveugle</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spcBef>
                          <a:spcPts val="300"/>
                        </a:spcBef>
                        <a:defRPr sz="1800"/>
                      </a:pPr>
                      <a:r>
                        <a:t>Une personne qui est aveugle ou mal voyante</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627923">
                <a:tc>
                  <a:txBody>
                    <a:bodyPr/>
                    <a:lstStyle/>
                    <a:p>
                      <a:pPr algn="l" defTabSz="914400">
                        <a:spcBef>
                          <a:spcPts val="400"/>
                        </a:spcBef>
                        <a:defRPr sz="1800"/>
                      </a:pPr>
                      <a:r>
                        <a:t> Affligé / affligé par; déformé; incapable; pauvre; malheureux</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defRPr sz="1800"/>
                      </a:pPr>
                      <a:r>
                        <a:t>Handicapés depuis la naissance
causé par…; né avec ....</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627923">
                <a:tc>
                  <a:txBody>
                    <a:bodyPr/>
                    <a:lstStyle/>
                    <a:p>
                      <a:pPr algn="l" defTabSz="914400">
                        <a:spcBef>
                          <a:spcPts val="400"/>
                        </a:spcBef>
                        <a:defRPr sz="1800"/>
                      </a:pPr>
                      <a:r>
                        <a:t>Confiné à un fauteuil roulant; Restreint à un fauteuil roulant; Fauteuil roulant</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spcBef>
                          <a:spcPts val="300"/>
                        </a:spcBef>
                        <a:defRPr sz="1800"/>
                      </a:pPr>
                      <a:r>
                        <a:t>Une personne qui utilise un fauteuil roulant</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514379">
                <a:tc>
                  <a:txBody>
                    <a:bodyPr/>
                    <a:lstStyle/>
                    <a:p>
                      <a:pPr algn="l" defTabSz="914400">
                        <a:spcBef>
                          <a:spcPts val="300"/>
                        </a:spcBef>
                        <a:defRPr sz="1800"/>
                      </a:pPr>
                      <a:r>
                        <a:t>Normal / moyen</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spcBef>
                          <a:spcPts val="300"/>
                        </a:spcBef>
                        <a:defRPr sz="1800"/>
                      </a:pPr>
                      <a:r>
                        <a:t>Apte au travail, valide; non-handicapé</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579152">
                <a:tc>
                  <a:txBody>
                    <a:bodyPr/>
                    <a:lstStyle/>
                    <a:p>
                      <a:pPr algn="l" defTabSz="914400">
                        <a:spcBef>
                          <a:spcPts val="300"/>
                        </a:spcBef>
                        <a:defRPr sz="1800"/>
                      </a:pPr>
                      <a:r>
                        <a:t>Sourd et muet</a:t>
                      </a:r>
                    </a:p>
                  </a:txBody>
                  <a:tcPr marL="45720" marR="45720" marT="45720" marB="4572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defTabSz="914400">
                        <a:spcBef>
                          <a:spcPts val="300"/>
                        </a:spcBef>
                        <a:defRPr sz="1800"/>
                      </a:pPr>
                      <a:r>
                        <a:t>Une personne qui est sourde et muette ou  une personne malentendante</a:t>
                      </a:r>
                    </a:p>
                  </a:txBody>
                  <a:tcPr marL="45720" marR="45720" marT="45720" marB="4572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bl>
          </a:graphicData>
        </a:graphic>
      </p:graphicFrame>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body" sz="half" idx="1"/>
          </p:nvPr>
        </p:nvSpPr>
        <p:spPr>
          <a:xfrm>
            <a:off x="857250" y="1330325"/>
            <a:ext cx="5530850" cy="4168775"/>
          </a:xfrm>
          <a:prstGeom prst="rect">
            <a:avLst/>
          </a:prstGeom>
        </p:spPr>
        <p:txBody>
          <a:bodyPr/>
          <a:lstStyle/>
          <a:p>
            <a:pPr marL="457200" indent="-457200">
              <a:lnSpc>
                <a:spcPct val="81000"/>
              </a:lnSpc>
              <a:buFont typeface="Arial"/>
              <a:buChar char="•"/>
              <a:defRPr sz="2400"/>
            </a:pPr>
            <a:r>
              <a:t>Statistiques Canada (2007) rapporte que  4,4 millions de Canadiens ont un handicap (14,3% de la population).</a:t>
            </a:r>
          </a:p>
          <a:p>
            <a:pPr marL="457200" indent="-457200">
              <a:lnSpc>
                <a:spcPct val="81000"/>
              </a:lnSpc>
              <a:buFont typeface="Arial"/>
              <a:buChar char="•"/>
              <a:defRPr sz="2400"/>
            </a:pPr>
            <a:r>
              <a:t>De nombreux employés avec un handicap continueront d'avoir un impact sur les milieux de travail.</a:t>
            </a:r>
          </a:p>
          <a:p>
            <a:pPr marL="457200" indent="-457200">
              <a:lnSpc>
                <a:spcPct val="81000"/>
              </a:lnSpc>
              <a:buFont typeface="Arial"/>
              <a:buChar char="•"/>
              <a:defRPr sz="2400"/>
            </a:pPr>
            <a:r>
              <a:t>Les employeurs et les employés jouent tous deux un rôle essentiel pour assurer le bien-être et l'efficacité des environnements de travail.</a:t>
            </a:r>
          </a:p>
        </p:txBody>
      </p:sp>
      <p:sp>
        <p:nvSpPr>
          <p:cNvPr id="98" name="Shape 98"/>
          <p:cNvSpPr/>
          <p:nvPr>
            <p:ph type="title"/>
          </p:nvPr>
        </p:nvSpPr>
        <p:spPr>
          <a:xfrm>
            <a:off x="1071537" y="406400"/>
            <a:ext cx="7615264" cy="695325"/>
          </a:xfrm>
          <a:prstGeom prst="rect">
            <a:avLst/>
          </a:prstGeom>
        </p:spPr>
        <p:txBody>
          <a:bodyPr/>
          <a:lstStyle/>
          <a:p>
            <a:pPr/>
            <a:r>
              <a:t>Tendance</a:t>
            </a:r>
          </a:p>
        </p:txBody>
      </p:sp>
      <p:sp>
        <p:nvSpPr>
          <p:cNvPr id="99" name="Shape 99"/>
          <p:cNvSpPr/>
          <p:nvPr/>
        </p:nvSpPr>
        <p:spPr>
          <a:xfrm>
            <a:off x="86059" y="268287"/>
            <a:ext cx="182882" cy="3886855"/>
          </a:xfrm>
          <a:prstGeom prst="rect">
            <a:avLst/>
          </a:prstGeom>
          <a:solidFill>
            <a:schemeClr val="accent1"/>
          </a:solidFill>
          <a:ln w="12700">
            <a:miter lim="400000"/>
          </a:ln>
        </p:spPr>
        <p:txBody>
          <a:bodyPr lIns="45719" rIns="45719" anchor="ctr"/>
          <a:lstStyle/>
          <a:p>
            <a:pPr algn="ctr">
              <a:defRPr>
                <a:solidFill>
                  <a:srgbClr val="FFFFFF"/>
                </a:solidFill>
              </a:defRPr>
            </a:pPr>
          </a:p>
        </p:txBody>
      </p:sp>
      <p:pic>
        <p:nvPicPr>
          <p:cNvPr id="100" name="image4.jpg" descr="IBot054.jpg"/>
          <p:cNvPicPr>
            <a:picLocks noChangeAspect="1"/>
          </p:cNvPicPr>
          <p:nvPr/>
        </p:nvPicPr>
        <p:blipFill>
          <a:blip r:embed="rId2">
            <a:extLst/>
          </a:blip>
          <a:stretch>
            <a:fillRect/>
          </a:stretch>
        </p:blipFill>
        <p:spPr>
          <a:xfrm>
            <a:off x="6892152" y="2019300"/>
            <a:ext cx="2251848" cy="3276600"/>
          </a:xfrm>
          <a:prstGeom prst="rect">
            <a:avLst/>
          </a:prstGeom>
          <a:ln w="12700">
            <a:miter lim="400000"/>
          </a:ln>
        </p:spPr>
      </p:pic>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ctrTitle"/>
          </p:nvPr>
        </p:nvSpPr>
        <p:spPr>
          <a:xfrm>
            <a:off x="3322320" y="635000"/>
            <a:ext cx="5458969" cy="667685"/>
          </a:xfrm>
          <a:prstGeom prst="rect">
            <a:avLst/>
          </a:prstGeom>
        </p:spPr>
        <p:txBody>
          <a:bodyPr/>
          <a:lstStyle>
            <a:lvl1pPr algn="r" defTabSz="685800">
              <a:defRPr sz="2400"/>
            </a:lvl1pPr>
          </a:lstStyle>
          <a:p>
            <a:pPr/>
            <a:r>
              <a:t>Travailler avec des équipes diversifiées</a:t>
            </a:r>
          </a:p>
        </p:txBody>
      </p:sp>
      <p:sp>
        <p:nvSpPr>
          <p:cNvPr id="103" name="Shape 103"/>
          <p:cNvSpPr/>
          <p:nvPr/>
        </p:nvSpPr>
        <p:spPr>
          <a:xfrm>
            <a:off x="716787" y="2197100"/>
            <a:ext cx="7658101" cy="4087411"/>
          </a:xfrm>
          <a:prstGeom prst="rect">
            <a:avLst/>
          </a:prstGeom>
          <a:solidFill>
            <a:schemeClr val="accent1"/>
          </a:solidFill>
          <a:ln w="38100">
            <a:solidFill>
              <a:srgbClr val="000000"/>
            </a:solidFill>
          </a:ln>
          <a:effectLst>
            <a:outerShdw sx="100000" sy="100000" kx="0" ky="0" algn="b" rotWithShape="0" blurRad="50800" dist="114300" dir="2700000">
              <a:srgbClr val="000000">
                <a:alpha val="43000"/>
              </a:srgbClr>
            </a:outerShdw>
          </a:effectLst>
          <a:extLst>
            <a:ext uri="{C572A759-6A51-4108-AA02-DFA0A04FC94B}">
              <ma14:wrappingTextBoxFlag xmlns:ma14="http://schemas.microsoft.com/office/mac/drawingml/2011/main" val="1"/>
            </a:ext>
          </a:extLst>
        </p:spPr>
        <p:txBody>
          <a:bodyPr lIns="45719" rIns="45719">
            <a:spAutoFit/>
          </a:bodyPr>
          <a:lstStyle/>
          <a:p>
            <a:pPr marL="342900" indent="-342900" algn="just">
              <a:lnSpc>
                <a:spcPts val="2400"/>
              </a:lnSpc>
              <a:buSzPct val="100000"/>
              <a:buFont typeface="Arial"/>
              <a:buChar char="•"/>
              <a:defRPr sz="2000">
                <a:solidFill>
                  <a:srgbClr val="FFFFFF"/>
                </a:solidFill>
                <a:latin typeface="Trebuchet MS"/>
                <a:ea typeface="Trebuchet MS"/>
                <a:cs typeface="Trebuchet MS"/>
                <a:sym typeface="Trebuchet MS"/>
              </a:defRPr>
            </a:pPr>
            <a:r>
              <a:t>Explorer et identifier les forces des membres de l’équipe</a:t>
            </a:r>
          </a:p>
          <a:p>
            <a:pPr marL="342900" indent="-342900" algn="just">
              <a:lnSpc>
                <a:spcPts val="2400"/>
              </a:lnSpc>
              <a:buSzPct val="100000"/>
              <a:buFont typeface="Arial"/>
              <a:buChar char="•"/>
              <a:defRPr sz="2000">
                <a:solidFill>
                  <a:srgbClr val="FFFFFF"/>
                </a:solidFill>
                <a:latin typeface="Trebuchet MS"/>
                <a:ea typeface="Trebuchet MS"/>
                <a:cs typeface="Trebuchet MS"/>
                <a:sym typeface="Trebuchet MS"/>
              </a:defRPr>
            </a:pPr>
            <a:r>
              <a:t>Apprécier les habiletés et les idées apporter à la table de discussion</a:t>
            </a:r>
          </a:p>
          <a:p>
            <a:pPr marL="342900" indent="-342900" algn="just">
              <a:lnSpc>
                <a:spcPts val="2400"/>
              </a:lnSpc>
              <a:buSzPct val="100000"/>
              <a:buFont typeface="Arial"/>
              <a:buChar char="•"/>
              <a:defRPr sz="2000">
                <a:solidFill>
                  <a:srgbClr val="FFFFFF"/>
                </a:solidFill>
                <a:latin typeface="Trebuchet MS"/>
                <a:ea typeface="Trebuchet MS"/>
                <a:cs typeface="Trebuchet MS"/>
                <a:sym typeface="Trebuchet MS"/>
              </a:defRPr>
            </a:pPr>
            <a:r>
              <a:t>Reconnaître que les membres de l’équipe auront des différences quant à :</a:t>
            </a:r>
          </a:p>
          <a:p>
            <a:pPr lvl="1" marL="800100" indent="-342900" algn="just">
              <a:lnSpc>
                <a:spcPts val="2400"/>
              </a:lnSpc>
              <a:buSzPct val="100000"/>
              <a:buFont typeface="Arial"/>
              <a:buChar char="•"/>
              <a:defRPr sz="2000">
                <a:solidFill>
                  <a:srgbClr val="FFFFFF"/>
                </a:solidFill>
                <a:latin typeface="Trebuchet MS"/>
                <a:ea typeface="Trebuchet MS"/>
                <a:cs typeface="Trebuchet MS"/>
                <a:sym typeface="Trebuchet MS"/>
              </a:defRPr>
            </a:pPr>
            <a:r>
              <a:t>Leur fa</a:t>
            </a:r>
            <a:r>
              <a:t>çon de penser</a:t>
            </a:r>
          </a:p>
          <a:p>
            <a:pPr lvl="1" marL="800100" indent="-342900" algn="just">
              <a:lnSpc>
                <a:spcPts val="2400"/>
              </a:lnSpc>
              <a:buSzPct val="100000"/>
              <a:buFont typeface="Arial"/>
              <a:buChar char="•"/>
              <a:defRPr sz="2000">
                <a:solidFill>
                  <a:srgbClr val="FFFFFF"/>
                </a:solidFill>
                <a:latin typeface="Trebuchet MS"/>
                <a:ea typeface="Trebuchet MS"/>
                <a:cs typeface="Trebuchet MS"/>
                <a:sym typeface="Trebuchet MS"/>
              </a:defRPr>
            </a:pPr>
            <a:r>
              <a:t>Leur façon d’établir des relations</a:t>
            </a:r>
          </a:p>
          <a:p>
            <a:pPr lvl="1" marL="800100" indent="-342900" algn="just">
              <a:lnSpc>
                <a:spcPts val="2400"/>
              </a:lnSpc>
              <a:buSzPct val="100000"/>
              <a:buFont typeface="Arial"/>
              <a:buChar char="•"/>
              <a:defRPr sz="2000">
                <a:solidFill>
                  <a:srgbClr val="FFFFFF"/>
                </a:solidFill>
                <a:latin typeface="Trebuchet MS"/>
                <a:ea typeface="Trebuchet MS"/>
                <a:cs typeface="Trebuchet MS"/>
                <a:sym typeface="Trebuchet MS"/>
              </a:defRPr>
            </a:pPr>
            <a:r>
              <a:t>Leur niveau de patience</a:t>
            </a:r>
          </a:p>
          <a:p>
            <a:pPr lvl="1" marL="800100" indent="-342900" algn="just">
              <a:lnSpc>
                <a:spcPts val="2400"/>
              </a:lnSpc>
              <a:buSzPct val="100000"/>
              <a:buFont typeface="Arial"/>
              <a:buChar char="•"/>
              <a:defRPr sz="2000">
                <a:solidFill>
                  <a:srgbClr val="FFFFFF"/>
                </a:solidFill>
                <a:latin typeface="Trebuchet MS"/>
                <a:ea typeface="Trebuchet MS"/>
                <a:cs typeface="Trebuchet MS"/>
                <a:sym typeface="Trebuchet MS"/>
              </a:defRPr>
            </a:pPr>
            <a:r>
              <a:t>Comment préparer ils ont besoin de se sentir</a:t>
            </a:r>
          </a:p>
          <a:p>
            <a:pPr lvl="1" marL="800100" indent="-342900" algn="just">
              <a:lnSpc>
                <a:spcPts val="2400"/>
              </a:lnSpc>
              <a:buSzPct val="100000"/>
              <a:buFont typeface="Arial"/>
              <a:buChar char="•"/>
              <a:defRPr sz="2000">
                <a:solidFill>
                  <a:srgbClr val="FFFFFF"/>
                </a:solidFill>
                <a:latin typeface="Trebuchet MS"/>
                <a:ea typeface="Trebuchet MS"/>
                <a:cs typeface="Trebuchet MS"/>
                <a:sym typeface="Trebuchet MS"/>
              </a:defRPr>
            </a:pPr>
            <a:r>
              <a:t>Ce qui les motivent</a:t>
            </a:r>
          </a:p>
          <a:p>
            <a:pPr lvl="1" marL="800100" indent="-342900" algn="just">
              <a:lnSpc>
                <a:spcPts val="2400"/>
              </a:lnSpc>
              <a:buSzPct val="100000"/>
              <a:buFont typeface="Arial"/>
              <a:buChar char="•"/>
              <a:defRPr sz="2000">
                <a:solidFill>
                  <a:srgbClr val="FFFFFF"/>
                </a:solidFill>
                <a:latin typeface="Trebuchet MS"/>
                <a:ea typeface="Trebuchet MS"/>
                <a:cs typeface="Trebuchet MS"/>
                <a:sym typeface="Trebuchet MS"/>
              </a:defRPr>
            </a:pPr>
            <a:r>
              <a:t>Ce qu’ils perçoivent comme des défis</a:t>
            </a:r>
          </a:p>
          <a:p>
            <a:pPr lvl="1" marL="800100" indent="-342900" algn="just">
              <a:lnSpc>
                <a:spcPts val="2400"/>
              </a:lnSpc>
              <a:buSzPct val="100000"/>
              <a:buFont typeface="Arial"/>
              <a:buChar char="•"/>
              <a:defRPr sz="2000">
                <a:solidFill>
                  <a:srgbClr val="FFFFFF"/>
                </a:solidFill>
                <a:latin typeface="Trebuchet MS"/>
                <a:ea typeface="Trebuchet MS"/>
                <a:cs typeface="Trebuchet MS"/>
                <a:sym typeface="Trebuchet MS"/>
              </a:defRPr>
            </a:pPr>
            <a:r>
              <a:t>Leurs buts</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Plaza">
  <a:themeElements>
    <a:clrScheme name="Plaza">
      <a:dk1>
        <a:srgbClr val="000000"/>
      </a:dk1>
      <a:lt1>
        <a:srgbClr val="FFFFFF"/>
      </a:lt1>
      <a:dk2>
        <a:srgbClr val="A7A7A7"/>
      </a:dk2>
      <a:lt2>
        <a:srgbClr val="535353"/>
      </a:lt2>
      <a:accent1>
        <a:srgbClr val="C0082B"/>
      </a:accent1>
      <a:accent2>
        <a:srgbClr val="580101"/>
      </a:accent2>
      <a:accent3>
        <a:srgbClr val="E94A00"/>
      </a:accent3>
      <a:accent4>
        <a:srgbClr val="EB8F00"/>
      </a:accent4>
      <a:accent5>
        <a:srgbClr val="A4A4A4"/>
      </a:accent5>
      <a:accent6>
        <a:srgbClr val="666666"/>
      </a:accent6>
      <a:hlink>
        <a:srgbClr val="0000FF"/>
      </a:hlink>
      <a:folHlink>
        <a:srgbClr val="FF00FF"/>
      </a:folHlink>
    </a:clrScheme>
    <a:fontScheme name="Plaza">
      <a:majorFont>
        <a:latin typeface="Calibri"/>
        <a:ea typeface="Calibri"/>
        <a:cs typeface="Calibri"/>
      </a:majorFont>
      <a:minorFont>
        <a:latin typeface="Helvetica"/>
        <a:ea typeface="Helvetica"/>
        <a:cs typeface="Helvetica"/>
      </a:minorFont>
    </a:fontScheme>
    <a:fmtScheme name="Plaz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laza">
  <a:themeElements>
    <a:clrScheme name="Plaza">
      <a:dk1>
        <a:srgbClr val="000000"/>
      </a:dk1>
      <a:lt1>
        <a:srgbClr val="FFFFFF"/>
      </a:lt1>
      <a:dk2>
        <a:srgbClr val="A7A7A7"/>
      </a:dk2>
      <a:lt2>
        <a:srgbClr val="535353"/>
      </a:lt2>
      <a:accent1>
        <a:srgbClr val="C0082B"/>
      </a:accent1>
      <a:accent2>
        <a:srgbClr val="580101"/>
      </a:accent2>
      <a:accent3>
        <a:srgbClr val="E94A00"/>
      </a:accent3>
      <a:accent4>
        <a:srgbClr val="EB8F00"/>
      </a:accent4>
      <a:accent5>
        <a:srgbClr val="A4A4A4"/>
      </a:accent5>
      <a:accent6>
        <a:srgbClr val="666666"/>
      </a:accent6>
      <a:hlink>
        <a:srgbClr val="0000FF"/>
      </a:hlink>
      <a:folHlink>
        <a:srgbClr val="FF00FF"/>
      </a:folHlink>
    </a:clrScheme>
    <a:fontScheme name="Plaza">
      <a:majorFont>
        <a:latin typeface="Calibri"/>
        <a:ea typeface="Calibri"/>
        <a:cs typeface="Calibri"/>
      </a:majorFont>
      <a:minorFont>
        <a:latin typeface="Helvetica"/>
        <a:ea typeface="Helvetica"/>
        <a:cs typeface="Helvetica"/>
      </a:minorFont>
    </a:fontScheme>
    <a:fmtScheme name="Plaz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