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8CACB"/>
          </a:solidFill>
        </a:fill>
      </a:tcStyle>
    </a:wholeTbl>
    <a:band2H>
      <a:tcTxStyle b="def" i="def"/>
      <a:tcStyle>
        <a:tcBdr/>
        <a:fill>
          <a:solidFill>
            <a:srgbClr val="F4E6E7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A"/>
          </a:solidFill>
        </a:fill>
      </a:tcStyle>
    </a:wholeTbl>
    <a:band2H>
      <a:tcTxStyle b="def" i="def"/>
      <a:tcStyle>
        <a:tcBdr/>
        <a:fill>
          <a:solidFill>
            <a:srgbClr val="FBE8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5">
              <a:lumOff val="17843"/>
            </a:schemeClr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3186952" y="268287"/>
            <a:ext cx="5669281" cy="1466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" name="Shape 12"/>
          <p:cNvSpPr/>
          <p:nvPr/>
        </p:nvSpPr>
        <p:spPr>
          <a:xfrm>
            <a:off x="86059" y="268287"/>
            <a:ext cx="182882" cy="388685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" name="Shape 13"/>
          <p:cNvSpPr/>
          <p:nvPr>
            <p:ph type="title"/>
          </p:nvPr>
        </p:nvSpPr>
        <p:spPr>
          <a:xfrm>
            <a:off x="3322320" y="685800"/>
            <a:ext cx="5458969" cy="1048684"/>
          </a:xfrm>
          <a:prstGeom prst="rect">
            <a:avLst/>
          </a:prstGeo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Shape 14"/>
          <p:cNvSpPr/>
          <p:nvPr>
            <p:ph type="body" sz="half" idx="1"/>
          </p:nvPr>
        </p:nvSpPr>
        <p:spPr>
          <a:xfrm>
            <a:off x="3200400" y="2527300"/>
            <a:ext cx="5458968" cy="4064000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anchor="t"/>
          <a:lstStyle>
            <a:lvl1pPr>
              <a:spcBef>
                <a:spcPts val="0"/>
              </a:spcBef>
              <a:defRPr sz="1600">
                <a:solidFill>
                  <a:srgbClr val="333333"/>
                </a:solidFill>
              </a:defRPr>
            </a:lvl1pPr>
            <a:lvl2pPr indent="457200">
              <a:spcBef>
                <a:spcPts val="0"/>
              </a:spcBef>
              <a:defRPr sz="1600">
                <a:solidFill>
                  <a:srgbClr val="333333"/>
                </a:solidFill>
              </a:defRPr>
            </a:lvl2pPr>
            <a:lvl3pPr indent="914400">
              <a:spcBef>
                <a:spcPts val="0"/>
              </a:spcBef>
              <a:defRPr sz="1600">
                <a:solidFill>
                  <a:srgbClr val="333333"/>
                </a:solidFill>
              </a:defRPr>
            </a:lvl3pPr>
            <a:lvl4pPr indent="1371600">
              <a:spcBef>
                <a:spcPts val="0"/>
              </a:spcBef>
              <a:defRPr sz="1600">
                <a:solidFill>
                  <a:srgbClr val="333333"/>
                </a:solidFill>
              </a:defRPr>
            </a:lvl4pPr>
            <a:lvl5pPr indent="1828800">
              <a:spcBef>
                <a:spcPts val="0"/>
              </a:spcBef>
              <a:defRPr sz="1600">
                <a:solidFill>
                  <a:srgbClr val="33333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>
            <p:ph type="sldNum" sz="quarter" idx="2"/>
          </p:nvPr>
        </p:nvSpPr>
        <p:spPr>
          <a:xfrm>
            <a:off x="4419600" y="6139180"/>
            <a:ext cx="2133600" cy="4343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636000" y="268287"/>
            <a:ext cx="222024" cy="587692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" name="Shape 23"/>
          <p:cNvSpPr/>
          <p:nvPr>
            <p:ph type="title"/>
          </p:nvPr>
        </p:nvSpPr>
        <p:spPr>
          <a:xfrm>
            <a:off x="3429000" y="774700"/>
            <a:ext cx="3937000" cy="1398494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24" name="Shape 24"/>
          <p:cNvSpPr/>
          <p:nvPr>
            <p:ph type="body" sz="half" idx="1"/>
          </p:nvPr>
        </p:nvSpPr>
        <p:spPr>
          <a:xfrm>
            <a:off x="596900" y="2565400"/>
            <a:ext cx="6579348" cy="357981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anchor="t"/>
          <a:lstStyle>
            <a:lvl1pPr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1pPr>
            <a:lvl2pPr indent="4572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2pPr>
            <a:lvl3pPr indent="9144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3pPr>
            <a:lvl4pPr indent="13716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4pPr>
            <a:lvl5pPr indent="18288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hape 25"/>
          <p:cNvSpPr/>
          <p:nvPr>
            <p:ph type="sldNum" sz="quarter" idx="2"/>
          </p:nvPr>
        </p:nvSpPr>
        <p:spPr>
          <a:xfrm>
            <a:off x="4419600" y="6139180"/>
            <a:ext cx="2133600" cy="4343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with Pictu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269875" y="4773705"/>
            <a:ext cx="2971800" cy="184458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>
            <p:ph type="title"/>
          </p:nvPr>
        </p:nvSpPr>
        <p:spPr>
          <a:xfrm>
            <a:off x="3542553" y="508000"/>
            <a:ext cx="4966447" cy="1398494"/>
          </a:xfrm>
          <a:prstGeom prst="rect">
            <a:avLst/>
          </a:prstGeom>
        </p:spPr>
        <p:txBody>
          <a:bodyPr/>
          <a:lstStyle>
            <a:lvl1pPr algn="r">
              <a:defRPr sz="46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Shape 34"/>
          <p:cNvSpPr/>
          <p:nvPr>
            <p:ph type="body" sz="half" idx="1"/>
          </p:nvPr>
        </p:nvSpPr>
        <p:spPr>
          <a:xfrm>
            <a:off x="3720353" y="2273300"/>
            <a:ext cx="4966447" cy="387191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anchor="t"/>
          <a:lstStyle>
            <a:lvl1pPr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1pPr>
            <a:lvl2pPr indent="4572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2pPr>
            <a:lvl3pPr indent="9144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3pPr>
            <a:lvl4pPr indent="13716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4pPr>
            <a:lvl5pPr indent="1828800" algn="r">
              <a:spcBef>
                <a:spcPts val="0"/>
              </a:spcBef>
              <a:defRPr sz="1600">
                <a:solidFill>
                  <a:srgbClr val="33333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hape 35"/>
          <p:cNvSpPr/>
          <p:nvPr>
            <p:ph type="pic" sz="quarter" idx="13"/>
          </p:nvPr>
        </p:nvSpPr>
        <p:spPr>
          <a:xfrm>
            <a:off x="269874" y="1460500"/>
            <a:ext cx="2971801" cy="3246439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91439" rIns="91439" anchor="t">
            <a:noAutofit/>
          </a:bodyPr>
          <a:lstStyle/>
          <a:p>
            <a:pPr/>
          </a:p>
        </p:txBody>
      </p:sp>
      <p:sp>
        <p:nvSpPr>
          <p:cNvPr id="36" name="Shape 36"/>
          <p:cNvSpPr/>
          <p:nvPr>
            <p:ph type="sldNum" sz="quarter" idx="2"/>
          </p:nvPr>
        </p:nvSpPr>
        <p:spPr>
          <a:xfrm>
            <a:off x="4419600" y="6139180"/>
            <a:ext cx="2133600" cy="4343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Shape 4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hape 45"/>
          <p:cNvSpPr/>
          <p:nvPr>
            <p:ph type="body" sz="quarter" idx="13"/>
          </p:nvPr>
        </p:nvSpPr>
        <p:spPr>
          <a:xfrm>
            <a:off x="4645026" y="5410200"/>
            <a:ext cx="4041776" cy="762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949494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345899" y="326408"/>
            <a:ext cx="417102" cy="4343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b="1" sz="22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ln>
            <a:noFill/>
          </a:ln>
          <a:solidFill>
            <a:schemeClr val="accent1"/>
          </a:solidFill>
          <a:uFillTx/>
          <a:latin typeface="Olympian LT Std Roman"/>
          <a:ea typeface="Olympian LT Std Roman"/>
          <a:cs typeface="Olympian LT Std Roman"/>
          <a:sym typeface="Olympian LT Std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2286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4572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6858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9144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1454150" marR="0" indent="-3048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100000"/>
        <a:buFontTx/>
        <a:buChar char="◼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1679575" marR="0" indent="-3048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100000"/>
        <a:buFontTx/>
        <a:buChar char="◼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1906588" marR="0" indent="-3048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100000"/>
        <a:buFontTx/>
        <a:buChar char="◼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2133600" marR="0" indent="-304800" algn="l" defTabSz="914400" rtl="0" latinLnBrk="0">
        <a:lnSpc>
          <a:spcPct val="100000"/>
        </a:lnSpc>
        <a:spcBef>
          <a:spcPts val="1800"/>
        </a:spcBef>
        <a:spcAft>
          <a:spcPts val="0"/>
        </a:spcAft>
        <a:buClrTx/>
        <a:buSzPct val="100000"/>
        <a:buFontTx/>
        <a:buChar char="◼"/>
        <a:tabLst/>
        <a:defRPr b="0" baseline="0" cap="none" i="0" spc="0" strike="noStrike" sz="2400" u="none">
          <a:ln>
            <a:noFill/>
          </a:ln>
          <a:solidFill>
            <a:srgbClr val="FFFFFF"/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2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algn="r">
              <a:defRPr sz="2800"/>
            </a:pPr>
            <a:r>
              <a:t>Diversité et inclusion : </a:t>
            </a:r>
            <a:br/>
            <a:r>
              <a:t>Les différences individuelles</a:t>
            </a:r>
          </a:p>
        </p:txBody>
      </p:sp>
      <p:pic>
        <p:nvPicPr>
          <p:cNvPr id="56" name="image1.png" descr="diversity 3.bmp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41550" y="2445710"/>
            <a:ext cx="4813300" cy="31981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673100" y="2006600"/>
            <a:ext cx="3860800" cy="3406587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Sensation (S)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</a:t>
            </a:r>
            <a:r>
              <a:t> une bonne mémoire pour les détails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</a:pPr>
            <a:r>
              <a:t>S'appuie sur des méthodes éprouvées pour résoudre les problèmes actuels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Veut </a:t>
            </a:r>
            <a:r>
              <a:rPr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 faits et des exemples pour décrire les problèmes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 concentre sur ce qui est réellement</a:t>
            </a:r>
          </a:p>
        </p:txBody>
      </p:sp>
      <p:sp>
        <p:nvSpPr>
          <p:cNvPr id="87" name="Shape 87"/>
          <p:cNvSpPr/>
          <p:nvPr/>
        </p:nvSpPr>
        <p:spPr>
          <a:xfrm>
            <a:off x="4686300" y="1993900"/>
            <a:ext cx="3860800" cy="340487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Intuition (N)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285750" indent="-285750">
              <a:buSzPct val="100000"/>
              <a:buFont typeface="Arial"/>
              <a:buChar char="•"/>
            </a:pPr>
            <a:r>
              <a:t>Passe du temps à la conception d'un projet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 besoin de variété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 une approche qui semble sporadique et aléatoire dans ses  apprentissages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Aime imaginer ce qui pourrait être</a:t>
            </a:r>
          </a:p>
          <a:p>
            <a:pPr defTabSz="914400">
              <a:lnSpc>
                <a:spcPct val="90000"/>
              </a:lnSpc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sp>
        <p:nvSpPr>
          <p:cNvPr id="88" name="Shape 88"/>
          <p:cNvSpPr/>
          <p:nvPr>
            <p:ph type="ctrTitle"/>
          </p:nvPr>
        </p:nvSpPr>
        <p:spPr>
          <a:xfrm>
            <a:off x="3322320" y="650408"/>
            <a:ext cx="5458969" cy="6295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Recueil d'information 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ctrTitle"/>
          </p:nvPr>
        </p:nvSpPr>
        <p:spPr>
          <a:xfrm>
            <a:off x="3322320" y="574208"/>
            <a:ext cx="5458969" cy="6803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Prise de décision</a:t>
            </a:r>
          </a:p>
        </p:txBody>
      </p:sp>
      <p:sp>
        <p:nvSpPr>
          <p:cNvPr id="91" name="Shape 91"/>
          <p:cNvSpPr/>
          <p:nvPr/>
        </p:nvSpPr>
        <p:spPr>
          <a:xfrm>
            <a:off x="673100" y="1993900"/>
            <a:ext cx="3860800" cy="42824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Pensée (T)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285750" indent="-285750">
              <a:buSzPct val="100000"/>
              <a:buFont typeface="Arial"/>
              <a:buChar char="•"/>
            </a:pPr>
            <a:r>
              <a:t>Valorise  le rendement individuel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 besoin de savoir pourquoi les choses sont faites ainsi 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 besoin d'occasions pour démontrer sa compétence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Est concernée par les principes de  vérité et de justice </a:t>
            </a:r>
          </a:p>
          <a:p>
            <a:pPr marL="285750" indent="-285750">
              <a:buSzPct val="100000"/>
              <a:buFont typeface="Arial"/>
              <a:buChar char="•"/>
            </a:pPr>
            <a:r>
              <a:t>Analyse spontanément les défauts des idées, des choses ou des personnes</a:t>
            </a:r>
          </a:p>
        </p:txBody>
      </p:sp>
      <p:sp>
        <p:nvSpPr>
          <p:cNvPr id="92" name="Shape 92"/>
          <p:cNvSpPr/>
          <p:nvPr/>
        </p:nvSpPr>
        <p:spPr>
          <a:xfrm>
            <a:off x="4686300" y="1981200"/>
            <a:ext cx="3860800" cy="33299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Sentiment (F)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</a:t>
            </a:r>
            <a:r>
              <a:t> besoin de rétroaction et de renforcement quant à sa performance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Est habiletée à comprendre les autres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Apprécie spontanément, le</a:t>
            </a:r>
          </a:p>
          <a:p>
            <a:pPr defTabSz="914400">
              <a:lnSpc>
                <a:spcPct val="90000"/>
              </a:lnSpc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        bon dans les gens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Regarde les choses avec une perspective personnelle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 préoccupe des relations et de l’harmonie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673100" y="1993900"/>
            <a:ext cx="3860800" cy="245110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Pensée (T)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</a:pPr>
            <a:r>
              <a:t>Besoin de connaître les critères d’évaluations et de notations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</a:pPr>
            <a:r>
              <a:t>Essaye de prouver ses points logiquement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</a:pPr>
            <a:r>
              <a:t>Préfère l'éloge qui est spécifique</a:t>
            </a:r>
          </a:p>
        </p:txBody>
      </p:sp>
      <p:sp>
        <p:nvSpPr>
          <p:cNvPr id="95" name="Shape 95"/>
          <p:cNvSpPr/>
          <p:nvPr/>
        </p:nvSpPr>
        <p:spPr>
          <a:xfrm>
            <a:off x="4686300" y="1993900"/>
            <a:ext cx="3860800" cy="236982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Sentiment (F)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plaire aux autres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les sujets qui touchent les gens et a besoin de savoir comment les décisions prises affectent les personnes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Besoin d’une approche plus personnalisée</a:t>
            </a:r>
          </a:p>
        </p:txBody>
      </p:sp>
      <p:sp>
        <p:nvSpPr>
          <p:cNvPr id="96" name="Shape 96"/>
          <p:cNvSpPr/>
          <p:nvPr>
            <p:ph type="ctrTitle"/>
          </p:nvPr>
        </p:nvSpPr>
        <p:spPr>
          <a:xfrm>
            <a:off x="3322320" y="574208"/>
            <a:ext cx="5458969" cy="6803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Prise de décision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ctrTitle"/>
          </p:nvPr>
        </p:nvSpPr>
        <p:spPr>
          <a:xfrm>
            <a:off x="3322320" y="669458"/>
            <a:ext cx="5458969" cy="6168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Mode d’action</a:t>
            </a:r>
          </a:p>
        </p:txBody>
      </p:sp>
      <p:sp>
        <p:nvSpPr>
          <p:cNvPr id="99" name="Shape 99"/>
          <p:cNvSpPr/>
          <p:nvPr/>
        </p:nvSpPr>
        <p:spPr>
          <a:xfrm>
            <a:off x="673100" y="1993900"/>
            <a:ext cx="3860800" cy="426339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Jugement (J)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Préfère que les attentes pour les projets soient clairement définies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régler les choses et faire son travail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Préfère compléter un projet avant d’en entamer un autre et risque de se sentir stressé par trop de projets incomplets.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 Généralement, n’apprécie pas les surprises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 besoin que les choses soient prévisibles et peut </a:t>
            </a:r>
            <a:r>
              <a:t>être bouleversée par des changements fréquents</a:t>
            </a:r>
          </a:p>
        </p:txBody>
      </p:sp>
      <p:sp>
        <p:nvSpPr>
          <p:cNvPr id="100" name="Shape 100"/>
          <p:cNvSpPr/>
          <p:nvPr/>
        </p:nvSpPr>
        <p:spPr>
          <a:xfrm>
            <a:off x="4686300" y="1993900"/>
            <a:ext cx="3860800" cy="354330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Perception (P)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Agit spontanément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la liberté de bouger et peut trouver le travail de bureau monotone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Est de bonne humeur et apporte du plaisir et du rire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Apprécie davantage le processus que le produit final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travailler et s’amuser en m</a:t>
            </a:r>
            <a:r>
              <a:t>ême temps et essaie de rendre le milieu du travail amusant et agréable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ctrTitle"/>
          </p:nvPr>
        </p:nvSpPr>
        <p:spPr>
          <a:xfrm>
            <a:off x="3322320" y="707558"/>
            <a:ext cx="5458969" cy="5914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Mode d’action  </a:t>
            </a:r>
          </a:p>
        </p:txBody>
      </p:sp>
      <p:sp>
        <p:nvSpPr>
          <p:cNvPr id="103" name="Shape 103"/>
          <p:cNvSpPr/>
          <p:nvPr/>
        </p:nvSpPr>
        <p:spPr>
          <a:xfrm>
            <a:off x="673100" y="1993900"/>
            <a:ext cx="3860800" cy="338836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Jugement (J)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prendre des décisions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faire les choses de “la bonne façon”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Fonctionne mieux lorsque la t</a:t>
            </a:r>
            <a:r>
              <a:t>âche est planifiée et le plan est respecté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</a:pPr>
            <a:r>
              <a:t>Travaille bien si les tâches se déroulent à un bon rythme mais devient frustrée par des tâches incomplètes lorsque la date de remise approche</a:t>
            </a:r>
          </a:p>
        </p:txBody>
      </p:sp>
      <p:sp>
        <p:nvSpPr>
          <p:cNvPr id="104" name="Shape 104"/>
          <p:cNvSpPr/>
          <p:nvPr/>
        </p:nvSpPr>
        <p:spPr>
          <a:xfrm>
            <a:off x="4686300" y="1993900"/>
            <a:ext cx="3860800" cy="40030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Perception (P)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285750" indent="-285750">
              <a:buSzPct val="100000"/>
              <a:buFont typeface="Wingdings"/>
              <a:buChar char="❖"/>
            </a:pPr>
            <a:r>
              <a:t>Apprécie  l'imprévu et l'inattendu</a:t>
            </a:r>
          </a:p>
          <a:p>
            <a:pPr marL="285750" indent="-285750">
              <a:buSzPct val="100000"/>
              <a:buFont typeface="Wingdings"/>
              <a:buChar char="❖"/>
            </a:pPr>
            <a:r>
              <a:t>S’adapte bien au changement</a:t>
            </a:r>
          </a:p>
          <a:p>
            <a:pPr marL="285750" indent="-285750">
              <a:buSzPct val="100000"/>
              <a:buFont typeface="Wingdings"/>
              <a:buChar char="❖"/>
            </a:pPr>
            <a:r>
              <a:t>Peut démarrer trop de projets à la fois et avoir de la difficulté à les terminer</a:t>
            </a:r>
          </a:p>
          <a:p>
            <a:pPr marL="285750" indent="-285750">
              <a:buSzPct val="100000"/>
              <a:buFont typeface="Wingdings"/>
              <a:buChar char="❖"/>
            </a:pPr>
            <a:r>
              <a:t>Laisse le travail s'accumuler, puis accomplit beaucoup dans le tourbillon d’activités de dernière minute</a:t>
            </a:r>
            <a:endParaRPr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ctrTitle"/>
          </p:nvPr>
        </p:nvSpPr>
        <p:spPr>
          <a:xfrm>
            <a:off x="3322320" y="555158"/>
            <a:ext cx="5458969" cy="769285"/>
          </a:xfrm>
          <a:prstGeom prst="rect">
            <a:avLst/>
          </a:prstGeom>
        </p:spPr>
        <p:txBody>
          <a:bodyPr/>
          <a:lstStyle>
            <a:lvl1pPr algn="r">
              <a:defRPr b="1" sz="3600"/>
            </a:lvl1pPr>
          </a:lstStyle>
          <a:p>
            <a:pPr/>
            <a:r>
              <a:t>Communication</a:t>
            </a:r>
          </a:p>
        </p:txBody>
      </p:sp>
      <p:sp>
        <p:nvSpPr>
          <p:cNvPr id="107" name="Shape 107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defTabSz="905255">
              <a:lnSpc>
                <a:spcPct val="80000"/>
              </a:lnSpc>
              <a:defRPr sz="2079"/>
            </a:pPr>
          </a:p>
          <a:p>
            <a:pPr defTabSz="905255">
              <a:lnSpc>
                <a:spcPct val="80000"/>
              </a:lnSpc>
              <a:defRPr sz="2178"/>
            </a:pPr>
            <a:r>
              <a:t>Les introvertis qui communiquent  avec des extravertis peuvent: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Se concentrer sur les actions plutôt que sur les délibérations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Poser des questions ouvertes qui soutiennent le partage d'idées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Être ouverts au partage spontané d'idées</a:t>
            </a:r>
            <a:endParaRPr sz="1386"/>
          </a:p>
          <a:p>
            <a:pPr defTabSz="905255">
              <a:lnSpc>
                <a:spcPct val="80000"/>
              </a:lnSpc>
              <a:defRPr sz="2079"/>
            </a:pPr>
          </a:p>
          <a:p>
            <a:pPr defTabSz="905255">
              <a:lnSpc>
                <a:spcPct val="80000"/>
              </a:lnSpc>
              <a:defRPr sz="2178"/>
            </a:pPr>
            <a:r>
              <a:t>Les extravertis communiquant avec des introvertis peuvent: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Faire parvenir des questions à l'avance afin que les idées puissent être pensées à l'avance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Permettre du temps dans la conversation afin que chacun ait eu l'occasion de partager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Interagir dans les formats écrits et oraux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ctrTitle"/>
          </p:nvPr>
        </p:nvSpPr>
        <p:spPr>
          <a:xfrm>
            <a:off x="3322320" y="555158"/>
            <a:ext cx="5458969" cy="769285"/>
          </a:xfrm>
          <a:prstGeom prst="rect">
            <a:avLst/>
          </a:prstGeom>
        </p:spPr>
        <p:txBody>
          <a:bodyPr/>
          <a:lstStyle>
            <a:lvl1pPr algn="r">
              <a:defRPr b="1" sz="3600"/>
            </a:lvl1pPr>
          </a:lstStyle>
          <a:p>
            <a:pPr/>
            <a:r>
              <a:t>Communication</a:t>
            </a:r>
          </a:p>
        </p:txBody>
      </p:sp>
      <p:sp>
        <p:nvSpPr>
          <p:cNvPr id="110" name="Shape 110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defTabSz="905255">
              <a:lnSpc>
                <a:spcPct val="80000"/>
              </a:lnSpc>
              <a:defRPr b="1" sz="2178"/>
            </a:pPr>
            <a:r>
              <a:t>Les sensibles  qui communiquent avec les intuitifs peuvent:</a:t>
            </a:r>
            <a:endParaRPr sz="237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Arial"/>
              <a:buChar char="•"/>
              <a:defRPr sz="2178"/>
            </a:pPr>
            <a:r>
              <a:t>Commencer par une description globale du problème ou du défi plutôt que par les détails pertinents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Arial"/>
              <a:buChar char="•"/>
              <a:defRPr sz="2178"/>
            </a:pPr>
            <a:r>
              <a:t>Permettre un espace pour l'exploration créative avant de passer à des faits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Arial"/>
              <a:buChar char="•"/>
              <a:defRPr sz="2178"/>
            </a:pPr>
            <a:r>
              <a:t>Expliquer les résultats souhaités et les défis connexes d'un projet</a:t>
            </a:r>
            <a:endParaRPr b="1" sz="2376"/>
          </a:p>
          <a:p>
            <a:pPr defTabSz="905255">
              <a:lnSpc>
                <a:spcPct val="80000"/>
              </a:lnSpc>
              <a:defRPr b="1" sz="2178"/>
            </a:pPr>
            <a:r>
              <a:t>Les intuitifs qui communiquent avec les sensibles peuvent :</a:t>
            </a:r>
            <a:endParaRPr sz="2376"/>
          </a:p>
          <a:p>
            <a:pPr marL="509206" indent="-509206" defTabSz="905255">
              <a:lnSpc>
                <a:spcPct val="80000"/>
              </a:lnSpc>
              <a:buClr>
                <a:schemeClr val="accent1"/>
              </a:buClr>
              <a:buSzPct val="85000"/>
              <a:buFont typeface="Wingdings"/>
              <a:buChar char="❖"/>
              <a:defRPr sz="2178"/>
            </a:pPr>
            <a:r>
              <a:t>Clairement identifier le problème qu’ils tentent de résoudre</a:t>
            </a:r>
          </a:p>
          <a:p>
            <a:pPr marL="509206" indent="-509206" defTabSz="905255">
              <a:lnSpc>
                <a:spcPct val="80000"/>
              </a:lnSpc>
              <a:buClr>
                <a:schemeClr val="accent1"/>
              </a:buClr>
              <a:buSzPct val="85000"/>
              <a:buFont typeface="Wingdings"/>
              <a:buChar char="❖"/>
              <a:defRPr sz="2178"/>
            </a:pPr>
            <a:r>
              <a:t>Partager les faits et les détails pertinent</a:t>
            </a:r>
          </a:p>
          <a:p>
            <a:pPr marL="509206" indent="-509206" defTabSz="905255">
              <a:lnSpc>
                <a:spcPct val="80000"/>
              </a:lnSpc>
              <a:buClr>
                <a:schemeClr val="accent1"/>
              </a:buClr>
              <a:buSzPct val="85000"/>
              <a:buFont typeface="Wingdings"/>
              <a:buChar char="❖"/>
              <a:defRPr sz="2178"/>
            </a:pPr>
            <a:r>
              <a:t>Décrire la façon qu’ils utiliseraient avec succès les stratégies souhaités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ctrTitle"/>
          </p:nvPr>
        </p:nvSpPr>
        <p:spPr>
          <a:xfrm>
            <a:off x="3322320" y="555158"/>
            <a:ext cx="5458969" cy="769285"/>
          </a:xfrm>
          <a:prstGeom prst="rect">
            <a:avLst/>
          </a:prstGeom>
        </p:spPr>
        <p:txBody>
          <a:bodyPr/>
          <a:lstStyle>
            <a:lvl1pPr algn="r">
              <a:defRPr b="1" sz="3600"/>
            </a:lvl1pPr>
          </a:lstStyle>
          <a:p>
            <a:pPr/>
            <a:r>
              <a:t>Communication</a:t>
            </a:r>
          </a:p>
        </p:txBody>
      </p:sp>
      <p:sp>
        <p:nvSpPr>
          <p:cNvPr id="113" name="Shape 113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defTabSz="841247">
              <a:lnSpc>
                <a:spcPct val="90000"/>
              </a:lnSpc>
              <a:defRPr b="1" sz="2208"/>
            </a:pPr>
            <a:r>
              <a:t>Les penseurs qui communiquent avec ceux qui sont plus du côté des sentiments peuvent :</a:t>
            </a:r>
            <a:endParaRPr sz="1288"/>
          </a:p>
          <a:p>
            <a:pPr marL="315468" indent="-315468" defTabSz="841247">
              <a:lnSpc>
                <a:spcPct val="9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24"/>
            </a:pPr>
            <a:r>
              <a:t>  Commencer avec le positif plutôt que le négatif </a:t>
            </a:r>
          </a:p>
          <a:p>
            <a:pPr marL="473202" indent="-473202" defTabSz="841247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 sz="2024"/>
            </a:pPr>
            <a:r>
              <a:t>Utiliser l’empathie en adoptant  la perspective de l’autre</a:t>
            </a:r>
          </a:p>
          <a:p>
            <a:pPr marL="473202" indent="-473202" defTabSz="841247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 sz="2024"/>
            </a:pPr>
            <a:r>
              <a:t>Considérer l’impact de la décision prise sur les personnes qui auront à la mettre en exécution </a:t>
            </a:r>
            <a:endParaRPr sz="1288"/>
          </a:p>
          <a:p>
            <a:pPr marL="473202" indent="-473202" defTabSz="841247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 sz="1932"/>
            </a:pPr>
          </a:p>
          <a:p>
            <a:pPr defTabSz="841247">
              <a:lnSpc>
                <a:spcPct val="99000"/>
              </a:lnSpc>
              <a:defRPr b="1" sz="2024"/>
            </a:pPr>
            <a:r>
              <a:t>Ceux qui sont plus du c</a:t>
            </a:r>
            <a:r>
              <a:t>ôté des sentiments et </a:t>
            </a:r>
            <a:r>
              <a:t>qui communiquent avec les penseurs peuvent :</a:t>
            </a:r>
            <a:endParaRPr sz="2208"/>
          </a:p>
          <a:p>
            <a:pPr marL="473202" indent="-473202" defTabSz="841247">
              <a:lnSpc>
                <a:spcPct val="99000"/>
              </a:lnSpc>
              <a:buClr>
                <a:schemeClr val="accent1"/>
              </a:buClr>
              <a:buSzPct val="85000"/>
              <a:buFont typeface="Wingdings"/>
              <a:buChar char="❖"/>
              <a:defRPr sz="2024"/>
            </a:pPr>
            <a:r>
              <a:t>Discuter des co</a:t>
            </a:r>
            <a:r>
              <a:t>ûts et bénéfices du problème ou de la décision</a:t>
            </a:r>
          </a:p>
          <a:p>
            <a:pPr marL="473202" indent="-473202" defTabSz="841247">
              <a:lnSpc>
                <a:spcPct val="99000"/>
              </a:lnSpc>
              <a:buClr>
                <a:schemeClr val="accent1"/>
              </a:buClr>
              <a:buSzPct val="85000"/>
              <a:buFont typeface="Wingdings"/>
              <a:buChar char="❖"/>
              <a:defRPr sz="2024"/>
            </a:pPr>
            <a:r>
              <a:t>Être disposés à s'engager dans un débat sans le prendre personnellement</a:t>
            </a:r>
          </a:p>
          <a:p>
            <a:pPr marL="473202" indent="-473202" defTabSz="841247">
              <a:lnSpc>
                <a:spcPct val="99000"/>
              </a:lnSpc>
              <a:buClr>
                <a:schemeClr val="accent1"/>
              </a:buClr>
              <a:buSzPct val="85000"/>
              <a:buFont typeface="Wingdings"/>
              <a:buChar char="❖"/>
              <a:defRPr sz="2024"/>
            </a:pPr>
            <a:r>
              <a:t>Présenter des informations clés de façon claire et succincte.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ctrTitle"/>
          </p:nvPr>
        </p:nvSpPr>
        <p:spPr>
          <a:xfrm>
            <a:off x="3322320" y="555158"/>
            <a:ext cx="5458969" cy="769285"/>
          </a:xfrm>
          <a:prstGeom prst="rect">
            <a:avLst/>
          </a:prstGeom>
        </p:spPr>
        <p:txBody>
          <a:bodyPr/>
          <a:lstStyle>
            <a:lvl1pPr algn="r">
              <a:defRPr b="1" sz="3600"/>
            </a:lvl1pPr>
          </a:lstStyle>
          <a:p>
            <a:pPr/>
            <a:r>
              <a:t>Communication</a:t>
            </a:r>
          </a:p>
        </p:txBody>
      </p:sp>
      <p:sp>
        <p:nvSpPr>
          <p:cNvPr id="116" name="Shape 116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defTabSz="905255">
              <a:lnSpc>
                <a:spcPct val="80000"/>
              </a:lnSpc>
              <a:defRPr b="1" sz="2178"/>
            </a:pPr>
            <a:r>
              <a:t>Les jugeurs qui communiquent avec les percepteurs peuvent: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79"/>
            </a:pPr>
            <a:r>
              <a:t>P</a:t>
            </a:r>
            <a:r>
              <a:t>ermettre du temps pour un remue-méninge</a:t>
            </a:r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79"/>
            </a:pPr>
            <a:r>
              <a:t>Considérer diverses options avant de passer à une décision finale </a:t>
            </a:r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79"/>
            </a:pPr>
            <a:r>
              <a:t>Etre flexible dans la façon d’atteindre le but</a:t>
            </a:r>
            <a:endParaRPr sz="1386"/>
          </a:p>
          <a:p>
            <a:pPr defTabSz="905255">
              <a:lnSpc>
                <a:spcPct val="80000"/>
              </a:lnSpc>
              <a:defRPr b="1" sz="2376"/>
            </a:pPr>
          </a:p>
          <a:p>
            <a:pPr defTabSz="905255">
              <a:lnSpc>
                <a:spcPct val="80000"/>
              </a:lnSpc>
              <a:defRPr b="1" sz="2178"/>
            </a:pPr>
            <a:r>
              <a:t>Les percepteurs qui communiquent avec les jugeurs peuvent :</a:t>
            </a:r>
            <a:endParaRPr sz="237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Équilibrer le remue-méninge avec l'analyse et la prise de décision</a:t>
            </a:r>
            <a:endParaRPr sz="138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Participer à l'établissement des dates et des délais raisonnables</a:t>
            </a:r>
            <a:endParaRPr sz="2376"/>
          </a:p>
          <a:p>
            <a:pPr marL="339470" indent="-339470" defTabSz="905255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178"/>
            </a:pPr>
            <a:r>
              <a:t>S'engager à exécuter des plans sans changements inutiles ou retards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ctrTitle"/>
          </p:nvPr>
        </p:nvSpPr>
        <p:spPr>
          <a:xfrm>
            <a:off x="3322320" y="682158"/>
            <a:ext cx="5458969" cy="769285"/>
          </a:xfrm>
          <a:prstGeom prst="rect">
            <a:avLst/>
          </a:prstGeom>
        </p:spPr>
        <p:txBody>
          <a:bodyPr/>
          <a:lstStyle/>
          <a:p>
            <a:pPr algn="r" defTabSz="576072">
              <a:defRPr b="1" sz="2268"/>
            </a:pPr>
            <a:r>
              <a:t>Engager les préférences pour b</a:t>
            </a:r>
            <a:r>
              <a:t>âtir des solutions</a:t>
            </a:r>
          </a:p>
        </p:txBody>
      </p:sp>
      <p:sp>
        <p:nvSpPr>
          <p:cNvPr id="119" name="Shape 119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000"/>
            </a:pPr>
            <a:r>
              <a:t>Étape 1 (Sensation) Définir le problème ou la situation</a:t>
            </a:r>
            <a:endParaRPr sz="1300"/>
          </a:p>
          <a:p>
            <a:pPr>
              <a:lnSpc>
                <a:spcPct val="80000"/>
              </a:lnSpc>
              <a:defRPr sz="2400"/>
            </a:p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Quels sont les faits?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Qu’est-ce qui s'est réellement passé (la séquence)?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Qu'est-il arrivé avant dans d'autres situations connexes?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Quelles sont les ressources disponibles?</a:t>
            </a:r>
            <a:endParaRPr sz="1300"/>
          </a:p>
          <a:p>
            <a:pPr>
              <a:lnSpc>
                <a:spcPct val="80000"/>
              </a:lnSpc>
              <a:defRPr sz="2000"/>
            </a:pPr>
          </a:p>
          <a:p>
            <a:pPr>
              <a:lnSpc>
                <a:spcPct val="80000"/>
              </a:lnSpc>
              <a:defRPr sz="2000"/>
            </a:pPr>
            <a:r>
              <a:t>Étape 2 (Intuition) L'interprétation</a:t>
            </a:r>
            <a:endParaRPr sz="2400"/>
          </a:p>
          <a:p>
            <a:pPr>
              <a:lnSpc>
                <a:spcPct val="80000"/>
              </a:lnSpc>
              <a:defRPr sz="2400"/>
            </a:p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Si vous aviez une baguette magique et que les choses étaient différentes demain matin, à quoi ressembleraient-elles? Que changeriez-vous et comment?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Quelles sont les possibilités ou les solutions? (Pensez sans évaluation)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Quelles théories, modèles ou cadres sont pertinents?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ctrTitle"/>
          </p:nvPr>
        </p:nvSpPr>
        <p:spPr>
          <a:xfrm>
            <a:off x="3322320" y="580558"/>
            <a:ext cx="5458969" cy="769285"/>
          </a:xfrm>
          <a:prstGeom prst="rect">
            <a:avLst/>
          </a:prstGeom>
        </p:spPr>
        <p:txBody>
          <a:bodyPr/>
          <a:lstStyle>
            <a:lvl1pPr algn="r" defTabSz="877823">
              <a:defRPr b="1" sz="3455"/>
            </a:lvl1pPr>
          </a:lstStyle>
          <a:p>
            <a:pPr/>
            <a:r>
              <a:t>Objectifs d’apprentissage</a:t>
            </a:r>
          </a:p>
        </p:txBody>
      </p:sp>
      <p:sp>
        <p:nvSpPr>
          <p:cNvPr id="59" name="Shape 59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marL="514350" indent="-514350">
              <a:defRPr sz="2400"/>
            </a:pP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Comprendre et valoriser les similitudes et les différences individuelles chez les autres</a:t>
            </a:r>
          </a:p>
          <a:p>
            <a:pPr>
              <a:defRPr sz="2400"/>
            </a:pP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Appliquer les connaissances des préférences personnelles pour améliorer la communication et la résolution de problèmes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ctrTitle"/>
          </p:nvPr>
        </p:nvSpPr>
        <p:spPr>
          <a:xfrm>
            <a:off x="3322320" y="682158"/>
            <a:ext cx="5458969" cy="769285"/>
          </a:xfrm>
          <a:prstGeom prst="rect">
            <a:avLst/>
          </a:prstGeom>
        </p:spPr>
        <p:txBody>
          <a:bodyPr/>
          <a:lstStyle/>
          <a:p>
            <a:pPr algn="r" defTabSz="576072">
              <a:defRPr b="1" sz="2268"/>
            </a:pPr>
            <a:r>
              <a:t>Engager les préférences pour b</a:t>
            </a:r>
            <a:r>
              <a:t>âtir des solutions</a:t>
            </a:r>
          </a:p>
        </p:txBody>
      </p:sp>
      <p:sp>
        <p:nvSpPr>
          <p:cNvPr id="122" name="Shape 122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defRPr sz="2000"/>
            </a:pPr>
            <a:r>
              <a:t>Étape 3 (Pensée) Analyser</a:t>
            </a:r>
          </a:p>
          <a:p>
            <a:pPr marL="342899" indent="-342899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Quelle est la solution logique?</a:t>
            </a:r>
          </a:p>
          <a:p>
            <a:pPr marL="342899" indent="-342899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Quels sont les avantages et les inconvénients de chaque solution possible (à court et à long terme)?</a:t>
            </a:r>
          </a:p>
          <a:p>
            <a:pPr marL="342899" indent="-342899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Et si aucune mesure n’était prise?</a:t>
            </a:r>
          </a:p>
          <a:p>
            <a:pPr marL="514350" indent="-514350">
              <a:lnSpc>
                <a:spcPct val="80000"/>
              </a:lnSpc>
              <a:buClr>
                <a:schemeClr val="accent1"/>
              </a:buClr>
              <a:buSzPct val="85000"/>
              <a:buFont typeface="Wingdings"/>
              <a:buChar char="❖"/>
              <a:defRPr sz="2100"/>
            </a:pPr>
          </a:p>
          <a:p>
            <a:pPr>
              <a:lnSpc>
                <a:spcPct val="80000"/>
              </a:lnSpc>
              <a:defRPr b="1" sz="2400"/>
            </a:pPr>
          </a:p>
          <a:p>
            <a:pPr>
              <a:lnSpc>
                <a:spcPct val="80000"/>
              </a:lnSpc>
              <a:defRPr sz="2000"/>
            </a:pPr>
            <a:r>
              <a:t>Étape 4 (Sentiment) Évaluer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Quels sont les effets potentiels des décisions ou des actions spécifiques sur vous et sur les autres personnes avec qui vous travaillez? (À court et à long terme)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sz="2000"/>
            </a:pPr>
            <a:r>
              <a:t>Quelles valeurs sont reflétées dans les décisions spécifiques? Sont-elles conformes aux valeurs individuelles et organisationnelles?</a:t>
            </a:r>
            <a:endParaRPr sz="1300"/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i="1" sz="2400"/>
            </a:p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SzPct val="100000"/>
              <a:buFont typeface="Wingdings"/>
              <a:buChar char="❖"/>
              <a:defRPr i="1" sz="1100"/>
            </a:pPr>
            <a:r>
              <a:t>(Adapté de Kiersey)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ctrTitle"/>
          </p:nvPr>
        </p:nvSpPr>
        <p:spPr>
          <a:xfrm>
            <a:off x="3322320" y="682158"/>
            <a:ext cx="5458969" cy="769285"/>
          </a:xfrm>
          <a:prstGeom prst="rect">
            <a:avLst/>
          </a:prstGeom>
        </p:spPr>
        <p:txBody>
          <a:bodyPr/>
          <a:lstStyle/>
          <a:p>
            <a:pPr algn="r" defTabSz="576072">
              <a:defRPr b="1" sz="2268"/>
            </a:pPr>
            <a:r>
              <a:t>Engager les préférences pour b</a:t>
            </a:r>
            <a:r>
              <a:t>âtir des solutions</a:t>
            </a:r>
          </a:p>
        </p:txBody>
      </p:sp>
      <p:graphicFrame>
        <p:nvGraphicFramePr>
          <p:cNvPr id="125" name="Table 125"/>
          <p:cNvGraphicFramePr/>
          <p:nvPr/>
        </p:nvGraphicFramePr>
        <p:xfrm>
          <a:off x="889000" y="2939333"/>
          <a:ext cx="7772400" cy="222389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772400"/>
              </a:tblGrid>
              <a:tr h="2223895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t>Prenez le temps de réfléchir sur ces étapes (Introversion).</a:t>
                      </a:r>
                    </a:p>
                    <a:p>
                      <a:pPr algn="l" defTabSz="914400">
                        <a:defRPr sz="1800"/>
                      </a:pPr>
                    </a:p>
                    <a:p>
                      <a:pPr algn="l" defTabSz="914400">
                        <a:defRPr sz="1800"/>
                      </a:pPr>
                      <a:r>
                        <a:t>Partagez vos réflexions sur les étapes avec une autre personne (Extraversion).</a:t>
                      </a:r>
                    </a:p>
                    <a:p>
                      <a:pPr algn="l" defTabSz="914400">
                        <a:defRPr sz="1800"/>
                      </a:pPr>
                    </a:p>
                    <a:p>
                      <a:pPr algn="l" defTabSz="914400">
                        <a:defRPr sz="1800"/>
                      </a:pPr>
                      <a:r>
                        <a:t>Mettre de côté suffisamment de temps pour effectuer chacune des étapes (Perception).</a:t>
                      </a:r>
                    </a:p>
                    <a:p>
                      <a:pPr algn="l" defTabSz="914400">
                        <a:defRPr sz="1800"/>
                      </a:pPr>
                    </a:p>
                    <a:p>
                      <a:pPr algn="l" defTabSz="914400">
                        <a:defRPr sz="1800"/>
                      </a:pPr>
                      <a:r>
                        <a:t>Établissez un échéancier pour chacune des étapes (Jugement).</a:t>
                      </a:r>
                    </a:p>
                  </a:txBody>
                  <a:tcPr marL="45720" marR="45720" marT="45720" marB="45720" anchor="t" anchorCtr="0" horzOverflow="overflow">
                    <a:lnL w="28575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xfrm>
            <a:off x="2286000" y="849406"/>
            <a:ext cx="4673600" cy="661894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pPr/>
            <a:r>
              <a:t>Activité</a:t>
            </a:r>
          </a:p>
        </p:txBody>
      </p:sp>
      <p:sp>
        <p:nvSpPr>
          <p:cNvPr id="128" name="Shape 128"/>
          <p:cNvSpPr/>
          <p:nvPr/>
        </p:nvSpPr>
        <p:spPr>
          <a:xfrm>
            <a:off x="177800" y="1937529"/>
            <a:ext cx="7366000" cy="421641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0000"/>
            </a:solidFill>
          </a:ln>
          <a:effectLst>
            <a:outerShdw sx="100000" sy="100000" kx="0" ky="0" algn="b" rotWithShape="0" blurRad="50800" dist="114300" dir="2700000">
              <a:srgbClr val="000000">
                <a:alpha val="43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0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Différences individuelles</a:t>
            </a:r>
          </a:p>
        </p:txBody>
      </p:sp>
      <p:pic>
        <p:nvPicPr>
          <p:cNvPr id="129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211500">
            <a:off x="6009454" y="2028271"/>
            <a:ext cx="3094093" cy="46260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3.jpeg" descr="Encouraging-Ideas-Volunteer-Hands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88270" y="3695700"/>
            <a:ext cx="1911059" cy="17589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406400" y="2781300"/>
            <a:ext cx="5689600" cy="36855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400"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Pensez à une situation de prise de décision que vous faites face dans vos routines de travail quotidiennes ou dans vos activités personnelles. Appliquez les étapes pour engager les préférences à cette situation en répondant aux questions pour chaque étape. Une fois que vous avez terminé cet exercice, partagez vos réponses avec une autre personne et demandez sa rétroaction.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ctrTitle"/>
          </p:nvPr>
        </p:nvSpPr>
        <p:spPr>
          <a:xfrm>
            <a:off x="3322320" y="580558"/>
            <a:ext cx="5458969" cy="769285"/>
          </a:xfrm>
          <a:prstGeom prst="rect">
            <a:avLst/>
          </a:prstGeom>
        </p:spPr>
        <p:txBody>
          <a:bodyPr/>
          <a:lstStyle>
            <a:lvl1pPr algn="r">
              <a:defRPr b="1" sz="3600"/>
            </a:lvl1pPr>
          </a:lstStyle>
          <a:p>
            <a:pPr/>
            <a:r>
              <a:t>Survol de la session</a:t>
            </a:r>
          </a:p>
        </p:txBody>
      </p:sp>
      <p:sp>
        <p:nvSpPr>
          <p:cNvPr id="62" name="Shape 62"/>
          <p:cNvSpPr/>
          <p:nvPr>
            <p:ph type="subTitle" idx="1"/>
          </p:nvPr>
        </p:nvSpPr>
        <p:spPr>
          <a:xfrm>
            <a:off x="889000" y="1955800"/>
            <a:ext cx="7632700" cy="4064000"/>
          </a:xfrm>
          <a:prstGeom prst="rect">
            <a:avLst/>
          </a:prstGeom>
        </p:spPr>
        <p:txBody>
          <a:bodyPr/>
          <a:lstStyle/>
          <a:p>
            <a:pPr marL="514350" indent="-514350">
              <a:defRPr sz="2400"/>
            </a:pP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Définir les préférences individuelles</a:t>
            </a: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Vos préférences</a:t>
            </a: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Communication efficace</a:t>
            </a: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Élaborer des solutions</a:t>
            </a:r>
          </a:p>
          <a:p>
            <a:pPr marL="514350" indent="-514350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Activité d’apprentissage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xfrm>
            <a:off x="863600" y="381000"/>
            <a:ext cx="6553200" cy="850900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pPr/>
            <a:r>
              <a:t>Préférences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xfrm>
            <a:off x="711200" y="1714500"/>
            <a:ext cx="7416800" cy="3695700"/>
          </a:xfrm>
          <a:prstGeom prst="rect">
            <a:avLst/>
          </a:prstGeom>
        </p:spPr>
        <p:txBody>
          <a:bodyPr/>
          <a:lstStyle/>
          <a:p>
            <a:pPr marL="514350" indent="-514350" algn="l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Tous les individus sont uniques. Chaque personne développe et apprend mieux dans un environnement où ses différences individuelles sont comprises et validées dans ses interactions quotidiennes avec les autres.</a:t>
            </a:r>
          </a:p>
          <a:p>
            <a:pPr marL="514350" indent="-514350" algn="l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Une façon de voir les différences individuelles consiste à considérer le style ou la préférence apparente d'un individu pour recueillir de l'information et prendre des décisions.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863600" y="381000"/>
            <a:ext cx="6553200" cy="850900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pPr/>
            <a:r>
              <a:t>Préférences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711200" y="1714500"/>
            <a:ext cx="7416800" cy="3695700"/>
          </a:xfrm>
          <a:prstGeom prst="rect">
            <a:avLst/>
          </a:prstGeom>
        </p:spPr>
        <p:txBody>
          <a:bodyPr/>
          <a:lstStyle/>
          <a:p>
            <a:pPr marL="514350" indent="-514350" algn="l">
              <a:buClr>
                <a:schemeClr val="accent1"/>
              </a:buClr>
              <a:buSzPct val="85000"/>
              <a:buFont typeface="Wingdings"/>
              <a:buChar char="❖"/>
              <a:defRPr sz="2400"/>
            </a:pPr>
            <a:r>
              <a:t>Les dimensions où les préférences sont évidentes sont:</a:t>
            </a:r>
            <a:r>
              <a:t> </a:t>
            </a:r>
          </a:p>
          <a:p>
            <a:pPr algn="l">
              <a:defRPr sz="2400"/>
            </a:pPr>
            <a:r>
              <a:t>                    </a:t>
            </a:r>
          </a:p>
          <a:p>
            <a:pPr marL="285750" indent="-285750" algn="l">
              <a:buClr>
                <a:schemeClr val="accent1"/>
              </a:buClr>
              <a:buSzPct val="85000"/>
              <a:buFont typeface="Wingdings"/>
              <a:buChar char="❖"/>
            </a:pPr>
            <a:r>
              <a:t>Où nous concentrons notre attention (Extraversion / Introversion)</a:t>
            </a:r>
          </a:p>
          <a:p>
            <a:pPr marL="285750" indent="-285750" algn="l">
              <a:buClr>
                <a:schemeClr val="accent1"/>
              </a:buClr>
              <a:buSzPct val="85000"/>
              <a:buFont typeface="Wingdings"/>
              <a:buChar char="❖"/>
            </a:pPr>
            <a:r>
              <a:t>Comment nous percevons ou saisissons l'information (Sensation / Intuition)</a:t>
            </a:r>
          </a:p>
          <a:p>
            <a:pPr marL="285750" indent="-285750" algn="l">
              <a:buClr>
                <a:schemeClr val="accent1"/>
              </a:buClr>
              <a:buSzPct val="85000"/>
              <a:buFont typeface="Wingdings"/>
              <a:buChar char="❖"/>
            </a:pPr>
            <a:r>
              <a:t>Comment nous prenons des décisions concernant l'information (Pensée / Sentiment)</a:t>
            </a:r>
          </a:p>
          <a:p>
            <a:pPr marL="285750" indent="-285750" algn="l">
              <a:buClr>
                <a:schemeClr val="accent1"/>
              </a:buClr>
              <a:buSzPct val="85000"/>
              <a:buFont typeface="Wingdings"/>
              <a:buChar char="❖"/>
            </a:pPr>
            <a:r>
              <a:t>Comment nous gérons le monde extérieur (Juger / percevoir)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ctrTitle"/>
          </p:nvPr>
        </p:nvSpPr>
        <p:spPr>
          <a:xfrm>
            <a:off x="3322320" y="517058"/>
            <a:ext cx="5458969" cy="718485"/>
          </a:xfrm>
          <a:prstGeom prst="rect">
            <a:avLst/>
          </a:prstGeom>
        </p:spPr>
        <p:txBody>
          <a:bodyPr/>
          <a:lstStyle>
            <a:lvl1pPr algn="r">
              <a:defRPr sz="3600"/>
            </a:lvl1pPr>
          </a:lstStyle>
          <a:p>
            <a:pPr/>
            <a:r>
              <a:t>Types individuels</a:t>
            </a:r>
          </a:p>
        </p:txBody>
      </p:sp>
      <p:sp>
        <p:nvSpPr>
          <p:cNvPr id="71" name="Shape 71"/>
          <p:cNvSpPr/>
          <p:nvPr/>
        </p:nvSpPr>
        <p:spPr>
          <a:xfrm>
            <a:off x="673100" y="1841500"/>
            <a:ext cx="8108189" cy="50190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36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</a:t>
            </a:r>
            <a:r>
              <a:rPr sz="2100"/>
              <a:t>______________________________________________________</a:t>
            </a:r>
            <a:r>
              <a:t>I</a:t>
            </a: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36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</a:t>
            </a:r>
            <a:r>
              <a:rPr sz="2100"/>
              <a:t>_____________________________________________________</a:t>
            </a:r>
            <a:r>
              <a:t>N</a:t>
            </a: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36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</a:t>
            </a:r>
            <a:r>
              <a:rPr sz="2100"/>
              <a:t>_____________________________________________________</a:t>
            </a:r>
            <a:r>
              <a:t>F</a:t>
            </a: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21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>
              <a:defRPr sz="36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J</a:t>
            </a:r>
            <a:r>
              <a:rPr sz="2100"/>
              <a:t>_____________________________________________________</a:t>
            </a:r>
            <a:r>
              <a:t>P</a:t>
            </a:r>
          </a:p>
        </p:txBody>
      </p:sp>
      <p:sp>
        <p:nvSpPr>
          <p:cNvPr id="72" name="Shape 72"/>
          <p:cNvSpPr/>
          <p:nvPr/>
        </p:nvSpPr>
        <p:spPr>
          <a:xfrm flipH="1">
            <a:off x="4727194" y="1841500"/>
            <a:ext cx="1" cy="4893648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ctrTitle"/>
          </p:nvPr>
        </p:nvSpPr>
        <p:spPr>
          <a:xfrm>
            <a:off x="3322320" y="546100"/>
            <a:ext cx="5458969" cy="1048684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Orientation de l’attention et de l’énergie</a:t>
            </a:r>
          </a:p>
        </p:txBody>
      </p:sp>
      <p:sp>
        <p:nvSpPr>
          <p:cNvPr id="75" name="Shape 75"/>
          <p:cNvSpPr/>
          <p:nvPr/>
        </p:nvSpPr>
        <p:spPr>
          <a:xfrm>
            <a:off x="673100" y="1993900"/>
            <a:ext cx="3860800" cy="38633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Extravertie(E) 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la variété et l’action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Apprend mieux lorsque donné l’opportunité de parler à propos de l’information qu’elle est en train d’apprendre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Démontre de l’énergie et de l’enthousiasme pour les activités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Est </a:t>
            </a:r>
            <a:r>
              <a:t>stimulée par et répond bien aux activités de l’environnement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</a:t>
            </a:r>
            <a:r>
              <a:t>être facilement distraite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agir avant de penser</a:t>
            </a:r>
          </a:p>
        </p:txBody>
      </p:sp>
      <p:sp>
        <p:nvSpPr>
          <p:cNvPr id="76" name="Shape 76"/>
          <p:cNvSpPr/>
          <p:nvPr/>
        </p:nvSpPr>
        <p:spPr>
          <a:xfrm>
            <a:off x="4686300" y="1993900"/>
            <a:ext cx="3860800" cy="33299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Introvertie (I) 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Apprécie les activités individuelles ou en petits groupes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 sent énergisée par les idées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Pense avant d’agir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Réfléchit et forme ses idées avant d’en parler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Attend habituellement que les autres fassent les premiers pas 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observer avant d’essayer une activité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ctrTitle"/>
          </p:nvPr>
        </p:nvSpPr>
        <p:spPr>
          <a:xfrm>
            <a:off x="3322320" y="546100"/>
            <a:ext cx="5458969" cy="1048684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Orientation de l’attention et de l’énergie</a:t>
            </a:r>
          </a:p>
        </p:txBody>
      </p:sp>
      <p:sp>
        <p:nvSpPr>
          <p:cNvPr id="79" name="Shape 79"/>
          <p:cNvSpPr/>
          <p:nvPr/>
        </p:nvSpPr>
        <p:spPr>
          <a:xfrm>
            <a:off x="673100" y="2095500"/>
            <a:ext cx="3860800" cy="258318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Extravertie(E)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Est généralement amicale, bavarde, et facile à connaître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Devient énergique quand elles interagissent avec d'autres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dire des choses avant de les penser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 un temps d'attente plus court entre les questions et les réponses que les introverties</a:t>
            </a:r>
          </a:p>
        </p:txBody>
      </p:sp>
      <p:sp>
        <p:nvSpPr>
          <p:cNvPr id="80" name="Shape 80"/>
          <p:cNvSpPr/>
          <p:nvPr/>
        </p:nvSpPr>
        <p:spPr>
          <a:xfrm>
            <a:off x="4686300" y="2095500"/>
            <a:ext cx="3860800" cy="402336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Introvertie(I) 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</a:t>
            </a:r>
            <a:r>
              <a:rPr b="1"/>
              <a:t> </a:t>
            </a:r>
            <a:r>
              <a:t>moins tendance à partager ses pensées et ses sentiments avec les autres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 besoin de temps pour la vie privée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N’aime pas se faire interrompre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Prend son temps avant de répondre aux questions et attend plus longtemps entre les questions et les réponses que les extraverties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ignorer les distractions</a:t>
            </a:r>
          </a:p>
          <a:p>
            <a:pPr marL="514350" indent="-514350" defTabSz="914400">
              <a:lnSpc>
                <a:spcPct val="90000"/>
              </a:lnSpc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sembler réservée et silencieuse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ctrTitle"/>
          </p:nvPr>
        </p:nvSpPr>
        <p:spPr>
          <a:xfrm>
            <a:off x="3322320" y="650408"/>
            <a:ext cx="5458969" cy="629585"/>
          </a:xfrm>
          <a:prstGeom prst="rect">
            <a:avLst/>
          </a:prstGeom>
        </p:spPr>
        <p:txBody>
          <a:bodyPr/>
          <a:lstStyle>
            <a:lvl1pPr algn="r">
              <a:defRPr sz="3200"/>
            </a:lvl1pPr>
          </a:lstStyle>
          <a:p>
            <a:pPr/>
            <a:r>
              <a:t>Recueil d'information  </a:t>
            </a:r>
          </a:p>
        </p:txBody>
      </p:sp>
      <p:sp>
        <p:nvSpPr>
          <p:cNvPr id="83" name="Shape 83"/>
          <p:cNvSpPr/>
          <p:nvPr/>
        </p:nvSpPr>
        <p:spPr>
          <a:xfrm>
            <a:off x="673100" y="2006600"/>
            <a:ext cx="3860800" cy="35966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Sensation (S)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les consignes précises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Préfère utiliser des habiletés déjà apprises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Met l’emphase sur le présent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Travaille à un rythme régulier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Préfère apprendre étape par étape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Se fie aux expériences pour apprendre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</p:txBody>
      </p:sp>
      <p:sp>
        <p:nvSpPr>
          <p:cNvPr id="84" name="Shape 84"/>
          <p:cNvSpPr/>
          <p:nvPr/>
        </p:nvSpPr>
        <p:spPr>
          <a:xfrm>
            <a:off x="4686300" y="1993900"/>
            <a:ext cx="3860800" cy="3863340"/>
          </a:xfrm>
          <a:prstGeom prst="rect">
            <a:avLst/>
          </a:prstGeom>
          <a:ln w="38100">
            <a:solidFill>
              <a:schemeClr val="accent1">
                <a:alpha val="88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Intuition (N) </a:t>
            </a:r>
          </a:p>
          <a:p>
            <a:pPr algn="ctr" defTabSz="914400">
              <a:defRPr b="1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</a:t>
            </a:r>
            <a:r>
              <a:t> besoin d’occasions pour </a:t>
            </a:r>
            <a:r>
              <a:t>être original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Aime les t</a:t>
            </a:r>
            <a:r>
              <a:t>âches qui demandent de l’imagination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Préfère apprendre de nouvelles habiletés plu</a:t>
            </a:r>
            <a:r>
              <a:t>tôt que de maîtriser des habiletés familières.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N’aime pas les routines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Travaille en rafales d’énergies</a:t>
            </a:r>
          </a:p>
          <a:p>
            <a:pPr marL="514350" indent="-514350" defTabSz="914400">
              <a:buClr>
                <a:schemeClr val="accent1"/>
              </a:buClr>
              <a:buSzPct val="85000"/>
              <a:buFont typeface="Wingdings"/>
              <a:buChar char="❖"/>
              <a:defRPr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Peut sauter les faits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0082B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0000FF"/>
      </a:hlink>
      <a:folHlink>
        <a:srgbClr val="FF00FF"/>
      </a:folHlink>
    </a:clrScheme>
    <a:fontScheme name="Plaz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laza">
  <a:themeElements>
    <a:clrScheme name="Plaz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0082B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0000FF"/>
      </a:hlink>
      <a:folHlink>
        <a:srgbClr val="FF00FF"/>
      </a:folHlink>
    </a:clrScheme>
    <a:fontScheme name="Plaz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