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Lst>
  <p:notesMasterIdLst>
    <p:notesMasterId r:id="rId36"/>
  </p:notesMasterIdLst>
  <p:handoutMasterIdLst>
    <p:handoutMasterId r:id="rId37"/>
  </p:handoutMasterIdLst>
  <p:sldIdLst>
    <p:sldId id="256" r:id="rId19"/>
    <p:sldId id="259" r:id="rId20"/>
    <p:sldId id="265" r:id="rId21"/>
    <p:sldId id="263" r:id="rId22"/>
    <p:sldId id="267" r:id="rId23"/>
    <p:sldId id="268" r:id="rId24"/>
    <p:sldId id="271" r:id="rId25"/>
    <p:sldId id="272" r:id="rId26"/>
    <p:sldId id="285" r:id="rId27"/>
    <p:sldId id="286" r:id="rId28"/>
    <p:sldId id="287" r:id="rId29"/>
    <p:sldId id="269" r:id="rId30"/>
    <p:sldId id="270" r:id="rId31"/>
    <p:sldId id="273" r:id="rId32"/>
    <p:sldId id="274" r:id="rId33"/>
    <p:sldId id="277" r:id="rId34"/>
    <p:sldId id="261" r:id="rId35"/>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414141"/>
        </a:solidFill>
        <a:latin typeface="Gill Sans Light" pitchFamily="4" charset="0"/>
        <a:ea typeface="PingFang SC Light" pitchFamily="4" charset="-122"/>
        <a:cs typeface="+mn-cs"/>
        <a:sym typeface="Gill Sans Light" pitchFamily="4" charset="0"/>
      </a:defRPr>
    </a:lvl1pPr>
    <a:lvl2pPr marL="457200" algn="l" rtl="0" eaLnBrk="0" fontAlgn="base" hangingPunct="0">
      <a:spcBef>
        <a:spcPct val="0"/>
      </a:spcBef>
      <a:spcAft>
        <a:spcPct val="0"/>
      </a:spcAft>
      <a:defRPr sz="4200" kern="1200">
        <a:solidFill>
          <a:srgbClr val="414141"/>
        </a:solidFill>
        <a:latin typeface="Gill Sans Light" pitchFamily="4" charset="0"/>
        <a:ea typeface="PingFang SC Light" pitchFamily="4" charset="-122"/>
        <a:cs typeface="+mn-cs"/>
        <a:sym typeface="Gill Sans Light" pitchFamily="4" charset="0"/>
      </a:defRPr>
    </a:lvl2pPr>
    <a:lvl3pPr marL="914400" algn="l" rtl="0" eaLnBrk="0" fontAlgn="base" hangingPunct="0">
      <a:spcBef>
        <a:spcPct val="0"/>
      </a:spcBef>
      <a:spcAft>
        <a:spcPct val="0"/>
      </a:spcAft>
      <a:defRPr sz="4200" kern="1200">
        <a:solidFill>
          <a:srgbClr val="414141"/>
        </a:solidFill>
        <a:latin typeface="Gill Sans Light" pitchFamily="4" charset="0"/>
        <a:ea typeface="PingFang SC Light" pitchFamily="4" charset="-122"/>
        <a:cs typeface="+mn-cs"/>
        <a:sym typeface="Gill Sans Light" pitchFamily="4" charset="0"/>
      </a:defRPr>
    </a:lvl3pPr>
    <a:lvl4pPr marL="1371600" algn="l" rtl="0" eaLnBrk="0" fontAlgn="base" hangingPunct="0">
      <a:spcBef>
        <a:spcPct val="0"/>
      </a:spcBef>
      <a:spcAft>
        <a:spcPct val="0"/>
      </a:spcAft>
      <a:defRPr sz="4200" kern="1200">
        <a:solidFill>
          <a:srgbClr val="414141"/>
        </a:solidFill>
        <a:latin typeface="Gill Sans Light" pitchFamily="4" charset="0"/>
        <a:ea typeface="PingFang SC Light" pitchFamily="4" charset="-122"/>
        <a:cs typeface="+mn-cs"/>
        <a:sym typeface="Gill Sans Light" pitchFamily="4" charset="0"/>
      </a:defRPr>
    </a:lvl4pPr>
    <a:lvl5pPr marL="1828800" algn="l" rtl="0" eaLnBrk="0" fontAlgn="base" hangingPunct="0">
      <a:spcBef>
        <a:spcPct val="0"/>
      </a:spcBef>
      <a:spcAft>
        <a:spcPct val="0"/>
      </a:spcAft>
      <a:defRPr sz="4200" kern="1200">
        <a:solidFill>
          <a:srgbClr val="414141"/>
        </a:solidFill>
        <a:latin typeface="Gill Sans Light" pitchFamily="4" charset="0"/>
        <a:ea typeface="PingFang SC Light" pitchFamily="4" charset="-122"/>
        <a:cs typeface="+mn-cs"/>
        <a:sym typeface="Gill Sans Light" pitchFamily="4" charset="0"/>
      </a:defRPr>
    </a:lvl5pPr>
    <a:lvl6pPr marL="2286000" algn="l" defTabSz="914400" rtl="0" eaLnBrk="1" latinLnBrk="0" hangingPunct="1">
      <a:defRPr sz="4200" kern="1200">
        <a:solidFill>
          <a:srgbClr val="414141"/>
        </a:solidFill>
        <a:latin typeface="Gill Sans Light" pitchFamily="4" charset="0"/>
        <a:ea typeface="PingFang SC Light" pitchFamily="4" charset="-122"/>
        <a:cs typeface="+mn-cs"/>
        <a:sym typeface="Gill Sans Light" pitchFamily="4" charset="0"/>
      </a:defRPr>
    </a:lvl6pPr>
    <a:lvl7pPr marL="2743200" algn="l" defTabSz="914400" rtl="0" eaLnBrk="1" latinLnBrk="0" hangingPunct="1">
      <a:defRPr sz="4200" kern="1200">
        <a:solidFill>
          <a:srgbClr val="414141"/>
        </a:solidFill>
        <a:latin typeface="Gill Sans Light" pitchFamily="4" charset="0"/>
        <a:ea typeface="PingFang SC Light" pitchFamily="4" charset="-122"/>
        <a:cs typeface="+mn-cs"/>
        <a:sym typeface="Gill Sans Light" pitchFamily="4" charset="0"/>
      </a:defRPr>
    </a:lvl7pPr>
    <a:lvl8pPr marL="3200400" algn="l" defTabSz="914400" rtl="0" eaLnBrk="1" latinLnBrk="0" hangingPunct="1">
      <a:defRPr sz="4200" kern="1200">
        <a:solidFill>
          <a:srgbClr val="414141"/>
        </a:solidFill>
        <a:latin typeface="Gill Sans Light" pitchFamily="4" charset="0"/>
        <a:ea typeface="PingFang SC Light" pitchFamily="4" charset="-122"/>
        <a:cs typeface="+mn-cs"/>
        <a:sym typeface="Gill Sans Light" pitchFamily="4" charset="0"/>
      </a:defRPr>
    </a:lvl8pPr>
    <a:lvl9pPr marL="3657600" algn="l" defTabSz="914400" rtl="0" eaLnBrk="1" latinLnBrk="0" hangingPunct="1">
      <a:defRPr sz="4200" kern="1200">
        <a:solidFill>
          <a:srgbClr val="414141"/>
        </a:solidFill>
        <a:latin typeface="Gill Sans Light" pitchFamily="4" charset="0"/>
        <a:ea typeface="PingFang SC Light" pitchFamily="4" charset="-122"/>
        <a:cs typeface="+mn-cs"/>
        <a:sym typeface="Gill Sans Light" pitchFamily="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4179B-4C66-4A52-B373-F4DE430CA036}" v="35" dt="2021-01-24T21:07:07.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autoAdjust="0"/>
    <p:restoredTop sz="93653"/>
  </p:normalViewPr>
  <p:slideViewPr>
    <p:cSldViewPr>
      <p:cViewPr varScale="1">
        <p:scale>
          <a:sx n="73" d="100"/>
          <a:sy n="73" d="100"/>
        </p:scale>
        <p:origin x="1872" y="20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viewProps" Target="viewProps.xml"/><Relationship Id="rId21" Type="http://schemas.openxmlformats.org/officeDocument/2006/relationships/slide" Target="slides/slide3.xml"/><Relationship Id="rId34" Type="http://schemas.openxmlformats.org/officeDocument/2006/relationships/slide" Target="slides/slide16.xml"/><Relationship Id="rId42"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9294A7-19D9-409A-9314-F00C0AAD67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l Sans Light" charset="0"/>
                <a:ea typeface="PingFang SC Light" charset="0"/>
                <a:sym typeface="Gill Sans Light" charset="0"/>
              </a:defRPr>
            </a:lvl1pPr>
          </a:lstStyle>
          <a:p>
            <a:pPr>
              <a:defRPr/>
            </a:pPr>
            <a:endParaRPr lang="en-CA"/>
          </a:p>
        </p:txBody>
      </p:sp>
      <p:sp>
        <p:nvSpPr>
          <p:cNvPr id="3" name="Date Placeholder 2">
            <a:extLst>
              <a:ext uri="{FF2B5EF4-FFF2-40B4-BE49-F238E27FC236}">
                <a16:creationId xmlns:a16="http://schemas.microsoft.com/office/drawing/2014/main" id="{2DB66D61-26ED-4DCC-84D0-F87C5741A4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Gill Sans Light" charset="0"/>
                <a:ea typeface="PingFang SC Light" charset="0"/>
                <a:sym typeface="Gill Sans Light" charset="0"/>
              </a:defRPr>
            </a:lvl1pPr>
          </a:lstStyle>
          <a:p>
            <a:pPr>
              <a:defRPr/>
            </a:pPr>
            <a:fld id="{A51FB873-2D70-4CA5-A9B5-CC11ACAD7072}" type="datetimeFigureOut">
              <a:rPr lang="en-CA"/>
              <a:pPr>
                <a:defRPr/>
              </a:pPr>
              <a:t>2021-01-25</a:t>
            </a:fld>
            <a:endParaRPr lang="en-CA"/>
          </a:p>
        </p:txBody>
      </p:sp>
      <p:sp>
        <p:nvSpPr>
          <p:cNvPr id="4" name="Footer Placeholder 3">
            <a:extLst>
              <a:ext uri="{FF2B5EF4-FFF2-40B4-BE49-F238E27FC236}">
                <a16:creationId xmlns:a16="http://schemas.microsoft.com/office/drawing/2014/main" id="{FF0AF3A8-1DA9-4205-A3F3-AF4EC33A5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Gill Sans Light" charset="0"/>
                <a:ea typeface="PingFang SC Light" charset="0"/>
                <a:sym typeface="Gill Sans Light" charset="0"/>
              </a:defRPr>
            </a:lvl1pPr>
          </a:lstStyle>
          <a:p>
            <a:pPr>
              <a:defRPr/>
            </a:pPr>
            <a:endParaRPr lang="en-CA"/>
          </a:p>
        </p:txBody>
      </p:sp>
      <p:sp>
        <p:nvSpPr>
          <p:cNvPr id="5" name="Slide Number Placeholder 4">
            <a:extLst>
              <a:ext uri="{FF2B5EF4-FFF2-40B4-BE49-F238E27FC236}">
                <a16:creationId xmlns:a16="http://schemas.microsoft.com/office/drawing/2014/main" id="{8D2D29F7-7007-47B8-AAAE-6D28C52750A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45DEBF-0FBB-4C23-9D24-4FF47E955FD0}"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9E0F11-6D75-4BCA-AA36-29263B0428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l Sans Light" charset="0"/>
                <a:ea typeface="PingFang SC Light" charset="0"/>
                <a:sym typeface="Gill Sans Light" charset="0"/>
              </a:defRPr>
            </a:lvl1pPr>
          </a:lstStyle>
          <a:p>
            <a:pPr>
              <a:defRPr/>
            </a:pPr>
            <a:endParaRPr lang="en-CA"/>
          </a:p>
        </p:txBody>
      </p:sp>
      <p:sp>
        <p:nvSpPr>
          <p:cNvPr id="3" name="Date Placeholder 2">
            <a:extLst>
              <a:ext uri="{FF2B5EF4-FFF2-40B4-BE49-F238E27FC236}">
                <a16:creationId xmlns:a16="http://schemas.microsoft.com/office/drawing/2014/main" id="{70A74FBF-748E-454A-AA80-712EAFE5440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l Sans Light" charset="0"/>
                <a:ea typeface="PingFang SC Light" charset="0"/>
                <a:sym typeface="Gill Sans Light" charset="0"/>
              </a:defRPr>
            </a:lvl1pPr>
          </a:lstStyle>
          <a:p>
            <a:pPr>
              <a:defRPr/>
            </a:pPr>
            <a:fld id="{3F2CC400-C5BF-447D-A761-592ABE794C58}" type="datetimeFigureOut">
              <a:rPr lang="en-CA"/>
              <a:pPr>
                <a:defRPr/>
              </a:pPr>
              <a:t>2021-01-25</a:t>
            </a:fld>
            <a:endParaRPr lang="en-CA"/>
          </a:p>
        </p:txBody>
      </p:sp>
      <p:sp>
        <p:nvSpPr>
          <p:cNvPr id="4" name="Slide Image Placeholder 3">
            <a:extLst>
              <a:ext uri="{FF2B5EF4-FFF2-40B4-BE49-F238E27FC236}">
                <a16:creationId xmlns:a16="http://schemas.microsoft.com/office/drawing/2014/main" id="{0A5E92EA-490D-4ADD-B053-E32C2D8CDCC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F4D0635-1B08-454A-9676-B70228588B1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AA20F8AF-AC02-4CFF-AB27-73A297B3A8A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l Sans Light" charset="0"/>
                <a:ea typeface="PingFang SC Light" charset="0"/>
                <a:sym typeface="Gill Sans Light" charset="0"/>
              </a:defRPr>
            </a:lvl1pPr>
          </a:lstStyle>
          <a:p>
            <a:pPr>
              <a:defRPr/>
            </a:pPr>
            <a:endParaRPr lang="en-CA"/>
          </a:p>
        </p:txBody>
      </p:sp>
      <p:sp>
        <p:nvSpPr>
          <p:cNvPr id="7" name="Slide Number Placeholder 6">
            <a:extLst>
              <a:ext uri="{FF2B5EF4-FFF2-40B4-BE49-F238E27FC236}">
                <a16:creationId xmlns:a16="http://schemas.microsoft.com/office/drawing/2014/main" id="{45D48B36-D230-42E8-A49A-DD771C41751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FD160A-FB7A-436F-A8BA-66F362F1ED8D}"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63495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74878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487626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80878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56226375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564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7790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3269730"/>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5329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937372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36779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1539513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8285635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8371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05552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02382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2596493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96391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7423605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03220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77714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723272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13195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3399103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80765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009441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4839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44916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40540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71535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2934792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82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17814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80612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326098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6379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918025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23253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7004641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92163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45787"/>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63326473"/>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79126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2598948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4876800"/>
            <a:ext cx="2870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8200" y="4876800"/>
            <a:ext cx="2870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78643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25323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239510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082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8570777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3314900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313535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22600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85190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177741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44657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2280724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55600" y="254000"/>
            <a:ext cx="6070600" cy="923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4000"/>
            <a:ext cx="6070600" cy="923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88523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44789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316256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3187700"/>
            <a:ext cx="607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82967"/>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813428"/>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5304394"/>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558984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58527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92329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9232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46685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934186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9896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30047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5270500"/>
            <a:ext cx="6070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270500"/>
            <a:ext cx="6070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270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6970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589844"/>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44487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5740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6815854"/>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46505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087"/>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44700"/>
            <a:ext cx="3073400" cy="452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044700"/>
            <a:ext cx="90678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52894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764813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271174"/>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9598210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47560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3107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051951"/>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86518646"/>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64757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1053293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385627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919418"/>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63232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89216195"/>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460150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022104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39819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45759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089747"/>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4534754"/>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87650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1047473"/>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9216632"/>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1243079"/>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53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531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694165"/>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8608218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75547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0156416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77100558"/>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90679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087323"/>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2945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247983"/>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5431850"/>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34962775"/>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01843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53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531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602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7465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38909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277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4849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401965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7171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625799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8200" y="3187700"/>
            <a:ext cx="28702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06275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1320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15739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5490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713079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7634640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10644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0125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36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9388543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93005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2486357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4876800"/>
            <a:ext cx="2870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78200" y="4876800"/>
            <a:ext cx="2870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265918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49380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92875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2624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94254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44738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24262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1009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0426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363205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3219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425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8422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9926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68387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281214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90602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9220987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5743845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25140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97150"/>
            <a:ext cx="3073400" cy="6188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97150"/>
            <a:ext cx="9067800"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39982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0319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25247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2799939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6331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033730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51165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409470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25382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9997403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2101851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36652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97150"/>
            <a:ext cx="3073400" cy="6188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97150"/>
            <a:ext cx="9067800"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30771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0707455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10529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909313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41865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04073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25687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033107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63078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579253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631389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98467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97150"/>
            <a:ext cx="3073400" cy="6188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597150"/>
            <a:ext cx="9067800"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884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2890053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1974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8733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82682188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8077200"/>
            <a:ext cx="6070600"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077200"/>
            <a:ext cx="6070600"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07069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68736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246260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68956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81220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662511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60844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45325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118578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190351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33404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400198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8077200"/>
            <a:ext cx="6070600"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077200"/>
            <a:ext cx="6070600" cy="120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83350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92030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127786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37736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0432243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74262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23752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57753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1pPr>
      <a:lvl2pPr marL="685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2pPr>
      <a:lvl3pPr marL="1066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3pPr>
      <a:lvl4pPr marL="1447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4pPr>
      <a:lvl5pPr marL="1828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7EA6F2C-FCE6-44DD-B381-C1688EFE3035}"/>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
        <p:nvSpPr>
          <p:cNvPr id="10242" name="Rectangle 2">
            <a:extLst>
              <a:ext uri="{FF2B5EF4-FFF2-40B4-BE49-F238E27FC236}">
                <a16:creationId xmlns:a16="http://schemas.microsoft.com/office/drawing/2014/main" id="{1E2FE995-9FD7-403F-BA07-2D212B45FC38}"/>
              </a:ext>
            </a:extLst>
          </p:cNvPr>
          <p:cNvSpPr>
            <a:spLocks noGrp="1" noChangeArrowheads="1"/>
          </p:cNvSpPr>
          <p:nvPr>
            <p:ph type="body" idx="1"/>
          </p:nvPr>
        </p:nvSpPr>
        <p:spPr bwMode="auto">
          <a:xfrm>
            <a:off x="67564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itchFamily="4" charset="0"/>
        </a:defRPr>
      </a:lvl1pPr>
      <a:lvl2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rgbClr val="404140"/>
          </a:solidFill>
          <a:latin typeface="+mn-lt"/>
          <a:ea typeface="+mn-ea"/>
          <a:cs typeface="+mn-cs"/>
          <a:sym typeface="Gill Sans Light" pitchFamily="4" charset="0"/>
        </a:defRPr>
      </a:lvl1pPr>
      <a:lvl2pPr marL="635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rgbClr val="404140"/>
          </a:solidFill>
          <a:latin typeface="+mn-lt"/>
          <a:ea typeface="+mn-ea"/>
          <a:cs typeface="+mn-cs"/>
          <a:sym typeface="Gill Sans Light" pitchFamily="4" charset="0"/>
        </a:defRPr>
      </a:lvl2pPr>
      <a:lvl3pPr marL="1016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rgbClr val="404140"/>
          </a:solidFill>
          <a:latin typeface="+mn-lt"/>
          <a:ea typeface="+mn-ea"/>
          <a:cs typeface="+mn-cs"/>
          <a:sym typeface="Gill Sans Light" pitchFamily="4" charset="0"/>
        </a:defRPr>
      </a:lvl3pPr>
      <a:lvl4pPr marL="1397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rgbClr val="404140"/>
          </a:solidFill>
          <a:latin typeface="+mn-lt"/>
          <a:ea typeface="+mn-ea"/>
          <a:cs typeface="+mn-cs"/>
          <a:sym typeface="Gill Sans Light" pitchFamily="4" charset="0"/>
        </a:defRPr>
      </a:lvl4pPr>
      <a:lvl5pPr marL="1778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rgbClr val="404140"/>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2C25A341-84DE-4536-8BB1-AA854180B304}"/>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
        <p:nvSpPr>
          <p:cNvPr id="11266" name="Rectangle 2">
            <a:extLst>
              <a:ext uri="{FF2B5EF4-FFF2-40B4-BE49-F238E27FC236}">
                <a16:creationId xmlns:a16="http://schemas.microsoft.com/office/drawing/2014/main" id="{681DBAD2-FC94-4D79-8235-D803D7CE8A15}"/>
              </a:ext>
            </a:extLst>
          </p:cNvPr>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1pPr>
      <a:lvl2pPr marL="635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2pPr>
      <a:lvl3pPr marL="1016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3pPr>
      <a:lvl4pPr marL="1397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4pPr>
      <a:lvl5pPr marL="1778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0A74DE21-C873-4A65-B9FE-4A5B0787FDFE}"/>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
        <p:nvSpPr>
          <p:cNvPr id="12290" name="Rectangle 2">
            <a:extLst>
              <a:ext uri="{FF2B5EF4-FFF2-40B4-BE49-F238E27FC236}">
                <a16:creationId xmlns:a16="http://schemas.microsoft.com/office/drawing/2014/main" id="{99C2F9AE-33D9-4375-9546-58BE3A89B297}"/>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1pPr>
      <a:lvl2pPr marL="635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2pPr>
      <a:lvl3pPr marL="1016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3pPr>
      <a:lvl4pPr marL="1397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4pPr>
      <a:lvl5pPr marL="1778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7ED12007-4AC6-4792-A480-3A906AEA328D}"/>
              </a:ext>
            </a:extLst>
          </p:cNvPr>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a:sym typeface="Gill Sans Light" charset="0"/>
              </a:rPr>
              <a:t>Click to edit Master title style</a:t>
            </a:r>
          </a:p>
        </p:txBody>
      </p:sp>
      <p:sp>
        <p:nvSpPr>
          <p:cNvPr id="13314" name="Rectangle 2">
            <a:extLst>
              <a:ext uri="{FF2B5EF4-FFF2-40B4-BE49-F238E27FC236}">
                <a16:creationId xmlns:a16="http://schemas.microsoft.com/office/drawing/2014/main" id="{43B884C2-0167-4CC5-8E92-74F3B4EA17C0}"/>
              </a:ext>
            </a:extLst>
          </p:cNvPr>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itchFamily="4" charset="0"/>
        </a:defRPr>
      </a:lvl1pPr>
      <a:lvl2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rgbClr val="404140"/>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rgbClr val="404140"/>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rgbClr val="404140"/>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rgbClr val="404140"/>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rgbClr val="404140"/>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9F5B0A6D-7345-4145-9F23-090D0DB4F42E}"/>
              </a:ext>
            </a:extLst>
          </p:cNvPr>
          <p:cNvSpPr>
            <a:spLocks noGrp="1" noChangeArrowheads="1"/>
          </p:cNvSpPr>
          <p:nvPr>
            <p:ph type="body" idx="1"/>
          </p:nvPr>
        </p:nvSpPr>
        <p:spPr bwMode="auto">
          <a:xfrm>
            <a:off x="355600" y="254000"/>
            <a:ext cx="12293600" cy="923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txStyles>
    <p:titleStyle>
      <a:lvl1pPr algn="ctr" rtl="0" eaLnBrk="0" fontAlgn="base" hangingPunct="0">
        <a:spcBef>
          <a:spcPct val="0"/>
        </a:spcBef>
        <a:spcAft>
          <a:spcPct val="0"/>
        </a:spcAft>
        <a:defRPr sz="7200" kern="1200">
          <a:solidFill>
            <a:srgbClr val="404140"/>
          </a:solidFill>
          <a:latin typeface="+mj-lt"/>
          <a:ea typeface="+mj-ea"/>
          <a:cs typeface="+mj-cs"/>
          <a:sym typeface="Gill Sans Light" pitchFamily="4" charset="0"/>
        </a:defRPr>
      </a:lvl1pPr>
      <a:lvl2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rgbClr val="404140"/>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rgbClr val="404140"/>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rgbClr val="404140"/>
          </a:solidFill>
          <a:latin typeface="+mn-lt"/>
          <a:ea typeface="+mn-ea"/>
          <a:cs typeface="+mn-cs"/>
          <a:sym typeface="Gill Sans Light" pitchFamily="4" charset="0"/>
        </a:defRPr>
      </a:lvl1pPr>
      <a:lvl2pPr marL="6350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rgbClr val="404140"/>
          </a:solidFill>
          <a:latin typeface="+mn-lt"/>
          <a:ea typeface="+mn-ea"/>
          <a:cs typeface="+mn-cs"/>
          <a:sym typeface="Gill Sans Light" pitchFamily="4" charset="0"/>
        </a:defRPr>
      </a:lvl2pPr>
      <a:lvl3pPr marL="10160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rgbClr val="404140"/>
          </a:solidFill>
          <a:latin typeface="+mn-lt"/>
          <a:ea typeface="+mn-ea"/>
          <a:cs typeface="+mn-cs"/>
          <a:sym typeface="Gill Sans Light" pitchFamily="4" charset="0"/>
        </a:defRPr>
      </a:lvl3pPr>
      <a:lvl4pPr marL="13970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rgbClr val="404140"/>
          </a:solidFill>
          <a:latin typeface="+mn-lt"/>
          <a:ea typeface="+mn-ea"/>
          <a:cs typeface="+mn-cs"/>
          <a:sym typeface="Gill Sans Light" pitchFamily="4" charset="0"/>
        </a:defRPr>
      </a:lvl4pPr>
      <a:lvl5pPr marL="17780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rgbClr val="404140"/>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50407B64-83C6-4D87-AC36-D697685F6406}"/>
              </a:ext>
            </a:extLst>
          </p:cNvPr>
          <p:cNvSpPr>
            <a:spLocks noGrp="1" noChangeArrowheads="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a:sym typeface="Gill Sans Light" charset="0"/>
              </a:rPr>
              <a:t>Click to edit Master title style</a:t>
            </a:r>
          </a:p>
        </p:txBody>
      </p:sp>
      <p:sp>
        <p:nvSpPr>
          <p:cNvPr id="15362" name="Rectangle 2">
            <a:extLst>
              <a:ext uri="{FF2B5EF4-FFF2-40B4-BE49-F238E27FC236}">
                <a16:creationId xmlns:a16="http://schemas.microsoft.com/office/drawing/2014/main" id="{773BD947-8B81-4605-940E-90F72028197C}"/>
              </a:ext>
            </a:extLst>
          </p:cNvPr>
          <p:cNvSpPr>
            <a:spLocks noGrp="1" noChangeArrowheads="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1pPr>
      <a:lvl2pPr marL="685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2pPr>
      <a:lvl3pPr marL="1066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3pPr>
      <a:lvl4pPr marL="1447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4pPr>
      <a:lvl5pPr marL="1828800" indent="-304800" algn="l" rtl="0" eaLnBrk="0" fontAlgn="base" hangingPunct="0">
        <a:lnSpc>
          <a:spcPct val="120000"/>
        </a:lnSpc>
        <a:spcBef>
          <a:spcPts val="3800"/>
        </a:spcBef>
        <a:spcAft>
          <a:spcPct val="0"/>
        </a:spcAft>
        <a:buClr>
          <a:srgbClr val="414141"/>
        </a:buClr>
        <a:buSzPct val="81000"/>
        <a:buFont typeface="Gill Sans Light" pitchFamily="4" charset="0"/>
        <a:buChar char="•"/>
        <a:defRPr sz="46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F5ACA468-4EC8-4F06-ADE9-6E1EEDA49279}"/>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1pPr>
      <a:lvl2pPr marL="685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2pPr>
      <a:lvl3pPr marL="1066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3pPr>
      <a:lvl4pPr marL="1447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4pPr>
      <a:lvl5pPr marL="1828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0DE1709-6151-48D6-B119-A775F45EA29B}"/>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1pPr>
      <a:lvl2pPr marL="685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2pPr>
      <a:lvl3pPr marL="1066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3pPr>
      <a:lvl4pPr marL="1447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4pPr>
      <a:lvl5pPr marL="1828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32EC75AF-3F3B-4E3C-BFB4-0D9A76D27262}"/>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
        <p:nvSpPr>
          <p:cNvPr id="2050" name="Rectangle 2">
            <a:extLst>
              <a:ext uri="{FF2B5EF4-FFF2-40B4-BE49-F238E27FC236}">
                <a16:creationId xmlns:a16="http://schemas.microsoft.com/office/drawing/2014/main" id="{B64FA884-BCBF-41DF-99F2-5EB87AD7BE13}"/>
              </a:ext>
            </a:extLst>
          </p:cNvPr>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1pPr>
      <a:lvl2pPr marL="635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2pPr>
      <a:lvl3pPr marL="1016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3pPr>
      <a:lvl4pPr marL="1397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4pPr>
      <a:lvl5pPr marL="1778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C8642A01-01C6-407D-9C81-41DD117DB1B7}"/>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
        <p:nvSpPr>
          <p:cNvPr id="3074" name="Rectangle 2">
            <a:extLst>
              <a:ext uri="{FF2B5EF4-FFF2-40B4-BE49-F238E27FC236}">
                <a16:creationId xmlns:a16="http://schemas.microsoft.com/office/drawing/2014/main" id="{2461203B-33B1-418D-A3FE-57790E82A6B5}"/>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1pPr>
      <a:lvl2pPr marL="635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2pPr>
      <a:lvl3pPr marL="1016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3pPr>
      <a:lvl4pPr marL="1397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4pPr>
      <a:lvl5pPr marL="1778000" indent="-304800" algn="l" rtl="0" eaLnBrk="0" fontAlgn="base" hangingPunct="0">
        <a:spcBef>
          <a:spcPts val="3800"/>
        </a:spcBef>
        <a:spcAft>
          <a:spcPct val="0"/>
        </a:spcAft>
        <a:buClr>
          <a:srgbClr val="414141"/>
        </a:buClr>
        <a:buSzPct val="81000"/>
        <a:buFont typeface="Gill Sans Light" pitchFamily="4" charset="0"/>
        <a:buChar char="•"/>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CBDCABA-9AA9-4AAB-B603-0CA33F324A3C}"/>
              </a:ext>
            </a:extLst>
          </p:cNvPr>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a:sym typeface="Gill Sans Light" charset="0"/>
              </a:rPr>
              <a:t>Click to edit Master title style</a:t>
            </a:r>
          </a:p>
        </p:txBody>
      </p:sp>
      <p:sp>
        <p:nvSpPr>
          <p:cNvPr id="4098" name="Rectangle 2">
            <a:extLst>
              <a:ext uri="{FF2B5EF4-FFF2-40B4-BE49-F238E27FC236}">
                <a16:creationId xmlns:a16="http://schemas.microsoft.com/office/drawing/2014/main" id="{4B1A4376-46B6-487A-B902-9FEDAF0AC19B}"/>
              </a:ext>
            </a:extLst>
          </p:cNvPr>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879AF8E-7917-413E-A3BE-4C8F43AE9BC4}"/>
              </a:ext>
            </a:extLst>
          </p:cNvPr>
          <p:cNvSpPr>
            <a:spLocks noGrp="1" noChangeArrowheads="1"/>
          </p:cNvSpPr>
          <p:nvPr>
            <p:ph type="title"/>
          </p:nvPr>
        </p:nvSpPr>
        <p:spPr bwMode="auto">
          <a:xfrm>
            <a:off x="355600" y="3225800"/>
            <a:ext cx="122936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6A70EC1C-D682-4872-BF93-B9DC184CC239}"/>
              </a:ext>
            </a:extLst>
          </p:cNvPr>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643E3D6-138D-431C-B99A-411916BFA2A4}"/>
              </a:ext>
            </a:extLst>
          </p:cNvPr>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2A0831A3-1F6E-44C9-B079-BD5C29D9DD78}"/>
              </a:ext>
            </a:extLst>
          </p:cNvPr>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a:sym typeface="Gill Sans Light" charset="0"/>
              </a:rPr>
              <a:t>Click to edit Master title style</a:t>
            </a:r>
          </a:p>
        </p:txBody>
      </p:sp>
      <p:sp>
        <p:nvSpPr>
          <p:cNvPr id="8194" name="Rectangle 2">
            <a:extLst>
              <a:ext uri="{FF2B5EF4-FFF2-40B4-BE49-F238E27FC236}">
                <a16:creationId xmlns:a16="http://schemas.microsoft.com/office/drawing/2014/main" id="{95DEC1C8-C698-48B6-B334-F3358A4F7E62}"/>
              </a:ext>
            </a:extLst>
          </p:cNvPr>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9AB796F4-4AF3-4C42-B365-575FC6E4DC4E}"/>
              </a:ext>
            </a:extLst>
          </p:cNvPr>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en-US">
                <a:sym typeface="Gill Sans Light" charset="0"/>
              </a:rPr>
              <a:t>Click to edit Master title style</a:t>
            </a:r>
          </a:p>
        </p:txBody>
      </p:sp>
      <p:sp>
        <p:nvSpPr>
          <p:cNvPr id="9218" name="Rectangle 2">
            <a:extLst>
              <a:ext uri="{FF2B5EF4-FFF2-40B4-BE49-F238E27FC236}">
                <a16:creationId xmlns:a16="http://schemas.microsoft.com/office/drawing/2014/main" id="{8E764B0F-82C6-43F8-9CB4-FB6B1A4E71FE}"/>
              </a:ext>
            </a:extLst>
          </p:cNvPr>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en-US">
                <a:sym typeface="Gill Sans Light" charset="0"/>
              </a:rPr>
              <a:t>Click to edit Master text styles</a:t>
            </a:r>
          </a:p>
          <a:p>
            <a:pPr lvl="1"/>
            <a:r>
              <a:rPr lang="en-US" altLang="en-US">
                <a:sym typeface="Gill Sans Light" charset="0"/>
              </a:rPr>
              <a:t>Second level</a:t>
            </a:r>
          </a:p>
          <a:p>
            <a:pPr lvl="2"/>
            <a:r>
              <a:rPr lang="en-US" altLang="en-US">
                <a:sym typeface="Gill Sans Light" charset="0"/>
              </a:rPr>
              <a:t>Third level</a:t>
            </a:r>
          </a:p>
          <a:p>
            <a:pPr lvl="3"/>
            <a:r>
              <a:rPr lang="en-US" altLang="en-US">
                <a:sym typeface="Gill Sans Light" charset="0"/>
              </a:rPr>
              <a:t>Fourth level</a:t>
            </a:r>
          </a:p>
          <a:p>
            <a:pPr lvl="4"/>
            <a:r>
              <a:rPr lang="en-US" alt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ctr" rtl="0" eaLnBrk="0" fontAlgn="base" hangingPunct="0">
        <a:spcBef>
          <a:spcPct val="0"/>
        </a:spcBef>
        <a:spcAft>
          <a:spcPct val="0"/>
        </a:spcAft>
        <a:defRPr sz="7200" kern="1200">
          <a:solidFill>
            <a:schemeClr val="tx1"/>
          </a:solidFill>
          <a:latin typeface="+mj-lt"/>
          <a:ea typeface="+mj-ea"/>
          <a:cs typeface="+mj-cs"/>
          <a:sym typeface="Gill Sans Light" pitchFamily="4" charset="0"/>
        </a:defRPr>
      </a:lvl1pPr>
      <a:lvl2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2pPr>
      <a:lvl3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3pPr>
      <a:lvl4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4pPr>
      <a:lvl5pPr algn="ctr" rtl="0" eaLnBrk="0" fontAlgn="base" hangingPunct="0">
        <a:spcBef>
          <a:spcPct val="0"/>
        </a:spcBef>
        <a:spcAft>
          <a:spcPct val="0"/>
        </a:spcAft>
        <a:defRPr sz="7200">
          <a:solidFill>
            <a:schemeClr val="tx1"/>
          </a:solidFill>
          <a:latin typeface="Gill Sans Light" charset="0"/>
          <a:ea typeface="PingFang SC Light" charset="-122"/>
          <a:cs typeface="PingFang SC Light" charset="-122"/>
          <a:sym typeface="Gill Sans Light" pitchFamily="4" charset="0"/>
        </a:defRPr>
      </a:lvl5pPr>
      <a:lvl6pPr marL="4572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6pPr>
      <a:lvl7pPr marL="9144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7pPr>
      <a:lvl8pPr marL="13716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8pPr>
      <a:lvl9pPr marL="1828800" algn="ctr" rtl="0" fontAlgn="base">
        <a:spcBef>
          <a:spcPct val="0"/>
        </a:spcBef>
        <a:spcAft>
          <a:spcPct val="0"/>
        </a:spcAft>
        <a:defRPr sz="7200">
          <a:solidFill>
            <a:schemeClr val="tx1"/>
          </a:solidFill>
          <a:latin typeface="Gill Sans Light" charset="0"/>
          <a:ea typeface="PingFang SC Light" charset="-122"/>
          <a:cs typeface="PingFang SC Light" charset="-122"/>
          <a:sym typeface="Gill Sans Light" charset="0"/>
        </a:defRPr>
      </a:lvl9pPr>
    </p:titleStyle>
    <p:bodyStyle>
      <a:lvl1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1pPr>
      <a:lvl2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2pPr>
      <a:lvl3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3pPr>
      <a:lvl4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4pPr>
      <a:lvl5pPr algn="ctr" rtl="0" eaLnBrk="0" fontAlgn="base" hangingPunct="0">
        <a:spcBef>
          <a:spcPct val="0"/>
        </a:spcBef>
        <a:spcAft>
          <a:spcPct val="0"/>
        </a:spcAft>
        <a:defRPr sz="3800" kern="1200">
          <a:solidFill>
            <a:schemeClr val="tx1"/>
          </a:solidFill>
          <a:latin typeface="+mn-lt"/>
          <a:ea typeface="+mn-ea"/>
          <a:cs typeface="+mn-cs"/>
          <a:sym typeface="Gill Sans Light" pitchFamily="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natcon.org/archive/natcon/papers/natcon_papers_2006_e8.pdf" TargetMode="External"/><Relationship Id="rId2" Type="http://schemas.openxmlformats.org/officeDocument/2006/relationships/hyperlink" Target="http://www.peoplemetrics.com/blog/how-to-build-employee-resilience-even-in-a-recession/" TargetMode="External"/><Relationship Id="rId1" Type="http://schemas.openxmlformats.org/officeDocument/2006/relationships/slideLayout" Target="../slideLayouts/slideLayout24.xml"/><Relationship Id="rId4" Type="http://schemas.openxmlformats.org/officeDocument/2006/relationships/hyperlink" Target="http://www.psychologyfoundation.org/pdf/publications/WorkplaceResiliency.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12BCD3D0-80E3-49F0-9FEA-20D155CCA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6" r="1588" b="10925"/>
          <a:stretch>
            <a:fillRect/>
          </a:stretch>
        </p:blipFill>
        <p:spPr bwMode="auto">
          <a:xfrm>
            <a:off x="1600200" y="4921250"/>
            <a:ext cx="3267075" cy="3005138"/>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58" name="Picture 2">
            <a:extLst>
              <a:ext uri="{FF2B5EF4-FFF2-40B4-BE49-F238E27FC236}">
                <a16:creationId xmlns:a16="http://schemas.microsoft.com/office/drawing/2014/main" id="{BC997A6E-F517-4FE5-B76F-385F0795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90" b="5161"/>
          <a:stretch>
            <a:fillRect/>
          </a:stretch>
        </p:blipFill>
        <p:spPr bwMode="auto">
          <a:xfrm>
            <a:off x="4867275" y="4914900"/>
            <a:ext cx="3268663" cy="3011488"/>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59" name="Picture 3">
            <a:extLst>
              <a:ext uri="{FF2B5EF4-FFF2-40B4-BE49-F238E27FC236}">
                <a16:creationId xmlns:a16="http://schemas.microsoft.com/office/drawing/2014/main" id="{343E5B7F-E407-4EE7-BDCB-8C11CB529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589" t="266" r="13069"/>
          <a:stretch>
            <a:fillRect/>
          </a:stretch>
        </p:blipFill>
        <p:spPr bwMode="auto">
          <a:xfrm>
            <a:off x="8123238" y="4914900"/>
            <a:ext cx="3294062" cy="3025775"/>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460" name="Rectangle 4">
            <a:extLst>
              <a:ext uri="{FF2B5EF4-FFF2-40B4-BE49-F238E27FC236}">
                <a16:creationId xmlns:a16="http://schemas.microsoft.com/office/drawing/2014/main" id="{0EB91909-A4EF-42BC-95BD-CEAD4A5D307B}"/>
              </a:ext>
            </a:extLst>
          </p:cNvPr>
          <p:cNvSpPr>
            <a:spLocks noGrp="1" noChangeArrowheads="1"/>
          </p:cNvSpPr>
          <p:nvPr>
            <p:ph type="title"/>
          </p:nvPr>
        </p:nvSpPr>
        <p:spPr bwMode="auto">
          <a:xfrm>
            <a:off x="355600" y="1727200"/>
            <a:ext cx="12293600" cy="2438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0" bIns="45720" numCol="1" anchor="ctr" anchorCtr="0" compatLnSpc="1">
            <a:prstTxWarp prst="textNoShape">
              <a:avLst/>
            </a:prstTxWarp>
          </a:bodyPr>
          <a:lstStyle/>
          <a:p>
            <a:pPr eaLnBrk="1" hangingPunct="1">
              <a:defRPr/>
            </a:pPr>
            <a:r>
              <a:rPr lang="fr-CA" sz="6600" dirty="0">
                <a:sym typeface="Gill Sans Light" charset="0"/>
              </a:rPr>
              <a:t>Les atouts de la résilience</a:t>
            </a:r>
            <a:endParaRPr lang="fr-CA" altLang="en-US" sz="6400" dirty="0">
              <a:sym typeface="Gill Sans Light" charset="0"/>
            </a:endParaRPr>
          </a:p>
        </p:txBody>
      </p:sp>
      <p:pic>
        <p:nvPicPr>
          <p:cNvPr id="21509" name="Picture 5">
            <a:extLst>
              <a:ext uri="{FF2B5EF4-FFF2-40B4-BE49-F238E27FC236}">
                <a16:creationId xmlns:a16="http://schemas.microsoft.com/office/drawing/2014/main" id="{09858D24-09E7-45D8-8C26-AAC5D759D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 y="254000"/>
            <a:ext cx="2070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2DA1D99-90D0-4A3E-90CE-208D9213EC7F}"/>
              </a:ext>
            </a:extLst>
          </p:cNvPr>
          <p:cNvSpPr>
            <a:spLocks noGrp="1" noChangeArrowheads="1"/>
          </p:cNvSpPr>
          <p:nvPr>
            <p:ph type="title"/>
          </p:nvPr>
        </p:nvSpPr>
        <p:spPr>
          <a:xfrm>
            <a:off x="349250" y="339725"/>
            <a:ext cx="12293600" cy="1247775"/>
          </a:xfrm>
        </p:spPr>
        <p:txBody>
          <a:bodyPr anchor="t"/>
          <a:lstStyle/>
          <a:p>
            <a:pPr defTabSz="666750">
              <a:lnSpc>
                <a:spcPct val="90000"/>
              </a:lnSpc>
              <a:spcAft>
                <a:spcPct val="35000"/>
              </a:spcAft>
              <a:defRPr/>
            </a:pPr>
            <a:r>
              <a:rPr lang="fr-FR" dirty="0">
                <a:solidFill>
                  <a:schemeClr val="tx1">
                    <a:lumMod val="50000"/>
                  </a:schemeClr>
                </a:solidFill>
                <a:sym typeface="Gill Sans Light" charset="0"/>
              </a:rPr>
              <a:t>Les atouts d’attitude optimiste</a:t>
            </a:r>
          </a:p>
        </p:txBody>
      </p:sp>
      <p:sp>
        <p:nvSpPr>
          <p:cNvPr id="34818" name="Rectangle 2">
            <a:extLst>
              <a:ext uri="{FF2B5EF4-FFF2-40B4-BE49-F238E27FC236}">
                <a16:creationId xmlns:a16="http://schemas.microsoft.com/office/drawing/2014/main" id="{F97C2B96-C064-4961-AF3D-976B75D77EE0}"/>
              </a:ext>
            </a:extLst>
          </p:cNvPr>
          <p:cNvSpPr>
            <a:spLocks noGrp="1" noChangeArrowheads="1"/>
          </p:cNvSpPr>
          <p:nvPr>
            <p:ph type="body" idx="1"/>
          </p:nvPr>
        </p:nvSpPr>
        <p:spPr>
          <a:xfrm>
            <a:off x="546100" y="1321419"/>
            <a:ext cx="11899900" cy="7110761"/>
          </a:xfrm>
        </p:spPr>
        <p:txBody>
          <a:bodyPr/>
          <a:lstStyle/>
          <a:p>
            <a:pPr marL="285750" indent="-285750">
              <a:buFont typeface="Arial"/>
              <a:buChar char="•"/>
              <a:defRPr/>
            </a:pPr>
            <a:r>
              <a:rPr lang="fr-FR" sz="3000" dirty="0">
                <a:cs typeface="Trebuchet MS"/>
                <a:sym typeface="Gill Sans Light" charset="0"/>
              </a:rPr>
              <a:t>Les atouts d’attitude optimiste nous donnent une disposition positive face à des situations difficiles et des défis de taille. </a:t>
            </a:r>
          </a:p>
          <a:p>
            <a:pPr marL="285750" indent="-285750">
              <a:buFont typeface="Arial"/>
              <a:buChar char="•"/>
              <a:defRPr/>
            </a:pPr>
            <a:r>
              <a:rPr lang="fr-FR" sz="3000" dirty="0">
                <a:cs typeface="Trebuchet MS"/>
                <a:sym typeface="Gill Sans Light" charset="0"/>
              </a:rPr>
              <a:t>Lorsqu’on possède une attitude positive, on voit les obstacles et les défis comme une phase temporaire qui offrent des opportunités d’apprentissage importantes. </a:t>
            </a:r>
          </a:p>
          <a:p>
            <a:pPr marL="285750" indent="-285750">
              <a:buFont typeface="Arial"/>
              <a:buChar char="•"/>
              <a:defRPr/>
            </a:pPr>
            <a:r>
              <a:rPr lang="fr-FR" sz="3000" dirty="0">
                <a:cs typeface="Trebuchet MS"/>
                <a:sym typeface="Gill Sans Light" charset="0"/>
              </a:rPr>
              <a:t>Selon Martin Seligman, les personnes positives sont moins enclin de se sentir « impuissantes » et incapable de contrôler les situations qui se présentent.  </a:t>
            </a:r>
          </a:p>
          <a:p>
            <a:pPr marL="285750" indent="-285750">
              <a:buFont typeface="Arial"/>
              <a:buChar char="•"/>
              <a:defRPr/>
            </a:pPr>
            <a:r>
              <a:rPr lang="fr-FR" sz="3000" dirty="0">
                <a:cs typeface="Trebuchet MS"/>
                <a:sym typeface="Gill Sans Light" charset="0"/>
              </a:rPr>
              <a:t>Les recherches de Seligman soulignent qu’une personne positive et optimiste a la capacité de surmonter ses pensées négatives et sa culpabilité.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CC864B07-70D1-4B41-9614-7972A744E783}"/>
              </a:ext>
            </a:extLst>
          </p:cNvPr>
          <p:cNvSpPr>
            <a:spLocks noGrp="1" noChangeArrowheads="1"/>
          </p:cNvSpPr>
          <p:nvPr>
            <p:ph type="title"/>
          </p:nvPr>
        </p:nvSpPr>
        <p:spPr>
          <a:xfrm>
            <a:off x="0" y="0"/>
            <a:ext cx="13004800" cy="1780456"/>
          </a:xfrm>
        </p:spPr>
        <p:txBody>
          <a:bodyPr/>
          <a:lstStyle/>
          <a:p>
            <a:pPr defTabSz="666750">
              <a:lnSpc>
                <a:spcPct val="90000"/>
              </a:lnSpc>
              <a:spcAft>
                <a:spcPct val="35000"/>
              </a:spcAft>
              <a:defRPr/>
            </a:pPr>
            <a:r>
              <a:rPr lang="fr-FR" sz="6000" dirty="0">
                <a:solidFill>
                  <a:schemeClr val="tx1">
                    <a:lumMod val="50000"/>
                  </a:schemeClr>
                </a:solidFill>
                <a:sym typeface="Gill Sans Light" charset="0"/>
              </a:rPr>
              <a:t>Développer les atouts d’attitude optimiste</a:t>
            </a:r>
          </a:p>
        </p:txBody>
      </p:sp>
      <p:sp>
        <p:nvSpPr>
          <p:cNvPr id="35842" name="Rectangle 2">
            <a:extLst>
              <a:ext uri="{FF2B5EF4-FFF2-40B4-BE49-F238E27FC236}">
                <a16:creationId xmlns:a16="http://schemas.microsoft.com/office/drawing/2014/main" id="{36B0ECC7-8E71-4997-9029-14A74BFAA611}"/>
              </a:ext>
            </a:extLst>
          </p:cNvPr>
          <p:cNvSpPr>
            <a:spLocks noGrp="1" noChangeArrowheads="1"/>
          </p:cNvSpPr>
          <p:nvPr>
            <p:ph type="body" idx="1"/>
          </p:nvPr>
        </p:nvSpPr>
        <p:spPr>
          <a:xfrm>
            <a:off x="237704" y="1780456"/>
            <a:ext cx="12601399" cy="7776864"/>
          </a:xfrm>
        </p:spPr>
        <p:txBody>
          <a:bodyPr anchor="t"/>
          <a:lstStyle/>
          <a:p>
            <a:pPr marL="0" indent="0">
              <a:buFont typeface="Gill Sans Light" charset="0"/>
              <a:buNone/>
              <a:defRPr/>
            </a:pPr>
            <a:r>
              <a:rPr lang="fr-FR" sz="3000" dirty="0">
                <a:cs typeface="Trebuchet MS"/>
                <a:sym typeface="Gill Sans Light" charset="0"/>
              </a:rPr>
              <a:t>Les défis et les situations difficiles ne sont que des périodes temporaires et ne sont pas des conditions permanentes. </a:t>
            </a:r>
          </a:p>
          <a:p>
            <a:pPr marL="0" lvl="1" indent="0" eaLnBrk="1" hangingPunct="1">
              <a:spcBef>
                <a:spcPct val="0"/>
              </a:spcBef>
              <a:buSzPct val="100000"/>
              <a:buFont typeface="Gill Sans Light" charset="0"/>
              <a:buNone/>
              <a:defRPr/>
            </a:pPr>
            <a:endParaRPr lang="en-US" altLang="en-US" sz="2900" dirty="0">
              <a:sym typeface="Gill Sans Light" charset="0"/>
            </a:endParaRPr>
          </a:p>
          <a:p>
            <a:pPr marL="285750" indent="-285750">
              <a:spcBef>
                <a:spcPts val="0"/>
              </a:spcBef>
              <a:spcAft>
                <a:spcPts val="1000"/>
              </a:spcAft>
              <a:buFont typeface="Arial"/>
              <a:buChar char="•"/>
              <a:defRPr/>
            </a:pPr>
            <a:r>
              <a:rPr lang="fr-FR" sz="3000" dirty="0">
                <a:cs typeface="Trebuchet MS"/>
                <a:sym typeface="Gill Sans Light" charset="0"/>
              </a:rPr>
              <a:t>Remplacer les conversation qui cherchent à blâmer le système ou les gens par des conversation sur les forces et les habilités d’aller de l’avant.</a:t>
            </a:r>
          </a:p>
          <a:p>
            <a:pPr marL="285750" indent="-285750">
              <a:spcBef>
                <a:spcPts val="0"/>
              </a:spcBef>
              <a:spcAft>
                <a:spcPts val="1000"/>
              </a:spcAft>
              <a:buFont typeface="Arial"/>
              <a:buChar char="•"/>
              <a:defRPr/>
            </a:pPr>
            <a:endParaRPr lang="fr-FR" sz="3000" dirty="0">
              <a:cs typeface="Trebuchet MS"/>
              <a:sym typeface="Gill Sans Light" charset="0"/>
            </a:endParaRPr>
          </a:p>
          <a:p>
            <a:pPr marL="285750" indent="-285750">
              <a:spcBef>
                <a:spcPts val="0"/>
              </a:spcBef>
              <a:spcAft>
                <a:spcPts val="1000"/>
              </a:spcAft>
              <a:buFont typeface="Arial"/>
              <a:buChar char="•"/>
              <a:defRPr/>
            </a:pPr>
            <a:r>
              <a:rPr lang="fr-FR" sz="3000" dirty="0">
                <a:cs typeface="Trebuchet MS"/>
                <a:sym typeface="Gill Sans Light" charset="0"/>
              </a:rPr>
              <a:t>Identifier les opportunités immédiates pour passer à l’action et reconnaître le mérite de l’équipe ou des collègues de travail. </a:t>
            </a:r>
          </a:p>
          <a:p>
            <a:pPr marL="285750" indent="-285750">
              <a:spcBef>
                <a:spcPts val="0"/>
              </a:spcBef>
              <a:spcAft>
                <a:spcPts val="1000"/>
              </a:spcAft>
              <a:buFont typeface="Arial"/>
              <a:buChar char="•"/>
              <a:defRPr/>
            </a:pPr>
            <a:endParaRPr lang="fr-FR" sz="3000" dirty="0">
              <a:cs typeface="Trebuchet MS"/>
              <a:sym typeface="Gill Sans Light" charset="0"/>
            </a:endParaRPr>
          </a:p>
          <a:p>
            <a:pPr marL="285750" indent="-285750">
              <a:spcBef>
                <a:spcPts val="0"/>
              </a:spcBef>
              <a:spcAft>
                <a:spcPts val="1000"/>
              </a:spcAft>
              <a:buFont typeface="Arial"/>
              <a:buChar char="•"/>
              <a:defRPr/>
            </a:pPr>
            <a:r>
              <a:rPr lang="fr-FR" sz="3000" dirty="0">
                <a:cs typeface="Trebuchet MS"/>
                <a:sym typeface="Gill Sans Light" charset="0"/>
              </a:rPr>
              <a:t>Apprendre à déjouer les pensées, les croyances et les interprétations erronées. Équilibrer les défis du changement avec les perspectives reliées aux forces, aux succès vécus, à la vision, à l’espoir et à l’engagement.</a:t>
            </a:r>
          </a:p>
          <a:p>
            <a:pPr marL="285750" indent="-285750">
              <a:spcBef>
                <a:spcPts val="0"/>
              </a:spcBef>
              <a:spcAft>
                <a:spcPts val="1000"/>
              </a:spcAft>
              <a:buFont typeface="Arial"/>
              <a:buChar char="•"/>
              <a:defRPr/>
            </a:pPr>
            <a:endParaRPr lang="fr-FR" sz="3000" dirty="0">
              <a:cs typeface="Trebuchet MS"/>
              <a:sym typeface="Gill Sans Light" charset="0"/>
            </a:endParaRPr>
          </a:p>
          <a:p>
            <a:pPr marL="285750" indent="-285750">
              <a:spcBef>
                <a:spcPts val="0"/>
              </a:spcBef>
              <a:spcAft>
                <a:spcPts val="1000"/>
              </a:spcAft>
              <a:buFont typeface="Arial"/>
              <a:buChar char="•"/>
              <a:defRPr/>
            </a:pPr>
            <a:r>
              <a:rPr lang="fr-FR" sz="3000" dirty="0">
                <a:cs typeface="Trebuchet MS"/>
                <a:sym typeface="Gill Sans Light" charset="0"/>
              </a:rPr>
              <a:t>Malgré les circonstances plus difficiles, créer des nouvelles opportunités d’agir et d’adopter des solutions innovatrices.  </a:t>
            </a:r>
            <a:endParaRPr lang="en-US" sz="3000" dirty="0">
              <a:sym typeface="Gill Sans Light"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E93A2414-5393-4E32-9AC9-74A2E3EFCF2B}"/>
              </a:ext>
            </a:extLst>
          </p:cNvPr>
          <p:cNvSpPr>
            <a:spLocks noGrp="1" noChangeArrowheads="1"/>
          </p:cNvSpPr>
          <p:nvPr>
            <p:ph type="title"/>
          </p:nvPr>
        </p:nvSpPr>
        <p:spPr>
          <a:xfrm>
            <a:off x="0" y="69850"/>
            <a:ext cx="12988925" cy="1854622"/>
          </a:xfrm>
        </p:spPr>
        <p:txBody>
          <a:bodyPr/>
          <a:lstStyle/>
          <a:p>
            <a:pPr defTabSz="666750">
              <a:lnSpc>
                <a:spcPct val="90000"/>
              </a:lnSpc>
              <a:spcAft>
                <a:spcPct val="35000"/>
              </a:spcAft>
              <a:defRPr/>
            </a:pPr>
            <a:r>
              <a:rPr lang="fr-FR" dirty="0">
                <a:solidFill>
                  <a:schemeClr val="tx1">
                    <a:lumMod val="50000"/>
                  </a:schemeClr>
                </a:solidFill>
                <a:sym typeface="Gill Sans Light" charset="0"/>
              </a:rPr>
              <a:t>Les atouts d’intelligence </a:t>
            </a:r>
            <a:r>
              <a:rPr lang="fr-CA" dirty="0">
                <a:solidFill>
                  <a:schemeClr val="tx1">
                    <a:lumMod val="50000"/>
                  </a:schemeClr>
                </a:solidFill>
                <a:sym typeface="Gill Sans Light" charset="0"/>
              </a:rPr>
              <a:t>émotionnelle</a:t>
            </a:r>
          </a:p>
        </p:txBody>
      </p:sp>
      <p:sp>
        <p:nvSpPr>
          <p:cNvPr id="27650" name="Rectangle 2">
            <a:extLst>
              <a:ext uri="{FF2B5EF4-FFF2-40B4-BE49-F238E27FC236}">
                <a16:creationId xmlns:a16="http://schemas.microsoft.com/office/drawing/2014/main" id="{04BFF646-F1CC-489C-BC92-D230F894DE5A}"/>
              </a:ext>
            </a:extLst>
          </p:cNvPr>
          <p:cNvSpPr>
            <a:spLocks noGrp="1" noChangeArrowheads="1"/>
          </p:cNvSpPr>
          <p:nvPr>
            <p:ph type="body" idx="1"/>
          </p:nvPr>
        </p:nvSpPr>
        <p:spPr>
          <a:xfrm>
            <a:off x="695325" y="2716213"/>
            <a:ext cx="11899900" cy="4826000"/>
          </a:xfrm>
        </p:spPr>
        <p:txBody>
          <a:bodyPr anchor="t"/>
          <a:lstStyle/>
          <a:p>
            <a:pPr marL="285750" indent="-285750">
              <a:buFont typeface="Arial" charset="0"/>
              <a:buChar char="•"/>
              <a:defRPr/>
            </a:pPr>
            <a:r>
              <a:rPr lang="fr-FR" altLang="x-none" sz="4000" dirty="0">
                <a:ea typeface="Trebuchet MS" charset="0"/>
                <a:cs typeface="Trebuchet MS" charset="0"/>
                <a:sym typeface="Gill Sans Light" charset="0"/>
              </a:rPr>
              <a:t>L’intelligence émotionnelle comprend les habiletés de compréhension et de gestion des émotions. </a:t>
            </a:r>
          </a:p>
          <a:p>
            <a:pPr marL="285750" indent="-285750">
              <a:buFont typeface="Arial" charset="0"/>
              <a:buChar char="•"/>
              <a:defRPr/>
            </a:pPr>
            <a:r>
              <a:rPr lang="fr-FR" sz="4000" dirty="0">
                <a:sym typeface="Gill Sans Light" charset="0"/>
              </a:rPr>
              <a:t>Les atouts d’intelligence émotionnelle nous aident à communiquer nos idées et à donner nos rétroactions positivement de manière à engendrer une communication ouverte et une meilleure compréhension.</a:t>
            </a:r>
          </a:p>
          <a:p>
            <a:pPr marL="285750" indent="-285750" eaLnBrk="1" hangingPunct="1">
              <a:spcBef>
                <a:spcPts val="1300"/>
              </a:spcBef>
              <a:buFont typeface="Gill Sans Light" charset="0"/>
              <a:buNone/>
              <a:defRPr/>
            </a:pPr>
            <a:endParaRPr lang="en-US" altLang="en-US" sz="3000" i="1" dirty="0">
              <a:solidFill>
                <a:srgbClr val="343434"/>
              </a:solidFill>
              <a:sym typeface="Gill Sans Light"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98FB1B5D-4A61-48F1-A171-653C8D4BB887}"/>
              </a:ext>
            </a:extLst>
          </p:cNvPr>
          <p:cNvSpPr>
            <a:spLocks noGrp="1" noChangeArrowheads="1"/>
          </p:cNvSpPr>
          <p:nvPr>
            <p:ph type="title"/>
          </p:nvPr>
        </p:nvSpPr>
        <p:spPr>
          <a:xfrm>
            <a:off x="0" y="0"/>
            <a:ext cx="12642850" cy="1563688"/>
          </a:xfrm>
        </p:spPr>
        <p:txBody>
          <a:bodyPr/>
          <a:lstStyle/>
          <a:p>
            <a:pPr defTabSz="666750">
              <a:lnSpc>
                <a:spcPct val="90000"/>
              </a:lnSpc>
              <a:spcAft>
                <a:spcPct val="35000"/>
              </a:spcAft>
              <a:defRPr/>
            </a:pPr>
            <a:r>
              <a:rPr lang="fr-FR" sz="6000" dirty="0">
                <a:solidFill>
                  <a:schemeClr val="tx1">
                    <a:lumMod val="50000"/>
                  </a:schemeClr>
                </a:solidFill>
                <a:sym typeface="Gill Sans Light" charset="0"/>
              </a:rPr>
              <a:t>Développer les atouts</a:t>
            </a:r>
            <a:br>
              <a:rPr lang="fr-FR" sz="6000" dirty="0">
                <a:solidFill>
                  <a:schemeClr val="tx1">
                    <a:lumMod val="50000"/>
                  </a:schemeClr>
                </a:solidFill>
                <a:sym typeface="Gill Sans Light" charset="0"/>
              </a:rPr>
            </a:br>
            <a:r>
              <a:rPr lang="fr-FR" sz="6000" dirty="0">
                <a:solidFill>
                  <a:schemeClr val="tx1">
                    <a:lumMod val="50000"/>
                  </a:schemeClr>
                </a:solidFill>
                <a:sym typeface="Gill Sans Light" charset="0"/>
              </a:rPr>
              <a:t>d’intelligence émotionnelle</a:t>
            </a:r>
          </a:p>
        </p:txBody>
      </p:sp>
      <p:sp>
        <p:nvSpPr>
          <p:cNvPr id="28674" name="Rectangle 2">
            <a:extLst>
              <a:ext uri="{FF2B5EF4-FFF2-40B4-BE49-F238E27FC236}">
                <a16:creationId xmlns:a16="http://schemas.microsoft.com/office/drawing/2014/main" id="{73D7E892-F939-45F1-96F2-DCABBFD33ADB}"/>
              </a:ext>
            </a:extLst>
          </p:cNvPr>
          <p:cNvSpPr>
            <a:spLocks noGrp="1" noChangeArrowheads="1"/>
          </p:cNvSpPr>
          <p:nvPr>
            <p:ph type="body" idx="1"/>
          </p:nvPr>
        </p:nvSpPr>
        <p:spPr>
          <a:xfrm>
            <a:off x="546100" y="1780456"/>
            <a:ext cx="11899900" cy="5280744"/>
          </a:xfrm>
        </p:spPr>
        <p:txBody>
          <a:bodyPr anchor="t"/>
          <a:lstStyle/>
          <a:p>
            <a:pPr marL="0" indent="0">
              <a:spcBef>
                <a:spcPct val="0"/>
              </a:spcBef>
              <a:buFont typeface="Gill Sans Light" pitchFamily="4" charset="0"/>
              <a:buNone/>
            </a:pPr>
            <a:r>
              <a:rPr lang="fr-FR" altLang="en-US" sz="2800" b="1" dirty="0"/>
              <a:t>Examinez comment les émotions vous affectent</a:t>
            </a:r>
          </a:p>
          <a:p>
            <a:pPr marL="0" indent="0">
              <a:spcBef>
                <a:spcPct val="0"/>
              </a:spcBef>
            </a:pPr>
            <a:r>
              <a:rPr lang="fr-FR" altLang="en-US" sz="2800" dirty="0">
                <a:solidFill>
                  <a:srgbClr val="414141"/>
                </a:solidFill>
              </a:rPr>
              <a:t>Quand vous vous sentez dépassé par les émotions, il est important prendre un souffle et de regagner une nouvelle perspective. </a:t>
            </a:r>
            <a:endParaRPr lang="fr-FR" altLang="en-US" sz="2800" b="1" dirty="0"/>
          </a:p>
          <a:p>
            <a:pPr marL="0" indent="0">
              <a:spcBef>
                <a:spcPct val="0"/>
              </a:spcBef>
              <a:buFont typeface="Gill Sans Light" pitchFamily="4" charset="0"/>
              <a:buNone/>
            </a:pPr>
            <a:endParaRPr lang="fr-FR" altLang="en-US" sz="2800" b="1" dirty="0"/>
          </a:p>
          <a:p>
            <a:pPr marL="0" indent="0">
              <a:spcBef>
                <a:spcPct val="0"/>
              </a:spcBef>
              <a:buFont typeface="Gill Sans Light" pitchFamily="4" charset="0"/>
              <a:buNone/>
            </a:pPr>
            <a:r>
              <a:rPr lang="fr-FR" altLang="en-US" sz="2800" b="1" dirty="0"/>
              <a:t>Portez attention aux émotions des autres </a:t>
            </a:r>
          </a:p>
          <a:p>
            <a:pPr marL="0" indent="0">
              <a:spcBef>
                <a:spcPct val="0"/>
              </a:spcBef>
            </a:pPr>
            <a:r>
              <a:rPr lang="fr-FR" altLang="en-US" sz="2800" dirty="0"/>
              <a:t>Écoutez, posez des questions et analysez les émotions. Ainsi vous démontrerez un intérêt pour les gens et vous ferez la promotion de l’entente et la compréhension mutuelle. </a:t>
            </a:r>
          </a:p>
          <a:p>
            <a:pPr marL="0" indent="0">
              <a:spcBef>
                <a:spcPct val="0"/>
              </a:spcBef>
              <a:buFont typeface="Gill Sans Light" pitchFamily="4" charset="0"/>
              <a:buNone/>
            </a:pPr>
            <a:endParaRPr lang="fr-FR" altLang="en-US" sz="2800" b="1" dirty="0"/>
          </a:p>
          <a:p>
            <a:pPr marL="0" indent="0">
              <a:spcBef>
                <a:spcPct val="0"/>
              </a:spcBef>
              <a:buFont typeface="Gill Sans Light" pitchFamily="4" charset="0"/>
              <a:buNone/>
            </a:pPr>
            <a:r>
              <a:rPr lang="fr-FR" altLang="en-US" sz="2800" b="1" dirty="0"/>
              <a:t>Communiquez avec sensibilité</a:t>
            </a:r>
            <a:endParaRPr lang="fr-FR" altLang="en-US" sz="2800" dirty="0"/>
          </a:p>
          <a:p>
            <a:pPr marL="0" indent="0">
              <a:spcBef>
                <a:spcPct val="0"/>
              </a:spcBef>
            </a:pPr>
            <a:r>
              <a:rPr lang="fr-FR" altLang="en-US" sz="2800" dirty="0"/>
              <a:t>La façon d’exprimer les émotions ont un impact sur les autres. Une communication efficace repose sur une préoccupation des émotions des autres et non sur le caractère des personnes.  Exprimez-vous à l’aide d’énoncés en utilisant le « je » plutôt que le « tu » ou « vous ». </a:t>
            </a:r>
            <a:endParaRPr lang="fr-FR" altLang="en-US" sz="2800" i="1" dirty="0"/>
          </a:p>
          <a:p>
            <a:pPr marL="0" indent="0" algn="ctr">
              <a:spcBef>
                <a:spcPct val="0"/>
              </a:spcBef>
              <a:buFont typeface="Gill Sans Light" pitchFamily="4" charset="0"/>
              <a:buNone/>
            </a:pPr>
            <a:endParaRPr lang="fr-FR" altLang="en-US" sz="2800" b="1" i="1" dirty="0">
              <a:solidFill>
                <a:srgbClr val="C0082B"/>
              </a:solidFill>
            </a:endParaRPr>
          </a:p>
          <a:p>
            <a:pPr marL="0" indent="0" algn="ctr">
              <a:spcBef>
                <a:spcPct val="0"/>
              </a:spcBef>
              <a:buFont typeface="Gill Sans Light" pitchFamily="4" charset="0"/>
              <a:buNone/>
            </a:pPr>
            <a:r>
              <a:rPr lang="fr-FR" altLang="en-US" sz="2800" b="1" i="1" dirty="0">
                <a:solidFill>
                  <a:srgbClr val="C0082B"/>
                </a:solidFill>
              </a:rPr>
              <a:t>Le pouvoir des mots agit directement sur la perception que les gens ont de nous et la façon dont ils interagissent avec nous.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61942BC3-C9EB-46FE-B6F0-A7783E6D6875}"/>
              </a:ext>
            </a:extLst>
          </p:cNvPr>
          <p:cNvSpPr>
            <a:spLocks noGrp="1" noChangeArrowheads="1"/>
          </p:cNvSpPr>
          <p:nvPr>
            <p:ph type="title"/>
          </p:nvPr>
        </p:nvSpPr>
        <p:spPr>
          <a:xfrm>
            <a:off x="279400" y="268288"/>
            <a:ext cx="12293600" cy="1204912"/>
          </a:xfrm>
        </p:spPr>
        <p:txBody>
          <a:bodyPr anchor="t"/>
          <a:lstStyle/>
          <a:p>
            <a:pPr defTabSz="666750">
              <a:lnSpc>
                <a:spcPct val="90000"/>
              </a:lnSpc>
              <a:spcAft>
                <a:spcPct val="35000"/>
              </a:spcAft>
              <a:defRPr/>
            </a:pPr>
            <a:r>
              <a:rPr lang="fr-FR" dirty="0">
                <a:solidFill>
                  <a:schemeClr val="tx1">
                    <a:lumMod val="50000"/>
                  </a:schemeClr>
                </a:solidFill>
                <a:sym typeface="Gill Sans Light" charset="0"/>
              </a:rPr>
              <a:t>Les atouts d’adaptation</a:t>
            </a:r>
          </a:p>
        </p:txBody>
      </p:sp>
      <p:sp>
        <p:nvSpPr>
          <p:cNvPr id="32770" name="Rectangle 2">
            <a:extLst>
              <a:ext uri="{FF2B5EF4-FFF2-40B4-BE49-F238E27FC236}">
                <a16:creationId xmlns:a16="http://schemas.microsoft.com/office/drawing/2014/main" id="{DC045BB3-6B7B-4DF9-9628-3B6D628E5AC5}"/>
              </a:ext>
            </a:extLst>
          </p:cNvPr>
          <p:cNvSpPr>
            <a:spLocks noGrp="1" noChangeArrowheads="1"/>
          </p:cNvSpPr>
          <p:nvPr>
            <p:ph type="body" idx="1"/>
          </p:nvPr>
        </p:nvSpPr>
        <p:spPr>
          <a:xfrm>
            <a:off x="268941" y="1636440"/>
            <a:ext cx="12570163" cy="7571060"/>
          </a:xfrm>
        </p:spPr>
        <p:txBody>
          <a:bodyPr anchor="t"/>
          <a:lstStyle/>
          <a:p>
            <a:pPr marL="0" indent="0">
              <a:buFont typeface="Gill Sans Light" charset="0"/>
              <a:buNone/>
              <a:defRPr/>
            </a:pPr>
            <a:r>
              <a:rPr lang="fr-FR" sz="4000" dirty="0">
                <a:cs typeface="Trebuchet MS"/>
                <a:sym typeface="Gill Sans Light" charset="0"/>
              </a:rPr>
              <a:t>On utilise les atouts d’adaptation pour réduire le stress ou s’adapter aux changements dans notre vie personnelle et au travail. Les stratégies d’adaptation comprennent :</a:t>
            </a:r>
          </a:p>
          <a:p>
            <a:pPr marL="0" indent="0">
              <a:buFont typeface="Gill Sans Light" charset="0"/>
              <a:buNone/>
              <a:defRPr/>
            </a:pPr>
            <a:endParaRPr lang="fr-FR" sz="100" dirty="0">
              <a:cs typeface="Trebuchet MS"/>
              <a:sym typeface="Gill Sans Light" charset="0"/>
            </a:endParaRPr>
          </a:p>
          <a:p>
            <a:pPr marL="615950" lvl="1" indent="-285750">
              <a:spcBef>
                <a:spcPts val="0"/>
              </a:spcBef>
              <a:buFont typeface="Arial"/>
              <a:buChar char="•"/>
              <a:defRPr/>
            </a:pPr>
            <a:r>
              <a:rPr lang="fr-FR" dirty="0">
                <a:cs typeface="Trebuchet MS"/>
                <a:sym typeface="Gill Sans Light" charset="0"/>
              </a:rPr>
              <a:t>Habiletés de gestion du stress</a:t>
            </a:r>
          </a:p>
          <a:p>
            <a:pPr marL="615950" lvl="1" indent="-285750">
              <a:spcBef>
                <a:spcPts val="0"/>
              </a:spcBef>
              <a:buFont typeface="Arial"/>
              <a:buChar char="•"/>
              <a:defRPr/>
            </a:pPr>
            <a:endParaRPr lang="fr-FR" dirty="0">
              <a:cs typeface="Trebuchet MS"/>
              <a:sym typeface="Gill Sans Light" charset="0"/>
            </a:endParaRPr>
          </a:p>
          <a:p>
            <a:pPr marL="615950" lvl="1" indent="-285750">
              <a:spcBef>
                <a:spcPts val="0"/>
              </a:spcBef>
              <a:buFont typeface="Arial"/>
              <a:buChar char="•"/>
              <a:defRPr/>
            </a:pPr>
            <a:r>
              <a:rPr lang="fr-FR" dirty="0">
                <a:cs typeface="Trebuchet MS"/>
                <a:sym typeface="Gill Sans Light" charset="0"/>
              </a:rPr>
              <a:t>Stratégies proactives pour gérer les changements organisationnels et les modifications aux rôles et responsabilités</a:t>
            </a:r>
          </a:p>
          <a:p>
            <a:pPr marL="615950" lvl="1" indent="-285750">
              <a:spcBef>
                <a:spcPts val="0"/>
              </a:spcBef>
              <a:buFont typeface="Arial"/>
              <a:buChar char="•"/>
              <a:defRPr/>
            </a:pPr>
            <a:endParaRPr lang="fr-FR" dirty="0">
              <a:cs typeface="Trebuchet MS"/>
              <a:sym typeface="Gill Sans Light" charset="0"/>
            </a:endParaRPr>
          </a:p>
          <a:p>
            <a:pPr marL="615950" lvl="1" indent="-285750">
              <a:spcBef>
                <a:spcPts val="0"/>
              </a:spcBef>
              <a:buFont typeface="Arial"/>
              <a:buChar char="•"/>
              <a:defRPr/>
            </a:pPr>
            <a:r>
              <a:rPr lang="fr-FR" dirty="0">
                <a:cs typeface="Trebuchet MS"/>
                <a:sym typeface="Gill Sans Light" charset="0"/>
              </a:rPr>
              <a:t>Stratégies de soutien envers les personnes qui vivent des transitions personnelles ou professionnels reliées à une réorganisation organisationnelle</a:t>
            </a:r>
            <a:endParaRPr lang="en-US" sz="1200" dirty="0">
              <a:sym typeface="Gill Sans Light"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092815D-4BCD-4203-89FC-5A2DA1096081}"/>
              </a:ext>
            </a:extLst>
          </p:cNvPr>
          <p:cNvSpPr>
            <a:spLocks noGrp="1" noChangeArrowheads="1"/>
          </p:cNvSpPr>
          <p:nvPr>
            <p:ph type="title"/>
          </p:nvPr>
        </p:nvSpPr>
        <p:spPr>
          <a:xfrm>
            <a:off x="0" y="196280"/>
            <a:ext cx="13004800" cy="846634"/>
          </a:xfrm>
        </p:spPr>
        <p:txBody>
          <a:bodyPr anchor="t"/>
          <a:lstStyle/>
          <a:p>
            <a:pPr defTabSz="666750">
              <a:lnSpc>
                <a:spcPct val="90000"/>
              </a:lnSpc>
              <a:spcAft>
                <a:spcPct val="35000"/>
              </a:spcAft>
              <a:defRPr/>
            </a:pPr>
            <a:r>
              <a:rPr lang="fr-FR" sz="6000" dirty="0">
                <a:solidFill>
                  <a:schemeClr val="tx1">
                    <a:lumMod val="50000"/>
                  </a:schemeClr>
                </a:solidFill>
                <a:sym typeface="Gill Sans Light" charset="0"/>
              </a:rPr>
              <a:t>Développer les atouts d’adaptation</a:t>
            </a:r>
          </a:p>
        </p:txBody>
      </p:sp>
      <p:sp>
        <p:nvSpPr>
          <p:cNvPr id="33794" name="Rectangle 2">
            <a:extLst>
              <a:ext uri="{FF2B5EF4-FFF2-40B4-BE49-F238E27FC236}">
                <a16:creationId xmlns:a16="http://schemas.microsoft.com/office/drawing/2014/main" id="{8CDC41E4-A284-4117-AF2D-4A3302768449}"/>
              </a:ext>
            </a:extLst>
          </p:cNvPr>
          <p:cNvSpPr>
            <a:spLocks noGrp="1" noChangeArrowheads="1"/>
          </p:cNvSpPr>
          <p:nvPr>
            <p:ph type="body" idx="1"/>
          </p:nvPr>
        </p:nvSpPr>
        <p:spPr>
          <a:xfrm>
            <a:off x="417587" y="1278682"/>
            <a:ext cx="12169625" cy="8189168"/>
          </a:xfrm>
        </p:spPr>
        <p:txBody>
          <a:bodyPr anchor="t"/>
          <a:lstStyle/>
          <a:p>
            <a:pPr marL="285750" indent="-285750">
              <a:spcBef>
                <a:spcPct val="0"/>
              </a:spcBef>
              <a:buFont typeface="Arial" panose="020B0604020202020204" pitchFamily="34" charset="0"/>
              <a:buChar char="•"/>
            </a:pPr>
            <a:r>
              <a:rPr lang="fr-FR" altLang="en-US" sz="3200" dirty="0"/>
              <a:t>Identifier les sources du stress et développer des pistes de solutions et d’actions pour le réduire. </a:t>
            </a:r>
          </a:p>
          <a:p>
            <a:pPr marL="285750" indent="-285750">
              <a:spcBef>
                <a:spcPct val="0"/>
              </a:spcBef>
              <a:buFont typeface="Arial" panose="020B0604020202020204" pitchFamily="34" charset="0"/>
              <a:buChar char="•"/>
            </a:pPr>
            <a:endParaRPr lang="fr-FR" altLang="en-US" sz="1200" dirty="0"/>
          </a:p>
          <a:p>
            <a:pPr marL="285750" indent="-285750">
              <a:spcBef>
                <a:spcPct val="0"/>
              </a:spcBef>
              <a:buFont typeface="Arial" panose="020B0604020202020204" pitchFamily="34" charset="0"/>
              <a:buChar char="•"/>
            </a:pPr>
            <a:r>
              <a:rPr lang="fr-FR" altLang="en-US" sz="3200" dirty="0"/>
              <a:t>Décomposer un problème en petites tranches de sorte à pouvoir identifier les éléments sur lesquels il nous est possible d’agir. Préparer un plan d’action pour modifier les éléments qui sont dans notre contrôle et ainsi améliorer la capacité de vivre avec les autres éléments sur lesquels il nous est impossible d’agir. </a:t>
            </a:r>
          </a:p>
          <a:p>
            <a:pPr marL="285750" indent="-285750">
              <a:spcBef>
                <a:spcPct val="0"/>
              </a:spcBef>
              <a:buFont typeface="Arial" panose="020B0604020202020204" pitchFamily="34" charset="0"/>
              <a:buChar char="•"/>
            </a:pPr>
            <a:endParaRPr lang="fr-FR" altLang="en-US" sz="1100" dirty="0"/>
          </a:p>
          <a:p>
            <a:pPr marL="285750" indent="-285750">
              <a:spcBef>
                <a:spcPct val="0"/>
              </a:spcBef>
              <a:buFont typeface="Arial" panose="020B0604020202020204" pitchFamily="34" charset="0"/>
              <a:buChar char="•"/>
            </a:pPr>
            <a:r>
              <a:rPr lang="fr-FR" altLang="en-US" sz="3200" dirty="0"/>
              <a:t>Consulter avec les autres pour mettre en valeur les habilités combinées de résolution de problèmes. </a:t>
            </a:r>
          </a:p>
          <a:p>
            <a:pPr marL="285750" indent="-285750">
              <a:spcBef>
                <a:spcPct val="0"/>
              </a:spcBef>
              <a:buFont typeface="Arial" panose="020B0604020202020204" pitchFamily="34" charset="0"/>
              <a:buChar char="•"/>
            </a:pPr>
            <a:endParaRPr lang="fr-FR" altLang="en-US" sz="1200" dirty="0"/>
          </a:p>
          <a:p>
            <a:pPr marL="285750" indent="-285750">
              <a:spcBef>
                <a:spcPct val="0"/>
              </a:spcBef>
              <a:buFont typeface="Arial" panose="020B0604020202020204" pitchFamily="34" charset="0"/>
              <a:buChar char="•"/>
            </a:pPr>
            <a:r>
              <a:rPr lang="fr-FR" altLang="en-US" sz="3200" dirty="0"/>
              <a:t>Clarifier au besoin les changements prévus durant la période de transition.</a:t>
            </a:r>
          </a:p>
          <a:p>
            <a:pPr marL="285750" indent="-285750">
              <a:spcBef>
                <a:spcPct val="0"/>
              </a:spcBef>
              <a:buFont typeface="Arial" panose="020B0604020202020204" pitchFamily="34" charset="0"/>
              <a:buChar char="•"/>
            </a:pPr>
            <a:endParaRPr lang="fr-FR" altLang="en-US" sz="1200" dirty="0"/>
          </a:p>
          <a:p>
            <a:pPr marL="285750" indent="-285750">
              <a:spcBef>
                <a:spcPct val="0"/>
              </a:spcBef>
              <a:buFont typeface="Arial" panose="020B0604020202020204" pitchFamily="34" charset="0"/>
              <a:buChar char="•"/>
            </a:pPr>
            <a:r>
              <a:rPr lang="fr-FR" altLang="en-US" sz="3200" dirty="0"/>
              <a:t>Allouer du temps pour les activités récréatives qui vous procurent du plaisir et vous détendent afin de vous ressourcer d’énergie nouvelle. </a:t>
            </a:r>
          </a:p>
          <a:p>
            <a:pPr marL="0" indent="0">
              <a:spcBef>
                <a:spcPct val="0"/>
              </a:spcBef>
              <a:buNone/>
            </a:pPr>
            <a:endParaRPr lang="fr-FR" altLang="en-US" sz="1200" dirty="0">
              <a:latin typeface="Trebuchet MS" panose="020B0603020202020204" pitchFamily="34" charset="0"/>
            </a:endParaRPr>
          </a:p>
          <a:p>
            <a:pPr marL="285750" indent="-285750">
              <a:spcBef>
                <a:spcPct val="0"/>
              </a:spcBef>
              <a:buFont typeface="Arial" panose="020B0604020202020204" pitchFamily="34" charset="0"/>
              <a:buChar char="•"/>
            </a:pPr>
            <a:r>
              <a:rPr lang="fr-FR" altLang="en-US" sz="3200" dirty="0"/>
              <a:t>Adopter un mode de vie sain en prenant part à l’activité physique et en adoptant de bonnes habitudes alimentaires.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A6FC7AD0-A49A-42DE-8D28-0C5F6C3DD519}"/>
              </a:ext>
            </a:extLst>
          </p:cNvPr>
          <p:cNvSpPr>
            <a:spLocks noGrp="1" noChangeArrowheads="1"/>
          </p:cNvSpPr>
          <p:nvPr>
            <p:ph type="title"/>
          </p:nvPr>
        </p:nvSpPr>
        <p:spPr>
          <a:xfrm>
            <a:off x="-260350" y="149225"/>
            <a:ext cx="12293600" cy="1222375"/>
          </a:xfrm>
        </p:spPr>
        <p:txBody>
          <a:bodyPr anchor="t"/>
          <a:lstStyle/>
          <a:p>
            <a:pPr eaLnBrk="1" hangingPunct="1">
              <a:defRPr/>
            </a:pPr>
            <a:r>
              <a:rPr lang="fr-FR" sz="6600" dirty="0">
                <a:sym typeface="Gill Sans Light" charset="0"/>
              </a:rPr>
              <a:t>Activité appliquée</a:t>
            </a:r>
            <a:endParaRPr lang="en-US" altLang="en-US" sz="6900" dirty="0">
              <a:sym typeface="Gill Sans Light" charset="0"/>
            </a:endParaRPr>
          </a:p>
        </p:txBody>
      </p:sp>
      <p:sp>
        <p:nvSpPr>
          <p:cNvPr id="36866" name="Rectangle 2">
            <a:extLst>
              <a:ext uri="{FF2B5EF4-FFF2-40B4-BE49-F238E27FC236}">
                <a16:creationId xmlns:a16="http://schemas.microsoft.com/office/drawing/2014/main" id="{1F8850CC-77F6-47DD-9CB6-ACF48BC91797}"/>
              </a:ext>
            </a:extLst>
          </p:cNvPr>
          <p:cNvSpPr>
            <a:spLocks noGrp="1" noChangeArrowheads="1"/>
          </p:cNvSpPr>
          <p:nvPr>
            <p:ph type="body" idx="1"/>
          </p:nvPr>
        </p:nvSpPr>
        <p:spPr>
          <a:xfrm>
            <a:off x="493713" y="2284511"/>
            <a:ext cx="12129367" cy="7319863"/>
          </a:xfrm>
        </p:spPr>
        <p:txBody>
          <a:bodyPr anchor="t"/>
          <a:lstStyle/>
          <a:p>
            <a:pPr marL="285750" indent="-285750">
              <a:spcBef>
                <a:spcPts val="0"/>
              </a:spcBef>
              <a:buFont typeface="Arial"/>
              <a:buChar char="•"/>
              <a:defRPr/>
            </a:pPr>
            <a:r>
              <a:rPr lang="fr-FR" sz="3600" dirty="0">
                <a:cs typeface="Trebuchet MS"/>
                <a:sym typeface="Gill Sans Light" charset="0"/>
              </a:rPr>
              <a:t>Suite à l’atelier, joignez vous à un collègue de travail pour identifier les types d’atouts individuels et organisationnels qui agissent sur la résilience organisationnelle. </a:t>
            </a:r>
          </a:p>
          <a:p>
            <a:pPr marL="285750" indent="-285750">
              <a:spcBef>
                <a:spcPts val="0"/>
              </a:spcBef>
              <a:buFont typeface="Arial"/>
              <a:buChar char="•"/>
              <a:defRPr/>
            </a:pPr>
            <a:endParaRPr lang="fr-FR" sz="3600" dirty="0">
              <a:cs typeface="Trebuchet MS"/>
              <a:sym typeface="Gill Sans Light" charset="0"/>
            </a:endParaRPr>
          </a:p>
          <a:p>
            <a:pPr marL="285750" indent="-285750">
              <a:spcBef>
                <a:spcPts val="0"/>
              </a:spcBef>
              <a:buFont typeface="Arial"/>
              <a:buChar char="•"/>
              <a:defRPr/>
            </a:pPr>
            <a:r>
              <a:rPr lang="fr-FR" sz="3600" dirty="0">
                <a:cs typeface="Trebuchet MS"/>
                <a:sym typeface="Gill Sans Light" charset="0"/>
              </a:rPr>
              <a:t>Pour chaque atout, veuillez identifier s’il s’agit d’un atout existant, un nouvel atout ou un atout à développer. </a:t>
            </a:r>
          </a:p>
          <a:p>
            <a:pPr marL="285750" indent="-285750">
              <a:spcBef>
                <a:spcPts val="0"/>
              </a:spcBef>
              <a:buFont typeface="Arial"/>
              <a:buChar char="•"/>
              <a:defRPr/>
            </a:pPr>
            <a:endParaRPr lang="fr-FR" sz="3600" dirty="0">
              <a:cs typeface="Trebuchet MS"/>
              <a:sym typeface="Gill Sans Light" charset="0"/>
            </a:endParaRPr>
          </a:p>
          <a:p>
            <a:pPr marL="285750" indent="-285750">
              <a:spcBef>
                <a:spcPts val="0"/>
              </a:spcBef>
              <a:buFont typeface="Arial"/>
              <a:buChar char="•"/>
              <a:defRPr/>
            </a:pPr>
            <a:r>
              <a:rPr lang="fr-FR" sz="3600" dirty="0">
                <a:cs typeface="Trebuchet MS"/>
                <a:sym typeface="Gill Sans Light" charset="0"/>
              </a:rPr>
              <a:t>Veuillez attribuer un score pour chaque atout : 5 (existant), 3 (nouveau), ou 1 (à développer). </a:t>
            </a:r>
          </a:p>
          <a:p>
            <a:pPr marL="285750" indent="-285750">
              <a:spcBef>
                <a:spcPts val="0"/>
              </a:spcBef>
              <a:buFont typeface="Arial"/>
              <a:buChar char="•"/>
              <a:defRPr/>
            </a:pPr>
            <a:endParaRPr lang="fr-FR" sz="3600" dirty="0">
              <a:cs typeface="Trebuchet MS"/>
              <a:sym typeface="Gill Sans Light" charset="0"/>
            </a:endParaRPr>
          </a:p>
          <a:p>
            <a:pPr marL="285750" indent="-285750">
              <a:spcBef>
                <a:spcPts val="0"/>
              </a:spcBef>
              <a:buFont typeface="Arial"/>
              <a:buChar char="•"/>
              <a:defRPr/>
            </a:pPr>
            <a:r>
              <a:rPr lang="fr-FR" sz="3600" dirty="0">
                <a:cs typeface="Trebuchet MS"/>
                <a:sym typeface="Gill Sans Light" charset="0"/>
              </a:rPr>
              <a:t>Une fois terminé, veuillez considérer comment vous pourriez promouvoir ou améliorer la résilience organisationnelle en se servant de ce modèle.  </a:t>
            </a:r>
          </a:p>
        </p:txBody>
      </p:sp>
      <p:sp>
        <p:nvSpPr>
          <p:cNvPr id="35843" name="Rectangle 3">
            <a:extLst>
              <a:ext uri="{FF2B5EF4-FFF2-40B4-BE49-F238E27FC236}">
                <a16:creationId xmlns:a16="http://schemas.microsoft.com/office/drawing/2014/main" id="{21E796D7-8553-4521-B15B-C0C2CF372A1C}"/>
              </a:ext>
            </a:extLst>
          </p:cNvPr>
          <p:cNvSpPr>
            <a:spLocks/>
          </p:cNvSpPr>
          <p:nvPr/>
        </p:nvSpPr>
        <p:spPr bwMode="auto">
          <a:xfrm>
            <a:off x="493713" y="1394393"/>
            <a:ext cx="11539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3800"/>
              </a:spcBef>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1pPr>
            <a:lvl2pPr marL="635000" indent="-304800">
              <a:spcBef>
                <a:spcPts val="3800"/>
              </a:spcBef>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2pPr>
            <a:lvl3pPr marL="1016000" indent="-304800">
              <a:spcBef>
                <a:spcPts val="3800"/>
              </a:spcBef>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3pPr>
            <a:lvl4pPr marL="1397000" indent="-304800">
              <a:spcBef>
                <a:spcPts val="3800"/>
              </a:spcBef>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4pPr>
            <a:lvl5pPr marL="1778000" indent="-304800">
              <a:spcBef>
                <a:spcPts val="3800"/>
              </a:spcBef>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5pPr>
            <a:lvl6pPr marL="2235200" indent="-304800" eaLnBrk="0" fontAlgn="base" hangingPunct="0">
              <a:spcBef>
                <a:spcPts val="3800"/>
              </a:spcBef>
              <a:spcAft>
                <a:spcPct val="0"/>
              </a:spcAft>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6pPr>
            <a:lvl7pPr marL="2692400" indent="-304800" eaLnBrk="0" fontAlgn="base" hangingPunct="0">
              <a:spcBef>
                <a:spcPts val="3800"/>
              </a:spcBef>
              <a:spcAft>
                <a:spcPct val="0"/>
              </a:spcAft>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7pPr>
            <a:lvl8pPr marL="3149600" indent="-304800" eaLnBrk="0" fontAlgn="base" hangingPunct="0">
              <a:spcBef>
                <a:spcPts val="3800"/>
              </a:spcBef>
              <a:spcAft>
                <a:spcPct val="0"/>
              </a:spcAft>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8pPr>
            <a:lvl9pPr marL="3606800" indent="-304800" eaLnBrk="0" fontAlgn="base" hangingPunct="0">
              <a:spcBef>
                <a:spcPts val="3800"/>
              </a:spcBef>
              <a:spcAft>
                <a:spcPct val="0"/>
              </a:spcAft>
              <a:buClr>
                <a:srgbClr val="414141"/>
              </a:buClr>
              <a:buSzPct val="81000"/>
              <a:buFont typeface="Gill Sans Light" charset="0"/>
              <a:buChar char="•"/>
              <a:defRPr sz="3800">
                <a:solidFill>
                  <a:schemeClr val="tx1"/>
                </a:solidFill>
                <a:latin typeface="Gill Sans Light" charset="0"/>
                <a:ea typeface="PingFang SC Light" charset="0"/>
                <a:sym typeface="Gill Sans Light" charset="0"/>
              </a:defRPr>
            </a:lvl9pPr>
          </a:lstStyle>
          <a:p>
            <a:pPr>
              <a:buFont typeface="Gill Sans Light" charset="0"/>
              <a:buNone/>
              <a:defRPr/>
            </a:pPr>
            <a:r>
              <a:rPr lang="fr-FR" sz="4000" b="1" dirty="0">
                <a:solidFill>
                  <a:schemeClr val="tx1">
                    <a:lumMod val="50000"/>
                  </a:schemeClr>
                </a:solidFill>
                <a:latin typeface="+mn-lt"/>
                <a:cs typeface="Trebuchet MS"/>
              </a:rPr>
              <a:t>Les atouts individuels et organisationnels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EE5FFC10-00DA-4263-B893-70D9F014B6EA}"/>
              </a:ext>
            </a:extLst>
          </p:cNvPr>
          <p:cNvSpPr>
            <a:spLocks noGrp="1" noChangeArrowheads="1"/>
          </p:cNvSpPr>
          <p:nvPr>
            <p:ph type="title"/>
          </p:nvPr>
        </p:nvSpPr>
        <p:spPr>
          <a:xfrm>
            <a:off x="355600" y="196850"/>
            <a:ext cx="12293600" cy="2438400"/>
          </a:xfrm>
        </p:spPr>
        <p:txBody>
          <a:bodyPr/>
          <a:lstStyle/>
          <a:p>
            <a:pPr eaLnBrk="1" hangingPunct="1">
              <a:defRPr/>
            </a:pPr>
            <a:r>
              <a:rPr lang="fr-CA" dirty="0">
                <a:sym typeface="Gill Sans Light" charset="0"/>
              </a:rPr>
              <a:t>Références</a:t>
            </a:r>
            <a:endParaRPr lang="fr-CA" altLang="en-US" dirty="0">
              <a:sym typeface="Gill Sans Light" charset="0"/>
            </a:endParaRPr>
          </a:p>
        </p:txBody>
      </p:sp>
      <p:sp>
        <p:nvSpPr>
          <p:cNvPr id="37890" name="Rectangle 2">
            <a:extLst>
              <a:ext uri="{FF2B5EF4-FFF2-40B4-BE49-F238E27FC236}">
                <a16:creationId xmlns:a16="http://schemas.microsoft.com/office/drawing/2014/main" id="{1DD6B422-8A95-4D9C-B0E1-016712417BCC}"/>
              </a:ext>
            </a:extLst>
          </p:cNvPr>
          <p:cNvSpPr>
            <a:spLocks noGrp="1" noChangeArrowheads="1"/>
          </p:cNvSpPr>
          <p:nvPr>
            <p:ph type="body" idx="1"/>
          </p:nvPr>
        </p:nvSpPr>
        <p:spPr>
          <a:xfrm>
            <a:off x="647700" y="3111500"/>
            <a:ext cx="11709400" cy="4762500"/>
          </a:xfrm>
        </p:spPr>
        <p:txBody>
          <a:bodyPr anchor="t"/>
          <a:lstStyle/>
          <a:p>
            <a:pPr marL="0" indent="0" eaLnBrk="1" hangingPunct="1">
              <a:spcBef>
                <a:spcPct val="0"/>
              </a:spcBef>
              <a:buFont typeface="Gill Sans Light" charset="0"/>
              <a:buNone/>
              <a:defRPr/>
            </a:pPr>
            <a:r>
              <a:rPr lang="en-US" altLang="en-US" sz="2800" u="sng" dirty="0">
                <a:solidFill>
                  <a:srgbClr val="343434"/>
                </a:solidFill>
                <a:sym typeface="Gill Sans Light" charset="0"/>
                <a:hlinkClick r:id="rId2"/>
              </a:rPr>
              <a:t>http://www.peoplemetrics.com/blog/how-to-build-employee-resilience-even-in-a-recession/</a:t>
            </a:r>
            <a:endParaRPr lang="en-US" altLang="en-US" sz="2800" dirty="0">
              <a:solidFill>
                <a:srgbClr val="343434"/>
              </a:solidFill>
              <a:sym typeface="Gill Sans Light" charset="0"/>
            </a:endParaRPr>
          </a:p>
          <a:p>
            <a:pPr marL="0" indent="0" eaLnBrk="1" hangingPunct="1">
              <a:spcBef>
                <a:spcPts val="2300"/>
              </a:spcBef>
              <a:buFont typeface="Gill Sans Light" charset="0"/>
              <a:buNone/>
              <a:defRPr/>
            </a:pPr>
            <a:r>
              <a:rPr lang="en-US" altLang="en-US" sz="2800" u="sng" dirty="0">
                <a:solidFill>
                  <a:srgbClr val="343434"/>
                </a:solidFill>
                <a:sym typeface="Gill Sans Light" charset="0"/>
                <a:hlinkClick r:id="rId3"/>
              </a:rPr>
              <a:t>http://www.natcon.org/archive/natcon/papers/natcon_papers_2006_e8.pdf</a:t>
            </a:r>
            <a:endParaRPr lang="en-US" altLang="en-US" sz="2800" dirty="0">
              <a:solidFill>
                <a:srgbClr val="343434"/>
              </a:solidFill>
              <a:sym typeface="Gill Sans Light" charset="0"/>
            </a:endParaRPr>
          </a:p>
          <a:p>
            <a:pPr marL="0" indent="0" eaLnBrk="1" hangingPunct="1">
              <a:spcBef>
                <a:spcPts val="2300"/>
              </a:spcBef>
              <a:buFont typeface="Gill Sans Light" charset="0"/>
              <a:buNone/>
              <a:defRPr/>
            </a:pPr>
            <a:r>
              <a:rPr lang="en-US" altLang="en-US" sz="2800" u="sng" dirty="0">
                <a:solidFill>
                  <a:srgbClr val="343434"/>
                </a:solidFill>
                <a:sym typeface="Gill Sans Light" charset="0"/>
                <a:hlinkClick r:id="rId4"/>
              </a:rPr>
              <a:t>http://www.psychologyfoundation.org/pdf/publications/WorkplaceResiliency.pdf</a:t>
            </a:r>
            <a:endParaRPr lang="en-US" altLang="en-US" sz="2800" u="sng" dirty="0">
              <a:solidFill>
                <a:srgbClr val="343434"/>
              </a:solidFill>
              <a:sym typeface="Gill Sans Light"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A7C629E-7053-48A1-9CA0-BDD49AE91B9D}"/>
              </a:ext>
            </a:extLst>
          </p:cNvPr>
          <p:cNvSpPr>
            <a:spLocks noGrp="1" noChangeArrowheads="1"/>
          </p:cNvSpPr>
          <p:nvPr>
            <p:ph type="title"/>
          </p:nvPr>
        </p:nvSpPr>
        <p:spPr>
          <a:xfrm>
            <a:off x="344488" y="0"/>
            <a:ext cx="12293600" cy="2173288"/>
          </a:xfrm>
        </p:spPr>
        <p:txBody>
          <a:bodyPr/>
          <a:lstStyle/>
          <a:p>
            <a:pPr eaLnBrk="1" hangingPunct="1">
              <a:defRPr/>
            </a:pPr>
            <a:r>
              <a:rPr lang="fr-FR" dirty="0">
                <a:solidFill>
                  <a:schemeClr val="tx1">
                    <a:lumMod val="50000"/>
                  </a:schemeClr>
                </a:solidFill>
                <a:sym typeface="Gill Sans Light" charset="0"/>
              </a:rPr>
              <a:t>Définition de la résilience</a:t>
            </a:r>
            <a:endParaRPr lang="en-US" altLang="en-US" dirty="0">
              <a:solidFill>
                <a:schemeClr val="tx1">
                  <a:lumMod val="50000"/>
                </a:schemeClr>
              </a:solidFill>
              <a:sym typeface="Gill Sans Light" charset="0"/>
            </a:endParaRPr>
          </a:p>
        </p:txBody>
      </p:sp>
      <p:sp>
        <p:nvSpPr>
          <p:cNvPr id="21506" name="Rectangle 2">
            <a:extLst>
              <a:ext uri="{FF2B5EF4-FFF2-40B4-BE49-F238E27FC236}">
                <a16:creationId xmlns:a16="http://schemas.microsoft.com/office/drawing/2014/main" id="{F1D836FF-79AA-4CAC-9BEB-511E8C0F5C92}"/>
              </a:ext>
            </a:extLst>
          </p:cNvPr>
          <p:cNvSpPr>
            <a:spLocks noGrp="1" noChangeArrowheads="1"/>
          </p:cNvSpPr>
          <p:nvPr>
            <p:ph type="body" idx="1"/>
          </p:nvPr>
        </p:nvSpPr>
        <p:spPr>
          <a:xfrm>
            <a:off x="738188" y="2147888"/>
            <a:ext cx="11899900" cy="6832600"/>
          </a:xfrm>
        </p:spPr>
        <p:txBody>
          <a:bodyPr anchor="t"/>
          <a:lstStyle/>
          <a:p>
            <a:pPr marL="285750" indent="-285750">
              <a:buFont typeface="Arial"/>
              <a:buChar char="•"/>
              <a:defRPr/>
            </a:pPr>
            <a:r>
              <a:rPr lang="fr-FR" sz="3200" dirty="0">
                <a:cs typeface="Trebuchet MS"/>
                <a:sym typeface="Gill Sans Light" charset="0"/>
              </a:rPr>
              <a:t>La résilience est la capacité de faire face aux défis, de persister et rebondir d’une expérience difficile. </a:t>
            </a:r>
          </a:p>
          <a:p>
            <a:pPr marL="285750" indent="-285750">
              <a:buFont typeface="Arial"/>
              <a:buChar char="•"/>
              <a:defRPr/>
            </a:pPr>
            <a:r>
              <a:rPr lang="fr-FR" sz="3200" dirty="0">
                <a:cs typeface="Trebuchet MS"/>
                <a:sym typeface="Gill Sans Light" charset="0"/>
              </a:rPr>
              <a:t>Les habilités de la résilience nous viennent de deux sources combinées; certaines proviennent des habiletés positives acquises de nos familles, de notre éducation et de nos relations sociales et culturelles et d’autres relèvent de nos expériences personnelles.  </a:t>
            </a:r>
          </a:p>
          <a:p>
            <a:pPr marL="285750" indent="-285750">
              <a:buFont typeface="Arial"/>
              <a:buChar char="•"/>
              <a:defRPr/>
            </a:pPr>
            <a:r>
              <a:rPr lang="fr-FR" sz="3200" dirty="0">
                <a:cs typeface="Trebuchet MS"/>
                <a:sym typeface="Gill Sans Light" charset="0"/>
              </a:rPr>
              <a:t>Les outils de la résilience sont des forces individuelles et organisationnelles qui nous permettent plus facilement de gérer le changement, de s’ajuster au changement et d’apprendre de l’expérience vécue. </a:t>
            </a:r>
            <a:endParaRPr lang="en-US" sz="3200" dirty="0">
              <a:sym typeface="Gill Sans Light"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6DE99AA4-15DE-4CDC-9A0A-B81B2A70E2C4}"/>
              </a:ext>
            </a:extLst>
          </p:cNvPr>
          <p:cNvSpPr>
            <a:spLocks noGrp="1" noChangeArrowheads="1"/>
          </p:cNvSpPr>
          <p:nvPr>
            <p:ph type="title"/>
          </p:nvPr>
        </p:nvSpPr>
        <p:spPr>
          <a:xfrm>
            <a:off x="349250" y="412750"/>
            <a:ext cx="12293600" cy="2438400"/>
          </a:xfrm>
        </p:spPr>
        <p:txBody>
          <a:bodyPr/>
          <a:lstStyle/>
          <a:p>
            <a:pPr eaLnBrk="1" hangingPunct="1">
              <a:defRPr/>
            </a:pPr>
            <a:r>
              <a:rPr lang="fr-FR" dirty="0">
                <a:solidFill>
                  <a:schemeClr val="tx1">
                    <a:lumMod val="50000"/>
                  </a:schemeClr>
                </a:solidFill>
                <a:sym typeface="Gill Sans Light" charset="0"/>
              </a:rPr>
              <a:t>Le besoin de la résilience en milieu de travail</a:t>
            </a:r>
            <a:endParaRPr lang="en-US" altLang="en-US" sz="3600" dirty="0">
              <a:solidFill>
                <a:schemeClr val="tx1">
                  <a:lumMod val="50000"/>
                </a:schemeClr>
              </a:solidFill>
              <a:sym typeface="Gill Sans Light" charset="0"/>
            </a:endParaRPr>
          </a:p>
        </p:txBody>
      </p:sp>
      <p:sp>
        <p:nvSpPr>
          <p:cNvPr id="22530" name="Rectangle 2">
            <a:extLst>
              <a:ext uri="{FF2B5EF4-FFF2-40B4-BE49-F238E27FC236}">
                <a16:creationId xmlns:a16="http://schemas.microsoft.com/office/drawing/2014/main" id="{0A73C54E-19CA-4981-8537-521B33300AF5}"/>
              </a:ext>
            </a:extLst>
          </p:cNvPr>
          <p:cNvSpPr>
            <a:spLocks noGrp="1" noChangeArrowheads="1"/>
          </p:cNvSpPr>
          <p:nvPr>
            <p:ph type="body" idx="1"/>
          </p:nvPr>
        </p:nvSpPr>
        <p:spPr>
          <a:xfrm>
            <a:off x="546100" y="2874963"/>
            <a:ext cx="11899900" cy="6197600"/>
          </a:xfrm>
        </p:spPr>
        <p:txBody>
          <a:bodyPr/>
          <a:lstStyle/>
          <a:p>
            <a:pPr marL="285750" indent="-285750">
              <a:buFont typeface="Arial"/>
              <a:buChar char="•"/>
              <a:defRPr/>
            </a:pPr>
            <a:r>
              <a:rPr lang="fr-FR" sz="3600" dirty="0">
                <a:cs typeface="Trebuchet MS"/>
                <a:sym typeface="Gill Sans Light" charset="0"/>
              </a:rPr>
              <a:t>Les changements rapides en industrie</a:t>
            </a:r>
          </a:p>
          <a:p>
            <a:pPr marL="285750" indent="-285750">
              <a:buFont typeface="Arial"/>
              <a:buChar char="•"/>
              <a:defRPr/>
            </a:pPr>
            <a:r>
              <a:rPr lang="fr-FR" sz="3600" dirty="0">
                <a:cs typeface="Trebuchet MS"/>
                <a:sym typeface="Gill Sans Light" charset="0"/>
              </a:rPr>
              <a:t>Le besoin de porter plusieurs chapeaux et d’assumer plusieurs rôles en milieu de travail</a:t>
            </a:r>
          </a:p>
          <a:p>
            <a:pPr marL="285750" indent="-285750">
              <a:buFont typeface="Arial"/>
              <a:buChar char="•"/>
              <a:defRPr/>
            </a:pPr>
            <a:r>
              <a:rPr lang="fr-FR" sz="3600" dirty="0">
                <a:cs typeface="Trebuchet MS"/>
                <a:sym typeface="Gill Sans Light" charset="0"/>
              </a:rPr>
              <a:t>Les modifications aux descriptions de tâches</a:t>
            </a:r>
          </a:p>
          <a:p>
            <a:pPr marL="285750" indent="-285750">
              <a:buFont typeface="Arial"/>
              <a:buChar char="•"/>
              <a:defRPr/>
            </a:pPr>
            <a:r>
              <a:rPr lang="fr-FR" sz="3600" dirty="0">
                <a:cs typeface="Trebuchet MS"/>
                <a:sym typeface="Gill Sans Light" charset="0"/>
              </a:rPr>
              <a:t>La pression accrue pour rehausser les performances en milieu de travail</a:t>
            </a:r>
          </a:p>
          <a:p>
            <a:pPr marL="285750" indent="-285750">
              <a:buFont typeface="Arial"/>
              <a:buChar char="•"/>
              <a:defRPr/>
            </a:pPr>
            <a:r>
              <a:rPr lang="fr-FR" sz="3600" dirty="0">
                <a:cs typeface="Trebuchet MS"/>
                <a:sym typeface="Gill Sans Light" charset="0"/>
              </a:rPr>
              <a:t>L’incertitude du marché et du futur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0CE27B9E-2401-46DF-80AF-8CD0158444D6}"/>
              </a:ext>
            </a:extLst>
          </p:cNvPr>
          <p:cNvSpPr>
            <a:spLocks noGrp="1" noChangeArrowheads="1"/>
          </p:cNvSpPr>
          <p:nvPr>
            <p:ph type="title"/>
          </p:nvPr>
        </p:nvSpPr>
        <p:spPr>
          <a:xfrm>
            <a:off x="295275" y="182563"/>
            <a:ext cx="12293600" cy="2438400"/>
          </a:xfrm>
        </p:spPr>
        <p:txBody>
          <a:bodyPr/>
          <a:lstStyle/>
          <a:p>
            <a:pPr eaLnBrk="1" hangingPunct="1">
              <a:defRPr/>
            </a:pPr>
            <a:r>
              <a:rPr lang="fr-FR" sz="6000" dirty="0">
                <a:sym typeface="Gill Sans Light" charset="0"/>
              </a:rPr>
              <a:t>Les différents atouts </a:t>
            </a:r>
            <a:r>
              <a:rPr lang="en-US" sz="6000" dirty="0">
                <a:sym typeface="Gill Sans Light" charset="0"/>
              </a:rPr>
              <a:t>de la </a:t>
            </a:r>
            <a:r>
              <a:rPr lang="fr-CA" sz="6000" dirty="0">
                <a:sym typeface="Gill Sans Light" charset="0"/>
              </a:rPr>
              <a:t>résilience</a:t>
            </a:r>
            <a:endParaRPr lang="fr-CA" altLang="en-US" sz="6400" dirty="0">
              <a:sym typeface="Gill Sans Light" charset="0"/>
            </a:endParaRPr>
          </a:p>
        </p:txBody>
      </p:sp>
      <p:sp>
        <p:nvSpPr>
          <p:cNvPr id="24578" name="Rectangle 3">
            <a:extLst>
              <a:ext uri="{FF2B5EF4-FFF2-40B4-BE49-F238E27FC236}">
                <a16:creationId xmlns:a16="http://schemas.microsoft.com/office/drawing/2014/main" id="{CAD42BD2-7DF2-432A-B6A2-B229276AC976}"/>
              </a:ext>
            </a:extLst>
          </p:cNvPr>
          <p:cNvSpPr>
            <a:spLocks/>
          </p:cNvSpPr>
          <p:nvPr/>
        </p:nvSpPr>
        <p:spPr bwMode="auto">
          <a:xfrm>
            <a:off x="4292600" y="4919663"/>
            <a:ext cx="1727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1pPr>
            <a:lvl2pPr marL="635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2pPr>
            <a:lvl3pPr marL="1016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3pPr>
            <a:lvl4pPr marL="1397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4pPr>
            <a:lvl5pPr marL="1778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5pPr>
            <a:lvl6pPr marL="22352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6pPr>
            <a:lvl7pPr marL="26924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7pPr>
            <a:lvl8pPr marL="31496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8pPr>
            <a:lvl9pPr marL="36068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9pPr>
          </a:lstStyle>
          <a:p>
            <a:pPr algn="ctr" eaLnBrk="1" hangingPunct="1">
              <a:spcBef>
                <a:spcPct val="0"/>
              </a:spcBef>
              <a:buClrTx/>
              <a:buSzTx/>
              <a:buFontTx/>
              <a:buNone/>
            </a:pPr>
            <a:r>
              <a:rPr lang="en-US" altLang="en-US" sz="2800">
                <a:solidFill>
                  <a:srgbClr val="FFFFFF"/>
                </a:solidFill>
              </a:rPr>
              <a:t>Relationship Assets</a:t>
            </a:r>
          </a:p>
        </p:txBody>
      </p:sp>
      <p:sp>
        <p:nvSpPr>
          <p:cNvPr id="24579" name="Rectangle 4">
            <a:extLst>
              <a:ext uri="{FF2B5EF4-FFF2-40B4-BE49-F238E27FC236}">
                <a16:creationId xmlns:a16="http://schemas.microsoft.com/office/drawing/2014/main" id="{21860589-FF7F-457A-B8A8-58A095FA2A0C}"/>
              </a:ext>
            </a:extLst>
          </p:cNvPr>
          <p:cNvSpPr>
            <a:spLocks/>
          </p:cNvSpPr>
          <p:nvPr/>
        </p:nvSpPr>
        <p:spPr bwMode="auto">
          <a:xfrm>
            <a:off x="6878638" y="4983163"/>
            <a:ext cx="1866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1pPr>
            <a:lvl2pPr marL="635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2pPr>
            <a:lvl3pPr marL="1016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3pPr>
            <a:lvl4pPr marL="1397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4pPr>
            <a:lvl5pPr marL="1778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5pPr>
            <a:lvl6pPr marL="22352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6pPr>
            <a:lvl7pPr marL="26924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7pPr>
            <a:lvl8pPr marL="31496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8pPr>
            <a:lvl9pPr marL="36068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9pPr>
          </a:lstStyle>
          <a:p>
            <a:pPr algn="ctr" eaLnBrk="1" hangingPunct="1">
              <a:spcBef>
                <a:spcPct val="0"/>
              </a:spcBef>
              <a:buClrTx/>
              <a:buSzTx/>
              <a:buFontTx/>
              <a:buNone/>
            </a:pPr>
            <a:r>
              <a:rPr lang="en-US" altLang="en-US" sz="2800">
                <a:solidFill>
                  <a:srgbClr val="FFFFFF"/>
                </a:solidFill>
              </a:rPr>
              <a:t>Emotional Assets</a:t>
            </a:r>
          </a:p>
        </p:txBody>
      </p:sp>
      <p:sp>
        <p:nvSpPr>
          <p:cNvPr id="24580" name="Rectangle 5">
            <a:extLst>
              <a:ext uri="{FF2B5EF4-FFF2-40B4-BE49-F238E27FC236}">
                <a16:creationId xmlns:a16="http://schemas.microsoft.com/office/drawing/2014/main" id="{595737FE-BEA1-4CBE-8ECB-1F386EDEB43A}"/>
              </a:ext>
            </a:extLst>
          </p:cNvPr>
          <p:cNvSpPr>
            <a:spLocks/>
          </p:cNvSpPr>
          <p:nvPr/>
        </p:nvSpPr>
        <p:spPr bwMode="auto">
          <a:xfrm>
            <a:off x="6878638" y="7618413"/>
            <a:ext cx="1866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1pPr>
            <a:lvl2pPr marL="635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2pPr>
            <a:lvl3pPr marL="1016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3pPr>
            <a:lvl4pPr marL="1397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4pPr>
            <a:lvl5pPr marL="1778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5pPr>
            <a:lvl6pPr marL="22352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6pPr>
            <a:lvl7pPr marL="26924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7pPr>
            <a:lvl8pPr marL="31496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8pPr>
            <a:lvl9pPr marL="36068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9pPr>
          </a:lstStyle>
          <a:p>
            <a:pPr algn="ctr" eaLnBrk="1" hangingPunct="1">
              <a:spcBef>
                <a:spcPct val="0"/>
              </a:spcBef>
              <a:buClrTx/>
              <a:buSzTx/>
              <a:buFontTx/>
              <a:buNone/>
            </a:pPr>
            <a:r>
              <a:rPr lang="en-US" altLang="en-US" sz="2800">
                <a:solidFill>
                  <a:srgbClr val="FFFFFF"/>
                </a:solidFill>
              </a:rPr>
              <a:t>Adaptation Assets</a:t>
            </a:r>
          </a:p>
        </p:txBody>
      </p:sp>
      <p:sp>
        <p:nvSpPr>
          <p:cNvPr id="24581" name="Rectangle 6">
            <a:extLst>
              <a:ext uri="{FF2B5EF4-FFF2-40B4-BE49-F238E27FC236}">
                <a16:creationId xmlns:a16="http://schemas.microsoft.com/office/drawing/2014/main" id="{DDACB180-2A09-4DA9-A713-6F2F3769EDA6}"/>
              </a:ext>
            </a:extLst>
          </p:cNvPr>
          <p:cNvSpPr>
            <a:spLocks/>
          </p:cNvSpPr>
          <p:nvPr/>
        </p:nvSpPr>
        <p:spPr bwMode="auto">
          <a:xfrm>
            <a:off x="4014788" y="7516813"/>
            <a:ext cx="1866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1pPr>
            <a:lvl2pPr marL="635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2pPr>
            <a:lvl3pPr marL="1016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3pPr>
            <a:lvl4pPr marL="1397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4pPr>
            <a:lvl5pPr marL="1778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5pPr>
            <a:lvl6pPr marL="22352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6pPr>
            <a:lvl7pPr marL="26924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7pPr>
            <a:lvl8pPr marL="31496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8pPr>
            <a:lvl9pPr marL="36068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9pPr>
          </a:lstStyle>
          <a:p>
            <a:pPr algn="ctr" eaLnBrk="1" hangingPunct="1">
              <a:spcBef>
                <a:spcPct val="0"/>
              </a:spcBef>
              <a:buClrTx/>
              <a:buSzTx/>
              <a:buFontTx/>
              <a:buNone/>
            </a:pPr>
            <a:r>
              <a:rPr lang="en-US" altLang="en-US" sz="2800">
                <a:solidFill>
                  <a:srgbClr val="FFFFFF"/>
                </a:solidFill>
              </a:rPr>
              <a:t>Competency Assets</a:t>
            </a:r>
          </a:p>
        </p:txBody>
      </p:sp>
      <p:sp>
        <p:nvSpPr>
          <p:cNvPr id="24582" name="Rectangle 7">
            <a:extLst>
              <a:ext uri="{FF2B5EF4-FFF2-40B4-BE49-F238E27FC236}">
                <a16:creationId xmlns:a16="http://schemas.microsoft.com/office/drawing/2014/main" id="{CF0C4BCA-4CE1-4D88-B5FF-24328CE2C581}"/>
              </a:ext>
            </a:extLst>
          </p:cNvPr>
          <p:cNvSpPr>
            <a:spLocks/>
          </p:cNvSpPr>
          <p:nvPr/>
        </p:nvSpPr>
        <p:spPr bwMode="auto">
          <a:xfrm>
            <a:off x="5508625" y="6075363"/>
            <a:ext cx="1866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1pPr>
            <a:lvl2pPr marL="635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2pPr>
            <a:lvl3pPr marL="1016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3pPr>
            <a:lvl4pPr marL="1397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4pPr>
            <a:lvl5pPr marL="1778000" indent="-304800">
              <a:spcBef>
                <a:spcPts val="3800"/>
              </a:spcBef>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5pPr>
            <a:lvl6pPr marL="22352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6pPr>
            <a:lvl7pPr marL="26924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7pPr>
            <a:lvl8pPr marL="31496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8pPr>
            <a:lvl9pPr marL="3606800" indent="-304800" eaLnBrk="0" fontAlgn="base" hangingPunct="0">
              <a:spcBef>
                <a:spcPts val="3800"/>
              </a:spcBef>
              <a:spcAft>
                <a:spcPct val="0"/>
              </a:spcAft>
              <a:buClr>
                <a:srgbClr val="414141"/>
              </a:buClr>
              <a:buSzPct val="81000"/>
              <a:buFont typeface="Gill Sans Light" pitchFamily="4" charset="0"/>
              <a:buChar char="•"/>
              <a:defRPr sz="3800">
                <a:solidFill>
                  <a:schemeClr val="tx1"/>
                </a:solidFill>
                <a:latin typeface="Gill Sans Light" pitchFamily="4" charset="0"/>
                <a:ea typeface="PingFang SC Light" pitchFamily="4" charset="-122"/>
                <a:sym typeface="Gill Sans Light" pitchFamily="4" charset="0"/>
              </a:defRPr>
            </a:lvl9pPr>
          </a:lstStyle>
          <a:p>
            <a:pPr algn="ctr" eaLnBrk="1" hangingPunct="1">
              <a:spcBef>
                <a:spcPct val="0"/>
              </a:spcBef>
              <a:buClrTx/>
              <a:buSzTx/>
              <a:buFontTx/>
              <a:buNone/>
            </a:pPr>
            <a:r>
              <a:rPr lang="en-US" altLang="en-US" sz="3300">
                <a:solidFill>
                  <a:srgbClr val="FFFFFF"/>
                </a:solidFill>
              </a:rPr>
              <a:t>Attitudinal Assets</a:t>
            </a:r>
          </a:p>
        </p:txBody>
      </p:sp>
      <p:grpSp>
        <p:nvGrpSpPr>
          <p:cNvPr id="24583" name="Group 8">
            <a:extLst>
              <a:ext uri="{FF2B5EF4-FFF2-40B4-BE49-F238E27FC236}">
                <a16:creationId xmlns:a16="http://schemas.microsoft.com/office/drawing/2014/main" id="{372CAADF-BF66-4BF8-A0DE-F16D775971AE}"/>
              </a:ext>
            </a:extLst>
          </p:cNvPr>
          <p:cNvGrpSpPr>
            <a:grpSpLocks/>
          </p:cNvGrpSpPr>
          <p:nvPr/>
        </p:nvGrpSpPr>
        <p:grpSpPr bwMode="auto">
          <a:xfrm>
            <a:off x="2800350" y="2520950"/>
            <a:ext cx="8156575" cy="6651625"/>
            <a:chOff x="1991162" y="2320191"/>
            <a:chExt cx="4249618" cy="4363918"/>
          </a:xfrm>
        </p:grpSpPr>
        <p:sp>
          <p:nvSpPr>
            <p:cNvPr id="10" name="Diamond 9">
              <a:extLst>
                <a:ext uri="{FF2B5EF4-FFF2-40B4-BE49-F238E27FC236}">
                  <a16:creationId xmlns:a16="http://schemas.microsoft.com/office/drawing/2014/main" id="{7A652A83-4D84-44AB-87E6-4EC5352622F2}"/>
                </a:ext>
              </a:extLst>
            </p:cNvPr>
            <p:cNvSpPr/>
            <p:nvPr/>
          </p:nvSpPr>
          <p:spPr>
            <a:xfrm>
              <a:off x="1991162" y="2320191"/>
              <a:ext cx="4064349" cy="4363918"/>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24585" name="Group 10">
              <a:extLst>
                <a:ext uri="{FF2B5EF4-FFF2-40B4-BE49-F238E27FC236}">
                  <a16:creationId xmlns:a16="http://schemas.microsoft.com/office/drawing/2014/main" id="{105475CD-7D83-49E9-84D2-9C98A2D7D6C9}"/>
                </a:ext>
              </a:extLst>
            </p:cNvPr>
            <p:cNvGrpSpPr>
              <a:grpSpLocks/>
            </p:cNvGrpSpPr>
            <p:nvPr/>
          </p:nvGrpSpPr>
          <p:grpSpPr bwMode="auto">
            <a:xfrm>
              <a:off x="4580799" y="2379557"/>
              <a:ext cx="1584715" cy="1585175"/>
              <a:chOff x="8" y="-423"/>
              <a:chExt cx="1584715" cy="1585175"/>
            </a:xfrm>
          </p:grpSpPr>
          <p:sp>
            <p:nvSpPr>
              <p:cNvPr id="24" name="Rounded Rectangle 23">
                <a:extLst>
                  <a:ext uri="{FF2B5EF4-FFF2-40B4-BE49-F238E27FC236}">
                    <a16:creationId xmlns:a16="http://schemas.microsoft.com/office/drawing/2014/main" id="{EE25D9D2-480E-4FA3-B392-CC5204139BA2}"/>
                  </a:ext>
                </a:extLst>
              </p:cNvPr>
              <p:cNvSpPr/>
              <p:nvPr/>
            </p:nvSpPr>
            <p:spPr>
              <a:xfrm>
                <a:off x="8" y="-423"/>
                <a:ext cx="1584716" cy="1585175"/>
              </a:xfrm>
              <a:prstGeom prst="round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CFA6733D-7601-4DCB-BF17-881016B6492F}"/>
                  </a:ext>
                </a:extLst>
              </p:cNvPr>
              <p:cNvSpPr/>
              <p:nvPr/>
            </p:nvSpPr>
            <p:spPr>
              <a:xfrm>
                <a:off x="23994" y="312029"/>
                <a:ext cx="1504487" cy="603033"/>
              </a:xfrm>
              <a:prstGeom prst="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defRPr/>
                </a:pPr>
                <a:r>
                  <a:rPr lang="fr-FR" sz="3000" dirty="0">
                    <a:sym typeface="Gill Sans Light" charset="0"/>
                  </a:rPr>
                  <a:t>Les atouts professionnels</a:t>
                </a:r>
              </a:p>
            </p:txBody>
          </p:sp>
        </p:grpSp>
        <p:grpSp>
          <p:nvGrpSpPr>
            <p:cNvPr id="24586" name="Group 11">
              <a:extLst>
                <a:ext uri="{FF2B5EF4-FFF2-40B4-BE49-F238E27FC236}">
                  <a16:creationId xmlns:a16="http://schemas.microsoft.com/office/drawing/2014/main" id="{7699F779-35EC-4730-AC9F-31777E285D17}"/>
                </a:ext>
              </a:extLst>
            </p:cNvPr>
            <p:cNvGrpSpPr>
              <a:grpSpLocks/>
            </p:cNvGrpSpPr>
            <p:nvPr/>
          </p:nvGrpSpPr>
          <p:grpSpPr bwMode="auto">
            <a:xfrm>
              <a:off x="3331111" y="3639820"/>
              <a:ext cx="1584960" cy="1584960"/>
              <a:chOff x="0" y="0"/>
              <a:chExt cx="1584960" cy="1584960"/>
            </a:xfrm>
          </p:grpSpPr>
          <p:sp>
            <p:nvSpPr>
              <p:cNvPr id="22" name="Rounded Rectangle 21">
                <a:extLst>
                  <a:ext uri="{FF2B5EF4-FFF2-40B4-BE49-F238E27FC236}">
                    <a16:creationId xmlns:a16="http://schemas.microsoft.com/office/drawing/2014/main" id="{9A0C660B-B39B-4D68-BA69-17B3868DCEA7}"/>
                  </a:ext>
                </a:extLst>
              </p:cNvPr>
              <p:cNvSpPr/>
              <p:nvPr/>
            </p:nvSpPr>
            <p:spPr>
              <a:xfrm>
                <a:off x="-54" y="-38"/>
                <a:ext cx="1584716" cy="1585175"/>
              </a:xfrm>
              <a:prstGeom prst="round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ounded Rectangle 4">
                <a:extLst>
                  <a:ext uri="{FF2B5EF4-FFF2-40B4-BE49-F238E27FC236}">
                    <a16:creationId xmlns:a16="http://schemas.microsoft.com/office/drawing/2014/main" id="{2C1B2313-443E-4014-AAB4-04933AC9A4AC}"/>
                  </a:ext>
                </a:extLst>
              </p:cNvPr>
              <p:cNvSpPr/>
              <p:nvPr/>
            </p:nvSpPr>
            <p:spPr>
              <a:xfrm>
                <a:off x="77693" y="412399"/>
                <a:ext cx="1429222" cy="600950"/>
              </a:xfrm>
              <a:prstGeom prst="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defRPr/>
                </a:pPr>
                <a:r>
                  <a:rPr lang="fr-FR" sz="3200" dirty="0">
                    <a:sym typeface="Gill Sans Light" charset="0"/>
                  </a:rPr>
                  <a:t>Les atouts d’attitude optimiste</a:t>
                </a:r>
              </a:p>
            </p:txBody>
          </p:sp>
        </p:grpSp>
        <p:grpSp>
          <p:nvGrpSpPr>
            <p:cNvPr id="24587" name="Group 12">
              <a:extLst>
                <a:ext uri="{FF2B5EF4-FFF2-40B4-BE49-F238E27FC236}">
                  <a16:creationId xmlns:a16="http://schemas.microsoft.com/office/drawing/2014/main" id="{3DCF4525-3F62-4835-A302-442C19BABD77}"/>
                </a:ext>
              </a:extLst>
            </p:cNvPr>
            <p:cNvGrpSpPr>
              <a:grpSpLocks/>
            </p:cNvGrpSpPr>
            <p:nvPr/>
          </p:nvGrpSpPr>
          <p:grpSpPr bwMode="auto">
            <a:xfrm>
              <a:off x="2068909" y="4916670"/>
              <a:ext cx="1584715" cy="1585175"/>
              <a:chOff x="376" y="-374"/>
              <a:chExt cx="1584715" cy="1585175"/>
            </a:xfrm>
          </p:grpSpPr>
          <p:sp>
            <p:nvSpPr>
              <p:cNvPr id="20" name="Rounded Rectangle 19">
                <a:extLst>
                  <a:ext uri="{FF2B5EF4-FFF2-40B4-BE49-F238E27FC236}">
                    <a16:creationId xmlns:a16="http://schemas.microsoft.com/office/drawing/2014/main" id="{F795C8AA-59DF-44E9-B72F-0579D73DCDB6}"/>
                  </a:ext>
                </a:extLst>
              </p:cNvPr>
              <p:cNvSpPr/>
              <p:nvPr/>
            </p:nvSpPr>
            <p:spPr>
              <a:xfrm>
                <a:off x="376" y="-373"/>
                <a:ext cx="1584716" cy="1585175"/>
              </a:xfrm>
              <a:prstGeom prst="round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F7663D7F-6D51-4411-B41A-38A3E2E332AC}"/>
                  </a:ext>
                </a:extLst>
              </p:cNvPr>
              <p:cNvSpPr/>
              <p:nvPr/>
            </p:nvSpPr>
            <p:spPr>
              <a:xfrm>
                <a:off x="35114" y="384985"/>
                <a:ext cx="1506969" cy="724889"/>
              </a:xfrm>
              <a:prstGeom prst="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defRPr/>
                </a:pPr>
                <a:r>
                  <a:rPr lang="fr-FR" sz="3200" dirty="0">
                    <a:sym typeface="Gill Sans Light" charset="0"/>
                  </a:rPr>
                  <a:t>Les atouts d’intelligence émotionnelle</a:t>
                </a:r>
              </a:p>
            </p:txBody>
          </p:sp>
        </p:grpSp>
        <p:grpSp>
          <p:nvGrpSpPr>
            <p:cNvPr id="24588" name="Group 13">
              <a:extLst>
                <a:ext uri="{FF2B5EF4-FFF2-40B4-BE49-F238E27FC236}">
                  <a16:creationId xmlns:a16="http://schemas.microsoft.com/office/drawing/2014/main" id="{28020B4F-99B8-413A-968D-D7902786C9E5}"/>
                </a:ext>
              </a:extLst>
            </p:cNvPr>
            <p:cNvGrpSpPr>
              <a:grpSpLocks/>
            </p:cNvGrpSpPr>
            <p:nvPr/>
          </p:nvGrpSpPr>
          <p:grpSpPr bwMode="auto">
            <a:xfrm>
              <a:off x="1991162" y="2417051"/>
              <a:ext cx="1584716" cy="1585175"/>
              <a:chOff x="0" y="142"/>
              <a:chExt cx="1584716" cy="1585175"/>
            </a:xfrm>
          </p:grpSpPr>
          <p:sp>
            <p:nvSpPr>
              <p:cNvPr id="18" name="Rounded Rectangle 17">
                <a:extLst>
                  <a:ext uri="{FF2B5EF4-FFF2-40B4-BE49-F238E27FC236}">
                    <a16:creationId xmlns:a16="http://schemas.microsoft.com/office/drawing/2014/main" id="{53F81A6F-39C0-4D70-A8AC-9EF69C281B59}"/>
                  </a:ext>
                </a:extLst>
              </p:cNvPr>
              <p:cNvSpPr/>
              <p:nvPr/>
            </p:nvSpPr>
            <p:spPr>
              <a:xfrm>
                <a:off x="0" y="143"/>
                <a:ext cx="1584715" cy="1585175"/>
              </a:xfrm>
              <a:prstGeom prst="round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defRPr/>
                </a:pPr>
                <a:endParaRPr lang="en-US" sz="1600" dirty="0">
                  <a:sym typeface="Gill Sans Light" charset="0"/>
                </a:endParaRPr>
              </a:p>
              <a:p>
                <a:pPr algn="ctr">
                  <a:defRPr/>
                </a:pPr>
                <a:r>
                  <a:rPr lang="fr-FR" sz="3000" dirty="0">
                    <a:sym typeface="Gill Sans Light" charset="0"/>
                  </a:rPr>
                  <a:t>Les atouts relationnels</a:t>
                </a:r>
              </a:p>
            </p:txBody>
          </p:sp>
          <p:sp>
            <p:nvSpPr>
              <p:cNvPr id="19" name="Rounded Rectangle 4">
                <a:extLst>
                  <a:ext uri="{FF2B5EF4-FFF2-40B4-BE49-F238E27FC236}">
                    <a16:creationId xmlns:a16="http://schemas.microsoft.com/office/drawing/2014/main" id="{13EC21AD-47E0-4F9A-A0F3-89A98CFCE679}"/>
                  </a:ext>
                </a:extLst>
              </p:cNvPr>
              <p:cNvSpPr/>
              <p:nvPr/>
            </p:nvSpPr>
            <p:spPr>
              <a:xfrm>
                <a:off x="77747" y="77214"/>
                <a:ext cx="1429221" cy="1431032"/>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a:lnSpc>
                    <a:spcPct val="90000"/>
                  </a:lnSpc>
                  <a:spcAft>
                    <a:spcPct val="35000"/>
                  </a:spcAft>
                  <a:defRPr/>
                </a:pPr>
                <a:endParaRPr lang="en-US" sz="1500" dirty="0">
                  <a:sym typeface="Gill Sans Light" charset="0"/>
                </a:endParaRPr>
              </a:p>
            </p:txBody>
          </p:sp>
        </p:grpSp>
        <p:grpSp>
          <p:nvGrpSpPr>
            <p:cNvPr id="24589" name="Group 14">
              <a:extLst>
                <a:ext uri="{FF2B5EF4-FFF2-40B4-BE49-F238E27FC236}">
                  <a16:creationId xmlns:a16="http://schemas.microsoft.com/office/drawing/2014/main" id="{4B2811C9-F96E-4426-9588-533BF219281C}"/>
                </a:ext>
              </a:extLst>
            </p:cNvPr>
            <p:cNvGrpSpPr>
              <a:grpSpLocks/>
            </p:cNvGrpSpPr>
            <p:nvPr/>
          </p:nvGrpSpPr>
          <p:grpSpPr bwMode="auto">
            <a:xfrm>
              <a:off x="4656064" y="4916671"/>
              <a:ext cx="1584716" cy="1585175"/>
              <a:chOff x="244" y="-373"/>
              <a:chExt cx="1584716" cy="1585175"/>
            </a:xfrm>
          </p:grpSpPr>
          <p:sp>
            <p:nvSpPr>
              <p:cNvPr id="16" name="Rounded Rectangle 15">
                <a:extLst>
                  <a:ext uri="{FF2B5EF4-FFF2-40B4-BE49-F238E27FC236}">
                    <a16:creationId xmlns:a16="http://schemas.microsoft.com/office/drawing/2014/main" id="{1FF1507B-0AF7-42E5-80DE-C27E1351B4BD}"/>
                  </a:ext>
                </a:extLst>
              </p:cNvPr>
              <p:cNvSpPr/>
              <p:nvPr/>
            </p:nvSpPr>
            <p:spPr>
              <a:xfrm>
                <a:off x="245" y="-374"/>
                <a:ext cx="1584715" cy="1585175"/>
              </a:xfrm>
              <a:prstGeom prst="round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923E009B-A8C1-4CDF-BC9D-E5F9DB7D27C7}"/>
                  </a:ext>
                </a:extLst>
              </p:cNvPr>
              <p:cNvSpPr/>
              <p:nvPr/>
            </p:nvSpPr>
            <p:spPr>
              <a:xfrm>
                <a:off x="77992" y="421437"/>
                <a:ext cx="1429221" cy="740512"/>
              </a:xfrm>
              <a:prstGeom prst="rect">
                <a:avLst/>
              </a:prstGeom>
              <a:solidFill>
                <a:srgbClr val="C0082B"/>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defRPr/>
                </a:pPr>
                <a:r>
                  <a:rPr lang="fr-FR" sz="3200" dirty="0">
                    <a:sym typeface="Gill Sans Light" charset="0"/>
                  </a:rPr>
                  <a:t>Les atouts d’adaptation</a:t>
                </a:r>
              </a:p>
            </p:txBody>
          </p:sp>
        </p:gr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59D48686-AA8D-4AC1-9ACF-0EAF81B8656F}"/>
              </a:ext>
            </a:extLst>
          </p:cNvPr>
          <p:cNvSpPr>
            <a:spLocks noGrp="1" noChangeArrowheads="1"/>
          </p:cNvSpPr>
          <p:nvPr>
            <p:ph type="title"/>
          </p:nvPr>
        </p:nvSpPr>
        <p:spPr>
          <a:xfrm>
            <a:off x="355600" y="0"/>
            <a:ext cx="12293600" cy="2438400"/>
          </a:xfrm>
        </p:spPr>
        <p:txBody>
          <a:bodyPr/>
          <a:lstStyle/>
          <a:p>
            <a:pPr defTabSz="666750">
              <a:lnSpc>
                <a:spcPct val="90000"/>
              </a:lnSpc>
              <a:spcAft>
                <a:spcPct val="35000"/>
              </a:spcAft>
              <a:defRPr/>
            </a:pPr>
            <a:r>
              <a:rPr lang="fr-FR" sz="6600" dirty="0">
                <a:solidFill>
                  <a:schemeClr val="tx1">
                    <a:lumMod val="50000"/>
                  </a:schemeClr>
                </a:solidFill>
                <a:sym typeface="Gill Sans Light" charset="0"/>
              </a:rPr>
              <a:t>Les atouts relationnelles</a:t>
            </a:r>
          </a:p>
        </p:txBody>
      </p:sp>
      <p:sp>
        <p:nvSpPr>
          <p:cNvPr id="25602" name="Rectangle 2">
            <a:extLst>
              <a:ext uri="{FF2B5EF4-FFF2-40B4-BE49-F238E27FC236}">
                <a16:creationId xmlns:a16="http://schemas.microsoft.com/office/drawing/2014/main" id="{A7A3E379-9A4B-4C92-B4B2-D214C1FA94C8}"/>
              </a:ext>
            </a:extLst>
          </p:cNvPr>
          <p:cNvSpPr>
            <a:spLocks noGrp="1" noChangeArrowheads="1"/>
          </p:cNvSpPr>
          <p:nvPr>
            <p:ph type="body" idx="1"/>
          </p:nvPr>
        </p:nvSpPr>
        <p:spPr>
          <a:xfrm>
            <a:off x="552450" y="2644775"/>
            <a:ext cx="11899900" cy="4826000"/>
          </a:xfrm>
        </p:spPr>
        <p:txBody>
          <a:bodyPr anchor="t"/>
          <a:lstStyle/>
          <a:p>
            <a:pPr marL="285750" indent="-285750">
              <a:buFont typeface="Arial" panose="020B0604020202020204" pitchFamily="34" charset="0"/>
              <a:buChar char="•"/>
            </a:pPr>
            <a:r>
              <a:rPr lang="fr-FR" altLang="en-US" sz="3600" dirty="0"/>
              <a:t>Les facteurs les plus importants de la résilience sont les relations interpersonnelles, les réseaux sociaux, la famille, les amis et les collègues de travail. </a:t>
            </a:r>
          </a:p>
          <a:p>
            <a:pPr marL="285750" indent="-285750">
              <a:buFont typeface="Arial" panose="020B0604020202020204" pitchFamily="34" charset="0"/>
              <a:buChar char="•"/>
            </a:pPr>
            <a:r>
              <a:rPr lang="fr-FR" altLang="en-US" sz="3600" dirty="0"/>
              <a:t>Les relations interpersonnelles positives avec les gestionnaires et les collègues de travail peuvent agir directement sur les habiletés de planifier, de fixer des objectifs et de gérer positivement les défis en milieu de travail. </a:t>
            </a:r>
            <a:endParaRPr lang="en-US" altLang="en-US" sz="2800" i="1" dirty="0">
              <a:solidFill>
                <a:srgbClr val="343434"/>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E64F8B52-1A31-4BA8-A17B-5082FCB9B36B}"/>
              </a:ext>
            </a:extLst>
          </p:cNvPr>
          <p:cNvSpPr>
            <a:spLocks noGrp="1" noChangeArrowheads="1"/>
          </p:cNvSpPr>
          <p:nvPr>
            <p:ph type="title"/>
          </p:nvPr>
        </p:nvSpPr>
        <p:spPr>
          <a:xfrm>
            <a:off x="355600" y="339725"/>
            <a:ext cx="12293600" cy="2016125"/>
          </a:xfrm>
        </p:spPr>
        <p:txBody>
          <a:bodyPr anchor="t"/>
          <a:lstStyle/>
          <a:p>
            <a:pPr defTabSz="666750">
              <a:lnSpc>
                <a:spcPct val="90000"/>
              </a:lnSpc>
              <a:spcAft>
                <a:spcPct val="35000"/>
              </a:spcAft>
              <a:defRPr/>
            </a:pPr>
            <a:r>
              <a:rPr lang="fr-FR" sz="6000" dirty="0">
                <a:solidFill>
                  <a:schemeClr val="tx1">
                    <a:lumMod val="50000"/>
                  </a:schemeClr>
                </a:solidFill>
                <a:sym typeface="Gill Sans Light" charset="0"/>
              </a:rPr>
              <a:t>Créer des habiletés en</a:t>
            </a:r>
            <a:br>
              <a:rPr lang="fr-FR" sz="6000" dirty="0">
                <a:solidFill>
                  <a:schemeClr val="tx1">
                    <a:lumMod val="50000"/>
                  </a:schemeClr>
                </a:solidFill>
                <a:sym typeface="Gill Sans Light" charset="0"/>
              </a:rPr>
            </a:br>
            <a:r>
              <a:rPr lang="fr-FR" sz="6000" dirty="0">
                <a:solidFill>
                  <a:schemeClr val="tx1">
                    <a:lumMod val="50000"/>
                  </a:schemeClr>
                </a:solidFill>
                <a:sym typeface="Gill Sans Light" charset="0"/>
              </a:rPr>
              <a:t>relations interpersonnelles</a:t>
            </a:r>
          </a:p>
        </p:txBody>
      </p:sp>
      <p:sp>
        <p:nvSpPr>
          <p:cNvPr id="26626" name="Rectangle 2">
            <a:extLst>
              <a:ext uri="{FF2B5EF4-FFF2-40B4-BE49-F238E27FC236}">
                <a16:creationId xmlns:a16="http://schemas.microsoft.com/office/drawing/2014/main" id="{2F106AF2-4CF0-48AF-A172-FC7857ED8A2A}"/>
              </a:ext>
            </a:extLst>
          </p:cNvPr>
          <p:cNvSpPr>
            <a:spLocks noGrp="1" noChangeArrowheads="1"/>
          </p:cNvSpPr>
          <p:nvPr>
            <p:ph type="body" idx="1"/>
          </p:nvPr>
        </p:nvSpPr>
        <p:spPr>
          <a:xfrm>
            <a:off x="552450" y="2573338"/>
            <a:ext cx="11899900" cy="5168900"/>
          </a:xfrm>
        </p:spPr>
        <p:txBody>
          <a:bodyPr anchor="t"/>
          <a:lstStyle/>
          <a:p>
            <a:pPr marL="0" indent="0">
              <a:buFont typeface="Gill Sans Light" pitchFamily="4" charset="0"/>
              <a:buNone/>
            </a:pPr>
            <a:r>
              <a:rPr lang="fr-FR" altLang="en-US" sz="2800" b="1" dirty="0"/>
              <a:t>Être centré sure les autres :  </a:t>
            </a:r>
            <a:r>
              <a:rPr lang="fr-FR" altLang="en-US" sz="2800" dirty="0"/>
              <a:t>Être généreux et amical envers les gens qui habituellement ne feraient pas le premier pas pour créer de nouvelles relations interpersonnelles. </a:t>
            </a:r>
          </a:p>
          <a:p>
            <a:pPr marL="0" indent="0">
              <a:buFont typeface="Gill Sans Light" pitchFamily="4" charset="0"/>
              <a:buNone/>
            </a:pPr>
            <a:r>
              <a:rPr lang="fr-FR" altLang="en-US" sz="2800" b="1" dirty="0"/>
              <a:t>Résoudre les problèmes à nouveau : </a:t>
            </a:r>
            <a:r>
              <a:rPr lang="fr-FR" altLang="en-US" sz="2800" dirty="0"/>
              <a:t>Réexaminez les problèmes avec une nouvelle perspective.  Faites des efforts pour accommoder une relation plus difficile. Avouez vos erreurs et n’ayez pas peur de demander pardon. Pardonnez les erreurs des autres. </a:t>
            </a:r>
          </a:p>
          <a:p>
            <a:pPr marL="0" indent="0">
              <a:buFont typeface="Gill Sans Light" pitchFamily="4" charset="0"/>
              <a:buNone/>
            </a:pPr>
            <a:r>
              <a:rPr lang="fr-FR" altLang="en-US" sz="2800" b="1" dirty="0"/>
              <a:t>Refuser de diminuer les autres </a:t>
            </a:r>
            <a:r>
              <a:rPr lang="fr-FR" altLang="en-US" sz="2800" dirty="0"/>
              <a:t>:  Décidez de ne pas critiquer les collègues de travail et plutôt, les féliciter publiquement. </a:t>
            </a:r>
          </a:p>
          <a:p>
            <a:pPr marL="0" indent="0">
              <a:buFont typeface="Gill Sans Light" pitchFamily="4" charset="0"/>
              <a:buNone/>
            </a:pPr>
            <a:r>
              <a:rPr lang="fr-FR" altLang="en-US" sz="2800" b="1" dirty="0"/>
              <a:t>Passer du temps avec les personnes qui vous appuient </a:t>
            </a:r>
            <a:r>
              <a:rPr lang="fr-FR" altLang="en-US" sz="2800" dirty="0"/>
              <a:t>:  Planifiez de passer du temps avec les personnes qui vous inspirent et vous aident à développer votre résilience. </a:t>
            </a:r>
            <a:endParaRPr lang="en-US" altLang="en-US" sz="2800" dirty="0"/>
          </a:p>
          <a:p>
            <a:pPr marL="0" indent="0"/>
            <a:endParaRPr lang="en-US" altLang="en-US" sz="2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B5E94CA9-BC9E-4035-93EA-904926B98397}"/>
              </a:ext>
            </a:extLst>
          </p:cNvPr>
          <p:cNvSpPr>
            <a:spLocks noGrp="1" noChangeArrowheads="1"/>
          </p:cNvSpPr>
          <p:nvPr>
            <p:ph type="title"/>
          </p:nvPr>
        </p:nvSpPr>
        <p:spPr>
          <a:xfrm>
            <a:off x="2109788" y="28575"/>
            <a:ext cx="10895012" cy="2438400"/>
          </a:xfrm>
        </p:spPr>
        <p:txBody>
          <a:bodyPr/>
          <a:lstStyle/>
          <a:p>
            <a:pPr defTabSz="666750">
              <a:lnSpc>
                <a:spcPct val="90000"/>
              </a:lnSpc>
              <a:spcAft>
                <a:spcPct val="35000"/>
              </a:spcAft>
              <a:defRPr/>
            </a:pPr>
            <a:r>
              <a:rPr lang="fr-FR" dirty="0">
                <a:solidFill>
                  <a:schemeClr val="tx1">
                    <a:lumMod val="50000"/>
                  </a:schemeClr>
                </a:solidFill>
                <a:sym typeface="Gill Sans Light" charset="0"/>
              </a:rPr>
              <a:t>  Les atouts professionnels</a:t>
            </a:r>
          </a:p>
        </p:txBody>
      </p:sp>
      <p:sp>
        <p:nvSpPr>
          <p:cNvPr id="29698" name="Rectangle 2">
            <a:extLst>
              <a:ext uri="{FF2B5EF4-FFF2-40B4-BE49-F238E27FC236}">
                <a16:creationId xmlns:a16="http://schemas.microsoft.com/office/drawing/2014/main" id="{FC472902-ECA3-4525-B843-F3517BEF63C2}"/>
              </a:ext>
            </a:extLst>
          </p:cNvPr>
          <p:cNvSpPr>
            <a:spLocks noGrp="1" noChangeArrowheads="1"/>
          </p:cNvSpPr>
          <p:nvPr>
            <p:ph type="body" idx="1"/>
          </p:nvPr>
        </p:nvSpPr>
        <p:spPr>
          <a:xfrm>
            <a:off x="598488" y="2489200"/>
            <a:ext cx="11899900" cy="6996113"/>
          </a:xfrm>
        </p:spPr>
        <p:txBody>
          <a:bodyPr anchor="t"/>
          <a:lstStyle/>
          <a:p>
            <a:pPr>
              <a:buFont typeface="Gill Sans Light" charset="0"/>
              <a:buChar char="•"/>
              <a:defRPr/>
            </a:pPr>
            <a:r>
              <a:rPr lang="fr-FR" sz="3200" dirty="0">
                <a:cs typeface="Trebuchet MS"/>
                <a:sym typeface="Gill Sans Light" charset="0"/>
              </a:rPr>
              <a:t>Les personnes résilientes perçoivent qu’elles exercent une</a:t>
            </a:r>
            <a:r>
              <a:rPr lang="fr-FR" sz="3200" b="1" dirty="0">
                <a:cs typeface="Trebuchet MS"/>
                <a:sym typeface="Gill Sans Light" charset="0"/>
              </a:rPr>
              <a:t> </a:t>
            </a:r>
            <a:r>
              <a:rPr lang="fr-FR" sz="3200" dirty="0">
                <a:cs typeface="Trebuchet MS"/>
                <a:sym typeface="Gill Sans Light" charset="0"/>
              </a:rPr>
              <a:t>grande influence</a:t>
            </a:r>
            <a:r>
              <a:rPr lang="fr-FR" sz="3200" b="1" dirty="0">
                <a:cs typeface="Trebuchet MS"/>
                <a:sym typeface="Gill Sans Light" charset="0"/>
              </a:rPr>
              <a:t> </a:t>
            </a:r>
            <a:r>
              <a:rPr lang="fr-FR" sz="3200" dirty="0">
                <a:cs typeface="Trebuchet MS"/>
                <a:sym typeface="Gill Sans Light" charset="0"/>
              </a:rPr>
              <a:t>parce qu’elles ont une bonne compréhension des enjeux, elles possèdent des habiletés et des talents recherchés et elles ont la capacité de fixer des buts et des plans d’action réalistes.  </a:t>
            </a:r>
          </a:p>
          <a:p>
            <a:pPr>
              <a:buFont typeface="Gill Sans Light" charset="0"/>
              <a:buChar char="•"/>
              <a:defRPr/>
            </a:pPr>
            <a:r>
              <a:rPr lang="fr-FR" sz="3200" dirty="0">
                <a:sym typeface="Gill Sans Light" charset="0"/>
              </a:rPr>
              <a:t>Lorsqu’on possède les compétences nécessaires, nous sommes plus confortable dans l’exercice de nos fonctions et nous pouvons nous ajuster aux nouvelles exigences et changements de l’organisation. </a:t>
            </a:r>
          </a:p>
          <a:p>
            <a:pPr>
              <a:buFont typeface="Gill Sans Light" charset="0"/>
              <a:buChar char="•"/>
              <a:defRPr/>
            </a:pPr>
            <a:r>
              <a:rPr lang="fr-FR" sz="3200" dirty="0">
                <a:sym typeface="Gill Sans Light" charset="0"/>
              </a:rPr>
              <a:t>Les atouts  professionnels nous proviennent de notre formation, de nos aptitudes personnelles ainsi que de la confiance que l’on possède pour exercer nos fonctions et assumer nos responsabilités dans l’organisation.</a:t>
            </a:r>
          </a:p>
          <a:p>
            <a:pPr>
              <a:buFont typeface="Gill Sans Light" charset="0"/>
              <a:buChar char="•"/>
              <a:defRPr/>
            </a:pPr>
            <a:endParaRPr lang="fr-FR" sz="3200" dirty="0">
              <a:sym typeface="Gill Sans Light" charset="0"/>
            </a:endParaRPr>
          </a:p>
        </p:txBody>
      </p:sp>
      <p:pic>
        <p:nvPicPr>
          <p:cNvPr id="27651" name="Picture 3">
            <a:extLst>
              <a:ext uri="{FF2B5EF4-FFF2-40B4-BE49-F238E27FC236}">
                <a16:creationId xmlns:a16="http://schemas.microsoft.com/office/drawing/2014/main" id="{C184AF0E-1909-4268-AA12-5E882168F6A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357981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F0EF5A4B-6DE3-44BD-8CCD-BDC438545FA1}"/>
              </a:ext>
            </a:extLst>
          </p:cNvPr>
          <p:cNvSpPr>
            <a:spLocks noGrp="1" noChangeArrowheads="1"/>
          </p:cNvSpPr>
          <p:nvPr>
            <p:ph type="title"/>
          </p:nvPr>
        </p:nvSpPr>
        <p:spPr>
          <a:xfrm>
            <a:off x="711200" y="196850"/>
            <a:ext cx="11734800" cy="1584325"/>
          </a:xfrm>
        </p:spPr>
        <p:txBody>
          <a:bodyPr/>
          <a:lstStyle/>
          <a:p>
            <a:pPr eaLnBrk="1" hangingPunct="1">
              <a:defRPr/>
            </a:pPr>
            <a:r>
              <a:rPr lang="fr-FR" dirty="0">
                <a:solidFill>
                  <a:schemeClr val="tx1">
                    <a:lumMod val="50000"/>
                  </a:schemeClr>
                </a:solidFill>
                <a:sym typeface="Gill Sans Light" charset="0"/>
              </a:rPr>
              <a:t>Les atouts professionnels</a:t>
            </a:r>
            <a:endParaRPr lang="en-US" altLang="en-US" dirty="0">
              <a:sym typeface="Gill Sans Light" charset="0"/>
            </a:endParaRPr>
          </a:p>
        </p:txBody>
      </p:sp>
      <p:sp>
        <p:nvSpPr>
          <p:cNvPr id="30722" name="Rectangle 2">
            <a:extLst>
              <a:ext uri="{FF2B5EF4-FFF2-40B4-BE49-F238E27FC236}">
                <a16:creationId xmlns:a16="http://schemas.microsoft.com/office/drawing/2014/main" id="{B516543A-250A-4EF1-93CB-E7B02072AE22}"/>
              </a:ext>
            </a:extLst>
          </p:cNvPr>
          <p:cNvSpPr>
            <a:spLocks noGrp="1" noChangeArrowheads="1"/>
          </p:cNvSpPr>
          <p:nvPr>
            <p:ph type="body" idx="1"/>
          </p:nvPr>
        </p:nvSpPr>
        <p:spPr>
          <a:xfrm>
            <a:off x="546100" y="1781175"/>
            <a:ext cx="11899900" cy="6296025"/>
          </a:xfrm>
        </p:spPr>
        <p:txBody>
          <a:bodyPr anchor="t"/>
          <a:lstStyle/>
          <a:p>
            <a:pPr marL="0" indent="0">
              <a:buFont typeface="Gill Sans Light" charset="0"/>
              <a:buNone/>
              <a:defRPr/>
            </a:pPr>
            <a:r>
              <a:rPr lang="fr-FR" sz="4000" b="1" u="sng" dirty="0">
                <a:cs typeface="Trebuchet MS"/>
                <a:sym typeface="Gill Sans Light" charset="0"/>
              </a:rPr>
              <a:t>Les </a:t>
            </a:r>
            <a:r>
              <a:rPr lang="fr-FR" sz="4000" b="1" u="sng" dirty="0">
                <a:solidFill>
                  <a:schemeClr val="tx1">
                    <a:lumMod val="50000"/>
                  </a:schemeClr>
                </a:solidFill>
                <a:sym typeface="Gill Sans Light" charset="0"/>
              </a:rPr>
              <a:t>atouts professionnels </a:t>
            </a:r>
            <a:r>
              <a:rPr lang="fr-FR" sz="4000" b="1" u="sng" dirty="0">
                <a:cs typeface="Trebuchet MS"/>
                <a:sym typeface="Gill Sans Light" charset="0"/>
              </a:rPr>
              <a:t>:</a:t>
            </a:r>
          </a:p>
          <a:p>
            <a:pPr marL="285750" indent="-285750">
              <a:buFont typeface="Arial"/>
              <a:buChar char="•"/>
              <a:defRPr/>
            </a:pPr>
            <a:r>
              <a:rPr lang="fr-FR" sz="3600" dirty="0">
                <a:cs typeface="Trebuchet MS"/>
                <a:sym typeface="Gill Sans Light" charset="0"/>
              </a:rPr>
              <a:t>Les habiletés de résolution de problèmes et de raisonnement</a:t>
            </a:r>
          </a:p>
          <a:p>
            <a:pPr marL="285750" indent="-285750">
              <a:buFont typeface="Arial"/>
              <a:buChar char="•"/>
              <a:defRPr/>
            </a:pPr>
            <a:r>
              <a:rPr lang="fr-FR" sz="3600" dirty="0">
                <a:cs typeface="Trebuchet MS"/>
                <a:sym typeface="Gill Sans Light" charset="0"/>
              </a:rPr>
              <a:t>L’acquisition de formation spécialisée reliée au poste détenu</a:t>
            </a:r>
          </a:p>
          <a:p>
            <a:pPr marL="285750" indent="-285750">
              <a:buFont typeface="Arial"/>
              <a:buChar char="•"/>
              <a:defRPr/>
            </a:pPr>
            <a:r>
              <a:rPr lang="fr-FR" sz="3600" dirty="0">
                <a:cs typeface="Trebuchet MS"/>
                <a:sym typeface="Gill Sans Light" charset="0"/>
              </a:rPr>
              <a:t>Le soutien et la confiance des pairs et des gestionnaires dans notre prise décisionnelle et nos actions  </a:t>
            </a:r>
          </a:p>
          <a:p>
            <a:pPr marL="285750" indent="-285750">
              <a:buFont typeface="Arial"/>
              <a:buChar char="•"/>
              <a:defRPr/>
            </a:pPr>
            <a:r>
              <a:rPr lang="fr-FR" sz="3600" dirty="0">
                <a:cs typeface="Trebuchet MS"/>
                <a:sym typeface="Gill Sans Light" charset="0"/>
              </a:rPr>
              <a:t>La capacité de demander de l’aide au besoin</a:t>
            </a:r>
          </a:p>
          <a:p>
            <a:pPr marL="285750" indent="-285750">
              <a:buFont typeface="Arial"/>
              <a:buChar char="•"/>
              <a:defRPr/>
            </a:pPr>
            <a:r>
              <a:rPr lang="fr-FR" sz="3600" dirty="0">
                <a:cs typeface="Trebuchet MS"/>
                <a:sym typeface="Gill Sans Light" charset="0"/>
              </a:rPr>
              <a:t>Le besoin et l’amour de l’apprentissage </a:t>
            </a:r>
          </a:p>
        </p:txBody>
      </p:sp>
      <p:pic>
        <p:nvPicPr>
          <p:cNvPr id="28675" name="Picture 3">
            <a:extLst>
              <a:ext uri="{FF2B5EF4-FFF2-40B4-BE49-F238E27FC236}">
                <a16:creationId xmlns:a16="http://schemas.microsoft.com/office/drawing/2014/main" id="{390BFCFA-B939-4D7C-BD02-3720AE57404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200" y="7248525"/>
            <a:ext cx="47752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3BD77634-9101-4543-9B4C-DD2BCDC3453C}"/>
              </a:ext>
            </a:extLst>
          </p:cNvPr>
          <p:cNvSpPr>
            <a:spLocks noGrp="1" noChangeArrowheads="1"/>
          </p:cNvSpPr>
          <p:nvPr>
            <p:ph type="title"/>
          </p:nvPr>
        </p:nvSpPr>
        <p:spPr>
          <a:xfrm>
            <a:off x="0" y="0"/>
            <a:ext cx="13004800" cy="1547813"/>
          </a:xfrm>
        </p:spPr>
        <p:txBody>
          <a:bodyPr/>
          <a:lstStyle/>
          <a:p>
            <a:pPr defTabSz="666750">
              <a:lnSpc>
                <a:spcPct val="90000"/>
              </a:lnSpc>
              <a:spcAft>
                <a:spcPct val="35000"/>
              </a:spcAft>
              <a:defRPr/>
            </a:pPr>
            <a:r>
              <a:rPr lang="fr-FR" sz="6000" dirty="0">
                <a:solidFill>
                  <a:schemeClr val="tx1">
                    <a:lumMod val="50000"/>
                  </a:schemeClr>
                </a:solidFill>
                <a:sym typeface="Gill Sans Light" charset="0"/>
              </a:rPr>
              <a:t>Développer les atouts professionnels</a:t>
            </a:r>
          </a:p>
        </p:txBody>
      </p:sp>
      <p:sp>
        <p:nvSpPr>
          <p:cNvPr id="31746" name="Rectangle 2">
            <a:extLst>
              <a:ext uri="{FF2B5EF4-FFF2-40B4-BE49-F238E27FC236}">
                <a16:creationId xmlns:a16="http://schemas.microsoft.com/office/drawing/2014/main" id="{D30A7B76-A81D-4C8A-B0B5-BC7A4E87DE94}"/>
              </a:ext>
            </a:extLst>
          </p:cNvPr>
          <p:cNvSpPr>
            <a:spLocks noGrp="1" noChangeArrowheads="1"/>
          </p:cNvSpPr>
          <p:nvPr>
            <p:ph type="body" idx="1"/>
          </p:nvPr>
        </p:nvSpPr>
        <p:spPr>
          <a:xfrm>
            <a:off x="309563" y="1708150"/>
            <a:ext cx="12515850" cy="7607300"/>
          </a:xfrm>
        </p:spPr>
        <p:txBody>
          <a:bodyPr anchor="t"/>
          <a:lstStyle/>
          <a:p>
            <a:pPr marL="0" indent="0">
              <a:spcBef>
                <a:spcPct val="0"/>
              </a:spcBef>
              <a:spcAft>
                <a:spcPts val="1200"/>
              </a:spcAft>
              <a:buFont typeface="Gill Sans Light" pitchFamily="4" charset="0"/>
              <a:buNone/>
            </a:pPr>
            <a:r>
              <a:rPr lang="fr-FR" altLang="en-US" sz="3000" b="1" dirty="0"/>
              <a:t>Rechercher la formation et l’éducation requises : </a:t>
            </a:r>
            <a:r>
              <a:rPr lang="fr-FR" altLang="en-US" sz="3000" dirty="0"/>
              <a:t>Préparez un plan d’action pour obtenir la formation requise pour atteindre le niveau de certification désiré.  </a:t>
            </a:r>
            <a:endParaRPr lang="fr-FR" altLang="en-US" sz="3000" b="1" dirty="0"/>
          </a:p>
          <a:p>
            <a:pPr marL="0" indent="0">
              <a:spcBef>
                <a:spcPct val="0"/>
              </a:spcBef>
              <a:spcAft>
                <a:spcPts val="1200"/>
              </a:spcAft>
              <a:buFont typeface="Gill Sans Light" pitchFamily="4" charset="0"/>
              <a:buNone/>
            </a:pPr>
            <a:r>
              <a:rPr lang="fr-FR" altLang="en-US" sz="3000" b="1" dirty="0"/>
              <a:t>Poser des questions : </a:t>
            </a:r>
            <a:r>
              <a:rPr lang="fr-FR" altLang="en-US" sz="3000" dirty="0"/>
              <a:t>N’hésitez-pas à poser des questions et demander des explications ou des points de clarification auprès des collègues de travail et de la direction.</a:t>
            </a:r>
            <a:endParaRPr lang="fr-FR" altLang="en-US" sz="3000" b="1" dirty="0"/>
          </a:p>
          <a:p>
            <a:pPr marL="0" indent="0">
              <a:spcBef>
                <a:spcPct val="0"/>
              </a:spcBef>
              <a:spcAft>
                <a:spcPts val="1200"/>
              </a:spcAft>
              <a:buFont typeface="Gill Sans Light" pitchFamily="4" charset="0"/>
              <a:buNone/>
            </a:pPr>
            <a:r>
              <a:rPr lang="fr-FR" altLang="en-US" sz="3000" b="1" dirty="0"/>
              <a:t>Profiter des opportunités d’apprentissage offerts : </a:t>
            </a:r>
            <a:r>
              <a:rPr lang="fr-FR" altLang="en-US" sz="3000" dirty="0"/>
              <a:t>Participez à des conférences, des cours, et des lectures professionnelles suggérées.  </a:t>
            </a:r>
            <a:endParaRPr lang="fr-FR" altLang="en-US" sz="3000" b="1" dirty="0"/>
          </a:p>
          <a:p>
            <a:pPr marL="0" indent="0">
              <a:spcBef>
                <a:spcPct val="0"/>
              </a:spcBef>
              <a:spcAft>
                <a:spcPts val="1200"/>
              </a:spcAft>
              <a:buFont typeface="Gill Sans Light" pitchFamily="4" charset="0"/>
              <a:buNone/>
            </a:pPr>
            <a:r>
              <a:rPr lang="fr-FR" altLang="en-US" sz="3000" b="1" dirty="0"/>
              <a:t>Participer aux activités de la communauté de l’organisation : </a:t>
            </a:r>
            <a:r>
              <a:rPr lang="fr-FR" altLang="en-US" sz="3000" dirty="0"/>
              <a:t>Le bénévolat et la participation au sein de la communauté sont des moyens de développer ses habiletés et de prendre confiance tout en donnant un service de grande valeur envers les autres.  </a:t>
            </a:r>
          </a:p>
          <a:p>
            <a:pPr marL="0" indent="0">
              <a:spcBef>
                <a:spcPct val="0"/>
              </a:spcBef>
              <a:spcAft>
                <a:spcPts val="1200"/>
              </a:spcAft>
              <a:buFont typeface="Gill Sans Light" pitchFamily="4" charset="0"/>
              <a:buNone/>
            </a:pPr>
            <a:r>
              <a:rPr lang="fr-FR" altLang="en-US" sz="3000" b="1" dirty="0"/>
              <a:t>Consulter des collègues de travail d’expérience : </a:t>
            </a:r>
            <a:r>
              <a:rPr lang="fr-FR" altLang="en-US" sz="3000" dirty="0"/>
              <a:t>Entreprenez des conversations avec les personnes de votre domaine d’expertise qui </a:t>
            </a:r>
            <a:r>
              <a:rPr lang="fr-FR" altLang="en-US" sz="3000"/>
              <a:t>sont disposées </a:t>
            </a:r>
            <a:r>
              <a:rPr lang="fr-FR" altLang="en-US" sz="3000" dirty="0"/>
              <a:t>à partager leur savoir.  </a:t>
            </a:r>
          </a:p>
        </p:txBody>
      </p:sp>
    </p:spTree>
  </p:cSld>
  <p:clrMapOvr>
    <a:masterClrMapping/>
  </p:clrMapOvr>
  <p:transition/>
</p:sld>
</file>

<file path=ppt/theme/theme1.xml><?xml version="1.0" encoding="utf-8"?>
<a:theme xmlns:a="http://schemas.openxmlformats.org/drawingml/2006/main" name="Blank">
  <a:themeElements>
    <a:clrScheme name="">
      <a:dk1>
        <a:srgbClr val="414141"/>
      </a:dk1>
      <a:lt1>
        <a:srgbClr val="FFFFFF"/>
      </a:lt1>
      <a:dk2>
        <a:srgbClr val="000000"/>
      </a:dk2>
      <a:lt2>
        <a:srgbClr val="00000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PingFang SC Light"/>
        <a:cs typeface="PingFang SC Light"/>
      </a:majorFont>
      <a:minorFont>
        <a:latin typeface="Gill Sans Light"/>
        <a:ea typeface="PingFang SC Light"/>
        <a:cs typeface="PingFang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a:ln>
              <a:noFill/>
            </a:ln>
            <a:solidFill>
              <a:srgbClr val="414141"/>
            </a:solidFill>
            <a:effectLst/>
            <a:latin typeface="Gill Sans Light" charset="0"/>
            <a:ea typeface="PingFang SC Light" charset="-122"/>
            <a:cs typeface="PingFang SC Light" charset="-122"/>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Pages>0</Pages>
  <Words>1454</Words>
  <Characters>0</Characters>
  <Application>Microsoft Macintosh PowerPoint</Application>
  <PresentationFormat>Custom</PresentationFormat>
  <Lines>0</Lines>
  <Paragraphs>110</Paragraphs>
  <Slides>17</Slides>
  <Notes>0</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17</vt:i4>
      </vt:variant>
    </vt:vector>
  </HeadingPairs>
  <TitlesOfParts>
    <vt:vector size="39" baseType="lpstr">
      <vt:lpstr>Arial</vt:lpstr>
      <vt:lpstr>Calibri</vt:lpstr>
      <vt:lpstr>Gill Sans Light</vt:lpstr>
      <vt:lpstr>Trebuchet MS</vt:lpstr>
      <vt:lpstr>Blank</vt:lpstr>
      <vt:lpstr>Title &amp; Bullets</vt:lpstr>
      <vt:lpstr>Title, Bullets &amp; Photo</vt:lpstr>
      <vt:lpstr>Photo - Vertical - Dark</vt:lpstr>
      <vt:lpstr>Title - Center</vt:lpstr>
      <vt:lpstr>Photo - Horizontal</vt:lpstr>
      <vt:lpstr>Photo - Horizontal - Dark</vt:lpstr>
      <vt:lpstr>Title &amp; Subtitle - Photo</vt:lpstr>
      <vt:lpstr>Title &amp; Subtitle - Photo - Dark</vt:lpstr>
      <vt:lpstr>Title &amp; Bullets - Right</vt:lpstr>
      <vt:lpstr>Title &amp; Bullets - 2 Column</vt:lpstr>
      <vt:lpstr>Title &amp; Bullets - Left</vt:lpstr>
      <vt:lpstr>Photo - Vertical</vt:lpstr>
      <vt:lpstr>Bullets</vt:lpstr>
      <vt:lpstr>Title &amp; Subtitle</vt:lpstr>
      <vt:lpstr>Blank - Dark</vt:lpstr>
      <vt:lpstr>Title - Top</vt:lpstr>
      <vt:lpstr>Title - Top - Dark</vt:lpstr>
      <vt:lpstr>Les atouts de la résilience</vt:lpstr>
      <vt:lpstr>Définition de la résilience</vt:lpstr>
      <vt:lpstr>Le besoin de la résilience en milieu de travail</vt:lpstr>
      <vt:lpstr>Les différents atouts de la résilience</vt:lpstr>
      <vt:lpstr>Les atouts relationnelles</vt:lpstr>
      <vt:lpstr>Créer des habiletés en relations interpersonnelles</vt:lpstr>
      <vt:lpstr>  Les atouts professionnels</vt:lpstr>
      <vt:lpstr>Les atouts professionnels</vt:lpstr>
      <vt:lpstr>Développer les atouts professionnels</vt:lpstr>
      <vt:lpstr>Les atouts d’attitude optimiste</vt:lpstr>
      <vt:lpstr>Développer les atouts d’attitude optimiste</vt:lpstr>
      <vt:lpstr>Les atouts d’intelligence émotionnelle</vt:lpstr>
      <vt:lpstr>Développer les atouts d’intelligence émotionnelle</vt:lpstr>
      <vt:lpstr>Les atouts d’adaptation</vt:lpstr>
      <vt:lpstr>Développer les atouts d’adaptation</vt:lpstr>
      <vt:lpstr>Activité appliquée</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ORGANIZATIONAL RESILIENCY</dc:title>
  <dc:subject/>
  <dc:creator>Robert Laurie</dc:creator>
  <cp:keywords/>
  <dc:description/>
  <cp:lastModifiedBy>Microsoft Office User</cp:lastModifiedBy>
  <cp:revision>30</cp:revision>
  <dcterms:modified xsi:type="dcterms:W3CDTF">2021-01-25T18:32:20Z</dcterms:modified>
</cp:coreProperties>
</file>