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5" r:id="rId3"/>
    <p:sldId id="286" r:id="rId4"/>
    <p:sldId id="257" r:id="rId5"/>
    <p:sldId id="287" r:id="rId6"/>
    <p:sldId id="288" r:id="rId7"/>
    <p:sldId id="25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6"/>
    <p:restoredTop sz="95995" autoAdjust="0"/>
  </p:normalViewPr>
  <p:slideViewPr>
    <p:cSldViewPr snapToGrid="0" snapToObjects="1">
      <p:cViewPr>
        <p:scale>
          <a:sx n="48" d="100"/>
          <a:sy n="48" d="100"/>
        </p:scale>
        <p:origin x="-2076" y="-20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77462206"/>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‹N°›</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‹N°›</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‹N°›</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‹N°›</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‹N°›</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7.emf"/><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5"/>
          <p:cNvGrpSpPr/>
          <p:nvPr>
            <p:custDataLst>
              <p:tags r:id="rId1"/>
            </p:custDataLst>
          </p:nvPr>
        </p:nvGrpSpPr>
        <p:grpSpPr>
          <a:xfrm>
            <a:off x="1600200" y="4914900"/>
            <a:ext cx="9817149" cy="3027230"/>
            <a:chOff x="0" y="0"/>
            <a:chExt cx="9817148" cy="3027229"/>
          </a:xfrm>
        </p:grpSpPr>
        <p:pic>
          <p:nvPicPr>
            <p:cNvPr id="172" name="MP900422730.jpg"/>
            <p:cNvPicPr>
              <a:picLocks noChangeAspect="1"/>
            </p:cNvPicPr>
            <p:nvPr/>
          </p:nvPicPr>
          <p:blipFill>
            <a:blip r:embed="rId5">
              <a:extLst/>
            </a:blip>
            <a:srcRect l="1506" r="1589" b="10925"/>
            <a:stretch>
              <a:fillRect/>
            </a:stretch>
          </p:blipFill>
          <p:spPr>
            <a:xfrm>
              <a:off x="0" y="7728"/>
              <a:ext cx="3268136" cy="3004083"/>
            </a:xfrm>
            <a:prstGeom prst="rect">
              <a:avLst/>
            </a:prstGeom>
            <a:ln w="12700" cap="flat">
              <a:noFill/>
              <a:miter lim="400000"/>
            </a:ln>
            <a:effectLst>
              <a:outerShdw blurRad="127000" dist="76200" dir="2700000" rotWithShape="0">
                <a:srgbClr val="000000">
                  <a:alpha val="75000"/>
                </a:srgbClr>
              </a:outerShdw>
            </a:effectLst>
          </p:spPr>
        </p:pic>
        <p:pic>
          <p:nvPicPr>
            <p:cNvPr id="173" name="MP910220729.jpg"/>
            <p:cNvPicPr>
              <a:picLocks noChangeAspect="1"/>
            </p:cNvPicPr>
            <p:nvPr/>
          </p:nvPicPr>
          <p:blipFill>
            <a:blip r:embed="rId6">
              <a:extLst/>
            </a:blip>
            <a:srcRect t="5690" b="5161"/>
            <a:stretch>
              <a:fillRect/>
            </a:stretch>
          </p:blipFill>
          <p:spPr>
            <a:xfrm>
              <a:off x="3268134" y="0"/>
              <a:ext cx="3268136" cy="3011811"/>
            </a:xfrm>
            <a:prstGeom prst="rect">
              <a:avLst/>
            </a:prstGeom>
            <a:ln w="12700" cap="flat">
              <a:noFill/>
              <a:miter lim="400000"/>
            </a:ln>
            <a:effectLst>
              <a:outerShdw blurRad="127000" dist="76200" dir="2700000" rotWithShape="0">
                <a:srgbClr val="000000">
                  <a:alpha val="75000"/>
                </a:srgbClr>
              </a:outerShdw>
            </a:effectLst>
          </p:spPr>
        </p:pic>
        <p:pic>
          <p:nvPicPr>
            <p:cNvPr id="174" name="vaughn5.jpg"/>
            <p:cNvPicPr>
              <a:picLocks noChangeAspect="1"/>
            </p:cNvPicPr>
            <p:nvPr/>
          </p:nvPicPr>
          <p:blipFill>
            <a:blip r:embed="rId7">
              <a:extLst/>
            </a:blip>
            <a:srcRect l="14589" t="265" r="13070"/>
            <a:stretch>
              <a:fillRect/>
            </a:stretch>
          </p:blipFill>
          <p:spPr>
            <a:xfrm>
              <a:off x="6523524" y="0"/>
              <a:ext cx="3293625" cy="3027231"/>
            </a:xfrm>
            <a:prstGeom prst="rect">
              <a:avLst/>
            </a:prstGeom>
            <a:ln w="12700" cap="flat">
              <a:noFill/>
              <a:miter lim="400000"/>
            </a:ln>
            <a:effectLst>
              <a:outerShdw blurRad="127000" dist="76200" dir="2700000" rotWithShape="0">
                <a:srgbClr val="000000">
                  <a:alpha val="75000"/>
                </a:srgbClr>
              </a:outerShdw>
            </a:effectLst>
          </p:spPr>
        </p:pic>
      </p:grpSp>
      <p:sp>
        <p:nvSpPr>
          <p:cNvPr id="176" name="Shape 176"/>
          <p:cNvSpPr>
            <a:spLocks noGrp="1"/>
          </p:cNvSpPr>
          <p:nvPr>
            <p:ph type="title" idx="4294967295"/>
            <p:custDataLst>
              <p:tags r:id="rId2"/>
            </p:custDataLst>
          </p:nvPr>
        </p:nvSpPr>
        <p:spPr>
          <a:xfrm>
            <a:off x="355600" y="1511300"/>
            <a:ext cx="12293600" cy="2438400"/>
          </a:xfrm>
          <a:prstGeom prst="rect">
            <a:avLst/>
          </a:prstGeom>
        </p:spPr>
        <p:txBody>
          <a:bodyPr/>
          <a:lstStyle>
            <a:lvl1pPr>
              <a:defRPr sz="6000"/>
            </a:lvl1pPr>
          </a:lstStyle>
          <a:p>
            <a:r>
              <a:rPr lang="fr-CA" sz="6000" dirty="0" smtClean="0"/>
              <a:t>LA </a:t>
            </a:r>
            <a:r>
              <a:rPr sz="6000" dirty="0" smtClean="0"/>
              <a:t>COMMUNICATION </a:t>
            </a:r>
            <a:r>
              <a:rPr sz="6000" dirty="0" smtClean="0"/>
              <a:t>POSITIVE</a:t>
            </a:r>
          </a:p>
        </p:txBody>
      </p:sp>
      <p:pic>
        <p:nvPicPr>
          <p:cNvPr id="177" name="WMAredlogovertical.png"/>
          <p:cNvPicPr>
            <a:picLocks noChangeAspect="1"/>
          </p:cNvPicPr>
          <p:nvPr>
            <p:custDataLst>
              <p:tags r:id="rId3"/>
            </p:custDataLst>
          </p:nvPr>
        </p:nvPicPr>
        <p:blipFill>
          <a:blip r:embed="rId8">
            <a:extLst/>
          </a:blip>
          <a:stretch>
            <a:fillRect/>
          </a:stretch>
        </p:blipFill>
        <p:spPr>
          <a:xfrm>
            <a:off x="139700" y="254000"/>
            <a:ext cx="2070101" cy="10033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355600" y="368300"/>
            <a:ext cx="12293600" cy="1369060"/>
          </a:xfrm>
          <a:prstGeom prst="rect">
            <a:avLst/>
          </a:prstGeom>
        </p:spPr>
        <p:txBody>
          <a:bodyPr/>
          <a:lstStyle>
            <a:lvl1pPr>
              <a:defRPr sz="6500"/>
            </a:lvl1pPr>
          </a:lstStyle>
          <a:p>
            <a:r>
              <a:rPr lang="en-CA" sz="4000" dirty="0"/>
              <a:t>Principes d'application de la communication positive</a:t>
            </a:r>
            <a:endParaRPr lang="fr-CA" sz="4000" dirty="0"/>
          </a:p>
        </p:txBody>
      </p:sp>
      <p:sp>
        <p:nvSpPr>
          <p:cNvPr id="183" name="Shape 183"/>
          <p:cNvSpPr>
            <a:spLocks noGrp="1"/>
          </p:cNvSpPr>
          <p:nvPr>
            <p:ph type="body" idx="1"/>
            <p:custDataLst>
              <p:tags r:id="rId2"/>
            </p:custDataLst>
          </p:nvPr>
        </p:nvSpPr>
        <p:spPr>
          <a:xfrm>
            <a:off x="596900" y="2578100"/>
            <a:ext cx="12052300" cy="3959860"/>
          </a:xfrm>
          <a:prstGeom prst="rect">
            <a:avLst/>
          </a:prstGeom>
        </p:spPr>
        <p:txBody>
          <a:bodyPr anchor="t"/>
          <a:lstStyle/>
          <a:p>
            <a:pPr marL="0" indent="0">
              <a:spcBef>
                <a:spcPts val="0"/>
              </a:spcBef>
              <a:spcAft>
                <a:spcPts val="1000"/>
              </a:spcAft>
              <a:buSzTx/>
              <a:buNone/>
              <a:defRPr sz="3000"/>
            </a:pPr>
            <a:r>
              <a:rPr lang="fr-CA" b="1" dirty="0" smtClean="0"/>
              <a:t>9. </a:t>
            </a:r>
            <a:r>
              <a:rPr lang="fr-CA" sz="3000" b="1" dirty="0" smtClean="0"/>
              <a:t>Dites du bien des autres</a:t>
            </a:r>
            <a:r>
              <a:rPr lang="fr-CA" dirty="0" smtClean="0"/>
              <a:t> </a:t>
            </a:r>
            <a:endParaRPr lang="fr-CA" b="1" dirty="0" smtClean="0"/>
          </a:p>
          <a:p>
            <a:pPr marL="0" indent="0">
              <a:spcBef>
                <a:spcPts val="0"/>
              </a:spcBef>
              <a:spcAft>
                <a:spcPts val="1000"/>
              </a:spcAft>
              <a:buSzTx/>
              <a:buNone/>
              <a:defRPr sz="3000"/>
            </a:pPr>
            <a:r>
              <a:rPr lang="fr-CA" sz="3000" dirty="0" smtClean="0"/>
              <a:t>Refusez de commérer ou de discuter des lacunes des autres. Parlez toujours des autres en bien lorsqu'ils ne sont pas présents.</a:t>
            </a:r>
            <a:r>
              <a:rPr lang="fr-CA" dirty="0" smtClean="0"/>
              <a:t> </a:t>
            </a:r>
          </a:p>
          <a:p>
            <a:pPr marL="0" indent="0">
              <a:spcBef>
                <a:spcPts val="0"/>
              </a:spcBef>
              <a:spcAft>
                <a:spcPts val="1000"/>
              </a:spcAft>
              <a:buSzTx/>
              <a:buNone/>
              <a:defRPr sz="3000"/>
            </a:pPr>
            <a:r>
              <a:rPr lang="fr-CA" sz="3200" b="1" dirty="0" smtClean="0"/>
              <a:t>10. </a:t>
            </a:r>
            <a:r>
              <a:rPr lang="fr-CA" sz="3000" b="1" dirty="0" smtClean="0"/>
              <a:t>Engagement envers un milieu de travail positif</a:t>
            </a:r>
            <a:r>
              <a:rPr lang="fr-CA" dirty="0" smtClean="0"/>
              <a:t> </a:t>
            </a:r>
          </a:p>
          <a:p>
            <a:pPr marL="0" indent="0">
              <a:spcBef>
                <a:spcPts val="0"/>
              </a:spcBef>
              <a:spcAft>
                <a:spcPts val="1000"/>
              </a:spcAft>
              <a:buSzTx/>
              <a:buNone/>
              <a:defRPr sz="3000"/>
            </a:pPr>
            <a:r>
              <a:rPr lang="fr-CA" sz="3200" dirty="0" smtClean="0"/>
              <a:t>Communiquer de manière positive traduit un engagement à créer un cadre de travail positif. Il s'agit donc de voir ce qu'il y a de positif chez les gens ainsi que de voir ce qu'ils ont à offrir au sein de l'équipe. </a:t>
            </a:r>
            <a:endParaRPr lang="fr-CA" sz="3200" dirty="0"/>
          </a:p>
        </p:txBody>
      </p:sp>
    </p:spTree>
    <p:extLst>
      <p:ext uri="{BB962C8B-B14F-4D97-AF65-F5344CB8AC3E}">
        <p14:creationId xmlns:p14="http://schemas.microsoft.com/office/powerpoint/2010/main" val="126366848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5800" dirty="0" smtClean="0"/>
              <a:t>Conseils sur la communication positive pour les réunions d'équipe </a:t>
            </a:r>
            <a:endParaRPr lang="fr-CA" sz="5800" dirty="0"/>
          </a:p>
        </p:txBody>
      </p:sp>
      <p:sp>
        <p:nvSpPr>
          <p:cNvPr id="3" name="Text Placeholder 2"/>
          <p:cNvSpPr>
            <a:spLocks noGrp="1"/>
          </p:cNvSpPr>
          <p:nvPr>
            <p:ph type="body" idx="1"/>
            <p:custDataLst>
              <p:tags r:id="rId2"/>
            </p:custDataLst>
          </p:nvPr>
        </p:nvSpPr>
        <p:spPr>
          <a:xfrm>
            <a:off x="355600" y="2913380"/>
            <a:ext cx="12293600" cy="5842000"/>
          </a:xfrm>
        </p:spPr>
        <p:txBody>
          <a:bodyPr anchor="t"/>
          <a:lstStyle/>
          <a:p>
            <a:pPr marL="0" indent="0">
              <a:buNone/>
            </a:pPr>
            <a:r>
              <a:rPr lang="fr-CA" dirty="0" smtClean="0"/>
              <a:t>Encouragez les membres de l'équipe à faire ce qui suit :</a:t>
            </a:r>
          </a:p>
          <a:p>
            <a:pPr marL="895350" lvl="1" indent="-514350">
              <a:spcBef>
                <a:spcPts val="2000"/>
              </a:spcBef>
              <a:spcAft>
                <a:spcPts val="1000"/>
              </a:spcAft>
              <a:buSzPct val="100000"/>
              <a:buFont typeface="+mj-lt"/>
              <a:buAutoNum type="arabicPeriod"/>
            </a:pPr>
            <a:r>
              <a:rPr lang="fr-CA" sz="3200" dirty="0"/>
              <a:t>D</a:t>
            </a:r>
            <a:r>
              <a:rPr lang="fr-CA" sz="3200" dirty="0" smtClean="0"/>
              <a:t>onner à tous l'occasion de s'exprimer avant d'arriver à une décision.</a:t>
            </a:r>
          </a:p>
          <a:p>
            <a:pPr marL="895350" lvl="1" indent="-514350">
              <a:spcBef>
                <a:spcPts val="0"/>
              </a:spcBef>
              <a:spcAft>
                <a:spcPts val="1000"/>
              </a:spcAft>
              <a:buSzPct val="100000"/>
              <a:buFont typeface="+mj-lt"/>
              <a:buAutoNum type="arabicPeriod"/>
            </a:pPr>
            <a:r>
              <a:rPr lang="fr-CA" sz="3200" dirty="0" smtClean="0"/>
              <a:t>Permettre aux membres de l'équipe d'aller jusqu'au bout de leur pensée sans les interrompre.   </a:t>
            </a:r>
          </a:p>
          <a:p>
            <a:pPr marL="895350" lvl="1" indent="-514350">
              <a:spcBef>
                <a:spcPts val="0"/>
              </a:spcBef>
              <a:spcAft>
                <a:spcPts val="1000"/>
              </a:spcAft>
              <a:buSzPct val="100000"/>
              <a:buFont typeface="+mj-lt"/>
              <a:buAutoNum type="arabicPeriod"/>
            </a:pPr>
            <a:r>
              <a:rPr lang="fr-CA" sz="3200" dirty="0" smtClean="0"/>
              <a:t>Appliquer les principes de l'écoute active pour vous assurer que vous comprenez bien ce que disent les autres.</a:t>
            </a:r>
          </a:p>
          <a:p>
            <a:pPr marL="895350" lvl="1" indent="-514350">
              <a:spcBef>
                <a:spcPts val="0"/>
              </a:spcBef>
              <a:spcAft>
                <a:spcPts val="1000"/>
              </a:spcAft>
              <a:buSzPct val="100000"/>
              <a:buFont typeface="+mj-lt"/>
              <a:buAutoNum type="arabicPeriod"/>
            </a:pPr>
            <a:r>
              <a:rPr lang="fr-CA" sz="3200" dirty="0" smtClean="0"/>
              <a:t>Demander des éclaircissements si besoin est. </a:t>
            </a:r>
          </a:p>
          <a:p>
            <a:pPr marL="895350" lvl="1" indent="-514350">
              <a:spcBef>
                <a:spcPts val="0"/>
              </a:spcBef>
              <a:spcAft>
                <a:spcPts val="1000"/>
              </a:spcAft>
              <a:buSzPct val="100000"/>
              <a:buFont typeface="+mj-lt"/>
              <a:buAutoNum type="arabicPeriod"/>
            </a:pPr>
            <a:r>
              <a:rPr lang="fr-CA" sz="3200" dirty="0" smtClean="0"/>
              <a:t>Exprimer différents points de vue en partageant de nouvelles perspectives, en ajoutant des informations ou en posant des questions.</a:t>
            </a:r>
            <a:endParaRPr lang="fr-CA" dirty="0"/>
          </a:p>
        </p:txBody>
      </p:sp>
    </p:spTree>
    <p:extLst>
      <p:ext uri="{BB962C8B-B14F-4D97-AF65-F5344CB8AC3E}">
        <p14:creationId xmlns:p14="http://schemas.microsoft.com/office/powerpoint/2010/main" val="407427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529080"/>
          </a:xfrm>
        </p:spPr>
        <p:txBody>
          <a:bodyPr/>
          <a:lstStyle/>
          <a:p>
            <a:r>
              <a:rPr lang="fr-CA" sz="4400" dirty="0" smtClean="0"/>
              <a:t>Conseils sur la communication positive pour les réunions d'équipe </a:t>
            </a:r>
            <a:endParaRPr lang="fr-CA" sz="4400" dirty="0"/>
          </a:p>
        </p:txBody>
      </p:sp>
      <p:sp>
        <p:nvSpPr>
          <p:cNvPr id="3" name="Text Placeholder 2"/>
          <p:cNvSpPr>
            <a:spLocks noGrp="1"/>
          </p:cNvSpPr>
          <p:nvPr>
            <p:ph type="body" idx="1"/>
            <p:custDataLst>
              <p:tags r:id="rId2"/>
            </p:custDataLst>
          </p:nvPr>
        </p:nvSpPr>
        <p:spPr>
          <a:xfrm>
            <a:off x="355600" y="2433320"/>
            <a:ext cx="12293600" cy="5842000"/>
          </a:xfrm>
        </p:spPr>
        <p:txBody>
          <a:bodyPr anchor="t"/>
          <a:lstStyle/>
          <a:p>
            <a:pPr marL="0" indent="0">
              <a:buNone/>
            </a:pPr>
            <a:r>
              <a:rPr lang="fr-CA" dirty="0" smtClean="0"/>
              <a:t>Encouragez les membres de l'équipe à :</a:t>
            </a:r>
          </a:p>
          <a:p>
            <a:pPr marL="0" indent="0">
              <a:spcBef>
                <a:spcPts val="0"/>
              </a:spcBef>
              <a:buNone/>
            </a:pPr>
            <a:endParaRPr lang="fr-CA" dirty="0" smtClean="0"/>
          </a:p>
          <a:p>
            <a:pPr marL="895350" lvl="1" indent="-514350">
              <a:spcBef>
                <a:spcPts val="0"/>
              </a:spcBef>
              <a:spcAft>
                <a:spcPts val="1000"/>
              </a:spcAft>
              <a:buSzPct val="100000"/>
              <a:buFont typeface="+mj-lt"/>
              <a:buAutoNum type="arabicPeriod" startAt="6"/>
            </a:pPr>
            <a:r>
              <a:rPr lang="fr-CA" sz="3200" dirty="0" smtClean="0"/>
              <a:t>ne pas parler durement ou de façon méprisante à un membre de l'équipe;</a:t>
            </a:r>
          </a:p>
          <a:p>
            <a:pPr marL="895350" lvl="1" indent="-514350">
              <a:spcBef>
                <a:spcPts val="0"/>
              </a:spcBef>
              <a:spcAft>
                <a:spcPts val="1000"/>
              </a:spcAft>
              <a:buSzPct val="100000"/>
              <a:buFont typeface="+mj-lt"/>
              <a:buAutoNum type="arabicPeriod" startAt="6"/>
            </a:pPr>
            <a:r>
              <a:rPr lang="fr-CA" sz="3200" dirty="0" smtClean="0"/>
              <a:t>ne pas avoir de conversations à voix basse pendant les réunions d'équipe;</a:t>
            </a:r>
          </a:p>
          <a:p>
            <a:pPr marL="895350" lvl="1" indent="-514350">
              <a:spcBef>
                <a:spcPts val="0"/>
              </a:spcBef>
              <a:spcAft>
                <a:spcPts val="1000"/>
              </a:spcAft>
              <a:buSzPct val="100000"/>
              <a:buFont typeface="+mj-lt"/>
              <a:buAutoNum type="arabicPeriod" startAt="6"/>
            </a:pPr>
            <a:r>
              <a:rPr lang="fr-CA" sz="3200" dirty="0" smtClean="0"/>
              <a:t>parvenir à une compréhension commune des principaux problèmes et objectifs ainsi qu'à obtenir un consensus sur les mesures à prendre;</a:t>
            </a:r>
          </a:p>
          <a:p>
            <a:pPr marL="895350" lvl="1" indent="-514350">
              <a:spcBef>
                <a:spcPts val="0"/>
              </a:spcBef>
              <a:spcAft>
                <a:spcPts val="1000"/>
              </a:spcAft>
              <a:buSzPct val="100000"/>
              <a:buFont typeface="+mj-lt"/>
              <a:buAutoNum type="arabicPeriod" startAt="6"/>
            </a:pPr>
            <a:r>
              <a:rPr lang="fr-CA" sz="3200" dirty="0" smtClean="0"/>
              <a:t>ne pas divulguer ce qui a été dit pendant les réunions, sauf si les membres de l'équipe sont d'accord pour le faire.  </a:t>
            </a:r>
            <a:endParaRPr lang="fr-CA" sz="3200" dirty="0"/>
          </a:p>
        </p:txBody>
      </p:sp>
    </p:spTree>
    <p:extLst>
      <p:ext uri="{BB962C8B-B14F-4D97-AF65-F5344CB8AC3E}">
        <p14:creationId xmlns:p14="http://schemas.microsoft.com/office/powerpoint/2010/main" val="3193147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5400" dirty="0" smtClean="0"/>
              <a:t>Conseils sur la communication positive POUR LA rétroaction</a:t>
            </a:r>
            <a:endParaRPr lang="fr-CA" sz="5400" dirty="0"/>
          </a:p>
        </p:txBody>
      </p:sp>
      <p:sp>
        <p:nvSpPr>
          <p:cNvPr id="3" name="Text Placeholder 2"/>
          <p:cNvSpPr>
            <a:spLocks noGrp="1"/>
          </p:cNvSpPr>
          <p:nvPr>
            <p:ph type="body" idx="1"/>
            <p:custDataLst>
              <p:tags r:id="rId2"/>
            </p:custDataLst>
          </p:nvPr>
        </p:nvSpPr>
        <p:spPr>
          <a:xfrm>
            <a:off x="355600" y="2913380"/>
            <a:ext cx="12293600" cy="5842000"/>
          </a:xfrm>
        </p:spPr>
        <p:txBody>
          <a:bodyPr anchor="t"/>
          <a:lstStyle/>
          <a:p>
            <a:pPr marL="0" indent="0">
              <a:buNone/>
            </a:pPr>
            <a:r>
              <a:rPr lang="fr-CA" dirty="0" smtClean="0"/>
              <a:t>Donner de la rétroaction est toujours plus efficace lorsque les membres de l'équipe sont </a:t>
            </a:r>
            <a:r>
              <a:rPr lang="fr-CA" i="1" dirty="0" smtClean="0"/>
              <a:t>courtois</a:t>
            </a:r>
            <a:r>
              <a:rPr lang="fr-CA" dirty="0" smtClean="0"/>
              <a:t> les uns envers les autres (comportements et actions respectueux, raisonnables et polis) et qu'on favorise l'</a:t>
            </a:r>
            <a:r>
              <a:rPr lang="fr-CA" i="1" dirty="0" smtClean="0"/>
              <a:t>inclusion</a:t>
            </a:r>
            <a:r>
              <a:rPr lang="fr-CA" dirty="0" smtClean="0"/>
              <a:t> (se sentir le bienvenu, apprécié et soutenu).  </a:t>
            </a:r>
          </a:p>
          <a:p>
            <a:pPr marL="895350" lvl="1" indent="-514350">
              <a:spcBef>
                <a:spcPts val="2000"/>
              </a:spcBef>
              <a:spcAft>
                <a:spcPts val="1000"/>
              </a:spcAft>
              <a:buSzPct val="100000"/>
              <a:buFont typeface="+mj-lt"/>
              <a:buAutoNum type="arabicPeriod"/>
            </a:pPr>
            <a:r>
              <a:rPr lang="fr-CA" sz="4000" b="1" dirty="0" smtClean="0"/>
              <a:t>Soyez positif</a:t>
            </a:r>
          </a:p>
          <a:p>
            <a:pPr lvl="2">
              <a:spcBef>
                <a:spcPts val="0"/>
              </a:spcBef>
            </a:pPr>
            <a:r>
              <a:rPr lang="fr-CA" sz="3200" dirty="0" smtClean="0"/>
              <a:t>Donnez de la rétroaction à la fois sur ce qui est positif et sur ce qui est problématique. </a:t>
            </a:r>
          </a:p>
          <a:p>
            <a:pPr lvl="2">
              <a:spcBef>
                <a:spcPts val="0"/>
              </a:spcBef>
            </a:pPr>
            <a:r>
              <a:rPr lang="fr-CA" sz="3200" dirty="0" smtClean="0"/>
              <a:t>Partez du principe que la personne possède ce qu'il faut pour résoudre les problèmes et se perfectionner. </a:t>
            </a:r>
            <a:endParaRPr lang="fr-CA" sz="3200" dirty="0"/>
          </a:p>
        </p:txBody>
      </p:sp>
    </p:spTree>
    <p:extLst>
      <p:ext uri="{BB962C8B-B14F-4D97-AF65-F5344CB8AC3E}">
        <p14:creationId xmlns:p14="http://schemas.microsoft.com/office/powerpoint/2010/main" val="20800767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391920"/>
          </a:xfrm>
        </p:spPr>
        <p:txBody>
          <a:bodyPr/>
          <a:lstStyle/>
          <a:p>
            <a:r>
              <a:rPr lang="fr-CA" sz="4000" dirty="0" smtClean="0"/>
              <a:t>Conseils sur la communication positive en vue de donner de la rétroaction</a:t>
            </a:r>
            <a:endParaRPr lang="fr-CA" sz="4000" dirty="0"/>
          </a:p>
        </p:txBody>
      </p:sp>
      <p:sp>
        <p:nvSpPr>
          <p:cNvPr id="3" name="Text Placeholder 2"/>
          <p:cNvSpPr>
            <a:spLocks noGrp="1"/>
          </p:cNvSpPr>
          <p:nvPr>
            <p:ph type="body" idx="1"/>
            <p:custDataLst>
              <p:tags r:id="rId2"/>
            </p:custDataLst>
          </p:nvPr>
        </p:nvSpPr>
        <p:spPr>
          <a:xfrm>
            <a:off x="355600" y="2308860"/>
            <a:ext cx="12293600" cy="7109460"/>
          </a:xfrm>
        </p:spPr>
        <p:txBody>
          <a:bodyPr anchor="t"/>
          <a:lstStyle/>
          <a:p>
            <a:pPr marL="1123950" lvl="1" indent="-742950">
              <a:spcBef>
                <a:spcPts val="2000"/>
              </a:spcBef>
              <a:spcAft>
                <a:spcPts val="1000"/>
              </a:spcAft>
              <a:buSzPct val="100000"/>
              <a:buFont typeface="+mj-lt"/>
              <a:buAutoNum type="arabicPeriod" startAt="2"/>
            </a:pPr>
            <a:r>
              <a:rPr lang="fr-CA" sz="4000" b="1" dirty="0" smtClean="0"/>
              <a:t>N'attendez pas</a:t>
            </a:r>
          </a:p>
          <a:p>
            <a:pPr lvl="2">
              <a:spcBef>
                <a:spcPts val="0"/>
              </a:spcBef>
            </a:pPr>
            <a:r>
              <a:rPr lang="fr-CA" sz="3200" dirty="0" smtClean="0"/>
              <a:t>Donnez de la rétroaction sans attendre. Par exemple, si quelque chose se passe lors d'une réunion, pensez à en parler tout de suite après la réunion pour résoudre les choses.  </a:t>
            </a:r>
          </a:p>
          <a:p>
            <a:pPr lvl="2">
              <a:spcBef>
                <a:spcPts val="0"/>
              </a:spcBef>
            </a:pPr>
            <a:r>
              <a:rPr lang="fr-CA" sz="3200" dirty="0" smtClean="0"/>
              <a:t>Tenez cependant compte du moment, surtout si une personne se trouve dans une situation difficile ou a une mauvaise journée au travail.</a:t>
            </a:r>
          </a:p>
          <a:p>
            <a:pPr marL="895350" lvl="1" indent="-514350">
              <a:spcBef>
                <a:spcPts val="2000"/>
              </a:spcBef>
              <a:spcAft>
                <a:spcPts val="1000"/>
              </a:spcAft>
              <a:buSzPct val="100000"/>
              <a:buFont typeface="+mj-lt"/>
              <a:buAutoNum type="arabicPeriod" startAt="2"/>
            </a:pPr>
            <a:r>
              <a:rPr lang="fr-CA" sz="4000" b="1" dirty="0" smtClean="0"/>
              <a:t>Soyez précis sans être critique</a:t>
            </a:r>
            <a:endParaRPr lang="fr-CA" sz="4000" dirty="0" smtClean="0"/>
          </a:p>
          <a:p>
            <a:pPr lvl="2">
              <a:spcBef>
                <a:spcPts val="0"/>
              </a:spcBef>
            </a:pPr>
            <a:r>
              <a:rPr lang="fr-CA" sz="3200" dirty="0" smtClean="0"/>
              <a:t>Décrivez ce que vous avez observé sans porter de jugement et sans généraliser (commencez en disant « je »).</a:t>
            </a:r>
          </a:p>
          <a:p>
            <a:pPr lvl="2">
              <a:spcBef>
                <a:spcPts val="0"/>
              </a:spcBef>
            </a:pPr>
            <a:r>
              <a:rPr lang="fr-CA" sz="3200" dirty="0" smtClean="0"/>
              <a:t>Soyez attentif à ce que l'autre personne pense de ce que vous venez de lui dire. </a:t>
            </a:r>
          </a:p>
          <a:p>
            <a:pPr marL="762000" lvl="2" indent="0">
              <a:spcBef>
                <a:spcPts val="0"/>
              </a:spcBef>
              <a:buNone/>
            </a:pPr>
            <a:endParaRPr lang="fr-CA" sz="3200" dirty="0"/>
          </a:p>
        </p:txBody>
      </p:sp>
    </p:spTree>
    <p:extLst>
      <p:ext uri="{BB962C8B-B14F-4D97-AF65-F5344CB8AC3E}">
        <p14:creationId xmlns:p14="http://schemas.microsoft.com/office/powerpoint/2010/main" val="17941970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391920"/>
          </a:xfrm>
        </p:spPr>
        <p:txBody>
          <a:bodyPr/>
          <a:lstStyle/>
          <a:p>
            <a:r>
              <a:rPr lang="fr-CA" sz="4000" dirty="0" smtClean="0"/>
              <a:t>Conseils sur la communication positive POUR la rétroaction</a:t>
            </a:r>
            <a:endParaRPr lang="fr-CA" sz="4000" dirty="0"/>
          </a:p>
        </p:txBody>
      </p:sp>
      <p:sp>
        <p:nvSpPr>
          <p:cNvPr id="3" name="Text Placeholder 2"/>
          <p:cNvSpPr>
            <a:spLocks noGrp="1"/>
          </p:cNvSpPr>
          <p:nvPr>
            <p:ph type="body" idx="1"/>
            <p:custDataLst>
              <p:tags r:id="rId2"/>
            </p:custDataLst>
          </p:nvPr>
        </p:nvSpPr>
        <p:spPr>
          <a:xfrm>
            <a:off x="355600" y="2308860"/>
            <a:ext cx="12293600" cy="7109460"/>
          </a:xfrm>
        </p:spPr>
        <p:txBody>
          <a:bodyPr anchor="t"/>
          <a:lstStyle/>
          <a:p>
            <a:pPr marL="1123950" lvl="1" indent="-742950">
              <a:spcBef>
                <a:spcPts val="2000"/>
              </a:spcBef>
              <a:spcAft>
                <a:spcPts val="1000"/>
              </a:spcAft>
              <a:buSzPct val="100000"/>
              <a:buFont typeface="+mj-lt"/>
              <a:buAutoNum type="arabicPeriod" startAt="4"/>
            </a:pPr>
            <a:r>
              <a:rPr lang="fr-CA" sz="4000" b="1" dirty="0" smtClean="0"/>
              <a:t>Soyez constructif et cherchez à restaurer les choses</a:t>
            </a:r>
            <a:r>
              <a:rPr lang="fr-CA" dirty="0" smtClean="0"/>
              <a:t> </a:t>
            </a:r>
          </a:p>
          <a:p>
            <a:pPr lvl="2">
              <a:spcBef>
                <a:spcPts val="0"/>
              </a:spcBef>
              <a:spcAft>
                <a:spcPts val="1000"/>
              </a:spcAft>
            </a:pPr>
            <a:r>
              <a:rPr lang="fr-CA" sz="3600" dirty="0" smtClean="0"/>
              <a:t>Essayez de trouver des objectifs et des avantages communs. </a:t>
            </a:r>
          </a:p>
          <a:p>
            <a:pPr lvl="2">
              <a:spcBef>
                <a:spcPts val="0"/>
              </a:spcBef>
              <a:spcAft>
                <a:spcPts val="1000"/>
              </a:spcAft>
            </a:pPr>
            <a:r>
              <a:rPr lang="fr-CA" sz="3600" dirty="0" smtClean="0"/>
              <a:t>Allez au-delà de </a:t>
            </a:r>
            <a:r>
              <a:rPr lang="fr-CA" sz="3600" dirty="0" smtClean="0"/>
              <a:t>la si</a:t>
            </a:r>
            <a:r>
              <a:rPr lang="fr-CA" sz="3600" dirty="0" smtClean="0"/>
              <a:t>mple définition des problèmes pour trouver des solutions.</a:t>
            </a:r>
          </a:p>
          <a:p>
            <a:pPr lvl="2">
              <a:spcBef>
                <a:spcPts val="0"/>
              </a:spcBef>
              <a:spcAft>
                <a:spcPts val="1000"/>
              </a:spcAft>
            </a:pPr>
            <a:r>
              <a:rPr lang="fr-CA" sz="3600" dirty="0" smtClean="0"/>
              <a:t>Faites un suivi, donnez de la rétroaction sur les étapes positives et trouvez des solutions aux problèmes. </a:t>
            </a:r>
          </a:p>
          <a:p>
            <a:pPr marL="762000" lvl="2" indent="0">
              <a:spcBef>
                <a:spcPts val="0"/>
              </a:spcBef>
              <a:buNone/>
            </a:pPr>
            <a:endParaRPr lang="fr-CA" sz="3200" dirty="0"/>
          </a:p>
        </p:txBody>
      </p:sp>
    </p:spTree>
    <p:extLst>
      <p:ext uri="{BB962C8B-B14F-4D97-AF65-F5344CB8AC3E}">
        <p14:creationId xmlns:p14="http://schemas.microsoft.com/office/powerpoint/2010/main" val="1057469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4800" dirty="0" smtClean="0"/>
              <a:t>Conseils sur la communication positive pour les téléconférences ou les réunions en ligne</a:t>
            </a:r>
            <a:endParaRPr lang="fr-CA" sz="4800" dirty="0"/>
          </a:p>
        </p:txBody>
      </p:sp>
      <p:sp>
        <p:nvSpPr>
          <p:cNvPr id="3" name="Text Placeholder 2"/>
          <p:cNvSpPr>
            <a:spLocks noGrp="1"/>
          </p:cNvSpPr>
          <p:nvPr>
            <p:ph type="body" idx="1"/>
            <p:custDataLst>
              <p:tags r:id="rId2"/>
            </p:custDataLst>
          </p:nvPr>
        </p:nvSpPr>
        <p:spPr>
          <a:xfrm>
            <a:off x="355600" y="3141980"/>
            <a:ext cx="12293600" cy="5842000"/>
          </a:xfrm>
        </p:spPr>
        <p:txBody>
          <a:bodyPr anchor="t"/>
          <a:lstStyle/>
          <a:p>
            <a:pPr>
              <a:spcBef>
                <a:spcPts val="0"/>
              </a:spcBef>
              <a:spcAft>
                <a:spcPts val="1000"/>
              </a:spcAft>
            </a:pPr>
            <a:r>
              <a:rPr lang="fr-CA" dirty="0" smtClean="0"/>
              <a:t>Si les membres de l'équipe sont dans le même édifice, demandez-leur de se réunir dans la salle de réunion au lieu d'avoir une conférence téléphonique. </a:t>
            </a:r>
          </a:p>
          <a:p>
            <a:pPr>
              <a:spcBef>
                <a:spcPts val="0"/>
              </a:spcBef>
              <a:spcAft>
                <a:spcPts val="1000"/>
              </a:spcAft>
            </a:pPr>
            <a:r>
              <a:rPr lang="fr-CA" dirty="0" smtClean="0"/>
              <a:t>Assurez-vous que chaque personne termine ce qu'elle veut dire avant qu'une autre personne prenne la parole. Il est tout à fait acceptable de dire par exemple : « Pierre, as-tu terminé? Je voudrais ajouter quelque chose si tu as terminé. »</a:t>
            </a:r>
          </a:p>
          <a:p>
            <a:pPr>
              <a:spcBef>
                <a:spcPts val="0"/>
              </a:spcBef>
              <a:spcAft>
                <a:spcPts val="1000"/>
              </a:spcAft>
            </a:pPr>
            <a:r>
              <a:rPr lang="fr-CA" dirty="0" smtClean="0"/>
              <a:t>Mettez votre téléphone en sourdine s'il y a un bruit de fond.</a:t>
            </a:r>
            <a:endParaRPr lang="fr-CA" dirty="0" smtClean="0"/>
          </a:p>
        </p:txBody>
      </p:sp>
    </p:spTree>
    <p:extLst>
      <p:ext uri="{BB962C8B-B14F-4D97-AF65-F5344CB8AC3E}">
        <p14:creationId xmlns:p14="http://schemas.microsoft.com/office/powerpoint/2010/main" val="9148153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1734820"/>
          </a:xfrm>
        </p:spPr>
        <p:txBody>
          <a:bodyPr/>
          <a:lstStyle/>
          <a:p>
            <a:r>
              <a:rPr lang="en-US" sz="4400" dirty="0"/>
              <a:t>Conseils sur la communication positive pour les téléconférences ou les réunions en ligne</a:t>
            </a:r>
            <a:endParaRPr lang="fr-CA" sz="4400" dirty="0"/>
          </a:p>
        </p:txBody>
      </p:sp>
      <p:sp>
        <p:nvSpPr>
          <p:cNvPr id="3" name="Text Placeholder 2"/>
          <p:cNvSpPr>
            <a:spLocks noGrp="1"/>
          </p:cNvSpPr>
          <p:nvPr>
            <p:ph type="body" idx="1"/>
            <p:custDataLst>
              <p:tags r:id="rId2"/>
            </p:custDataLst>
          </p:nvPr>
        </p:nvSpPr>
        <p:spPr>
          <a:xfrm>
            <a:off x="355600" y="2479040"/>
            <a:ext cx="12293600" cy="5842000"/>
          </a:xfrm>
        </p:spPr>
        <p:txBody>
          <a:bodyPr anchor="t"/>
          <a:lstStyle/>
          <a:p>
            <a:pPr>
              <a:spcBef>
                <a:spcPts val="0"/>
              </a:spcBef>
              <a:spcAft>
                <a:spcPts val="1000"/>
              </a:spcAft>
            </a:pPr>
            <a:r>
              <a:rPr lang="en-US" sz="3200" dirty="0"/>
              <a:t>Si les commentaires portent sur un document </a:t>
            </a:r>
            <a:r>
              <a:rPr lang="en-US" sz="3200" dirty="0" smtClean="0"/>
              <a:t>particulier</a:t>
            </a:r>
            <a:r>
              <a:rPr lang="en-US" sz="3200" dirty="0" smtClean="0"/>
              <a:t>, </a:t>
            </a:r>
            <a:r>
              <a:rPr lang="en-US" sz="3200" dirty="0"/>
              <a:t>rappelez comment accéder à ce </a:t>
            </a:r>
            <a:r>
              <a:rPr lang="en-US" sz="3200" dirty="0" smtClean="0"/>
              <a:t>document.</a:t>
            </a:r>
            <a:endParaRPr lang="en-US" sz="3200" dirty="0"/>
          </a:p>
          <a:p>
            <a:pPr lvl="0">
              <a:spcAft>
                <a:spcPts val="1000"/>
              </a:spcAft>
            </a:pPr>
            <a:r>
              <a:rPr lang="en-US" sz="3200" dirty="0"/>
              <a:t>Pendant une conférence téléphonique ou une réunion en ligne, mettez votre travail de côté.</a:t>
            </a:r>
          </a:p>
          <a:p>
            <a:pPr lvl="0">
              <a:spcAft>
                <a:spcPts val="1000"/>
              </a:spcAft>
            </a:pPr>
            <a:r>
              <a:rPr lang="en-US" sz="3200" dirty="0"/>
              <a:t>Être attentif et remercier les gens </a:t>
            </a:r>
            <a:r>
              <a:rPr lang="en-US" sz="3200" dirty="0" smtClean="0"/>
              <a:t>de </a:t>
            </a:r>
            <a:r>
              <a:rPr lang="en-US" sz="3200" dirty="0"/>
              <a:t>leurs contributions traduit à la fois de l'intérêt et du respect.</a:t>
            </a:r>
          </a:p>
          <a:p>
            <a:pPr>
              <a:spcAft>
                <a:spcPts val="1000"/>
              </a:spcAft>
            </a:pPr>
            <a:r>
              <a:rPr lang="en-US" sz="3200" dirty="0"/>
              <a:t>Si une personne doit partir avant la fin de la réunion, invitez-la à saluer ses collègues avant de partir. </a:t>
            </a:r>
          </a:p>
          <a:p>
            <a:pPr>
              <a:spcBef>
                <a:spcPts val="0"/>
              </a:spcBef>
            </a:pPr>
            <a:endParaRPr lang="fr-CA" sz="3200" dirty="0"/>
          </a:p>
        </p:txBody>
      </p:sp>
    </p:spTree>
    <p:extLst>
      <p:ext uri="{BB962C8B-B14F-4D97-AF65-F5344CB8AC3E}">
        <p14:creationId xmlns:p14="http://schemas.microsoft.com/office/powerpoint/2010/main" val="8285998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6000" dirty="0" smtClean="0"/>
              <a:t>Conseils sur la communication positive dans les courriels</a:t>
            </a:r>
            <a:endParaRPr lang="fr-CA" sz="6000" dirty="0"/>
          </a:p>
        </p:txBody>
      </p:sp>
      <p:sp>
        <p:nvSpPr>
          <p:cNvPr id="3" name="Text Placeholder 2"/>
          <p:cNvSpPr>
            <a:spLocks noGrp="1"/>
          </p:cNvSpPr>
          <p:nvPr>
            <p:ph type="body" idx="1"/>
            <p:custDataLst>
              <p:tags r:id="rId2"/>
            </p:custDataLst>
          </p:nvPr>
        </p:nvSpPr>
        <p:spPr>
          <a:xfrm>
            <a:off x="355600" y="3473285"/>
            <a:ext cx="12293600" cy="5842000"/>
          </a:xfrm>
        </p:spPr>
        <p:txBody>
          <a:bodyPr anchor="t"/>
          <a:lstStyle/>
          <a:p>
            <a:pPr marL="0" indent="0">
              <a:spcBef>
                <a:spcPts val="0"/>
              </a:spcBef>
              <a:spcAft>
                <a:spcPts val="1000"/>
              </a:spcAft>
              <a:buNone/>
            </a:pPr>
            <a:r>
              <a:rPr lang="fr-CA" i="1" dirty="0" smtClean="0"/>
              <a:t>Questions à se poser :</a:t>
            </a:r>
          </a:p>
          <a:p>
            <a:pPr marL="514350" indent="-514350">
              <a:spcBef>
                <a:spcPts val="0"/>
              </a:spcBef>
              <a:spcAft>
                <a:spcPts val="1000"/>
              </a:spcAft>
              <a:buFont typeface="+mj-lt"/>
              <a:buAutoNum type="arabicPeriod"/>
            </a:pPr>
            <a:r>
              <a:rPr lang="fr-CA" sz="3200" b="1" dirty="0" smtClean="0"/>
              <a:t>Ce courriel est-il vraiment nécessaire? Serait-il préférable de téléphoner ou de se rendre sur place?  </a:t>
            </a:r>
          </a:p>
          <a:p>
            <a:pPr marL="0" indent="0">
              <a:spcBef>
                <a:spcPts val="0"/>
              </a:spcBef>
              <a:spcAft>
                <a:spcPts val="1000"/>
              </a:spcAft>
              <a:buNone/>
            </a:pPr>
            <a:r>
              <a:rPr lang="fr-CA" sz="3200" dirty="0" smtClean="0"/>
              <a:t>Il est souvent préférable de parler de choses délicates ou confidentielles en personne plutôt que par courriel. </a:t>
            </a:r>
          </a:p>
          <a:p>
            <a:pPr marL="514350" indent="-514350">
              <a:spcBef>
                <a:spcPts val="0"/>
              </a:spcBef>
              <a:spcAft>
                <a:spcPts val="1000"/>
              </a:spcAft>
              <a:buFont typeface="+mj-lt"/>
              <a:buAutoNum type="arabicPeriod" startAt="2"/>
            </a:pPr>
            <a:r>
              <a:rPr lang="fr-CA" sz="3200" b="1" dirty="0" smtClean="0"/>
              <a:t>Est-ce que tout le monde doit lire ce courriel?</a:t>
            </a:r>
            <a:r>
              <a:rPr lang="fr-CA" dirty="0" smtClean="0"/>
              <a:t> </a:t>
            </a:r>
          </a:p>
          <a:p>
            <a:pPr marL="0" indent="0">
              <a:spcBef>
                <a:spcPts val="0"/>
              </a:spcBef>
              <a:spcAft>
                <a:spcPts val="1000"/>
              </a:spcAft>
              <a:buNone/>
            </a:pPr>
            <a:r>
              <a:rPr lang="fr-CA" sz="3200" dirty="0" smtClean="0"/>
              <a:t>Essayez de réduire le nombre de personnes devant lire votre courriel. </a:t>
            </a:r>
            <a:endParaRPr lang="fr-CA" sz="3200" dirty="0"/>
          </a:p>
        </p:txBody>
      </p:sp>
    </p:spTree>
    <p:extLst>
      <p:ext uri="{BB962C8B-B14F-4D97-AF65-F5344CB8AC3E}">
        <p14:creationId xmlns:p14="http://schemas.microsoft.com/office/powerpoint/2010/main" val="14580898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5600" y="254000"/>
            <a:ext cx="12293600" cy="934720"/>
          </a:xfrm>
        </p:spPr>
        <p:txBody>
          <a:bodyPr/>
          <a:lstStyle/>
          <a:p>
            <a:r>
              <a:rPr lang="fr-CA" sz="4400" dirty="0" smtClean="0"/>
              <a:t>Conseils sur la communication positive dans les courriels</a:t>
            </a:r>
            <a:endParaRPr lang="fr-CA" sz="4400" dirty="0"/>
          </a:p>
        </p:txBody>
      </p:sp>
      <p:sp>
        <p:nvSpPr>
          <p:cNvPr id="3" name="Text Placeholder 2"/>
          <p:cNvSpPr>
            <a:spLocks noGrp="1"/>
          </p:cNvSpPr>
          <p:nvPr>
            <p:ph type="body" idx="1"/>
            <p:custDataLst>
              <p:tags r:id="rId2"/>
            </p:custDataLst>
          </p:nvPr>
        </p:nvSpPr>
        <p:spPr>
          <a:xfrm>
            <a:off x="355600" y="1783080"/>
            <a:ext cx="12293600" cy="7200900"/>
          </a:xfrm>
        </p:spPr>
        <p:txBody>
          <a:bodyPr anchor="t"/>
          <a:lstStyle/>
          <a:p>
            <a:pPr marL="0" indent="0">
              <a:spcBef>
                <a:spcPts val="0"/>
              </a:spcBef>
              <a:spcAft>
                <a:spcPts val="1000"/>
              </a:spcAft>
              <a:buNone/>
            </a:pPr>
            <a:r>
              <a:rPr lang="fr-CA" i="1" dirty="0" smtClean="0"/>
              <a:t>Aspects à prendre en compte :</a:t>
            </a:r>
          </a:p>
          <a:p>
            <a:pPr marL="514350" indent="-514350">
              <a:spcBef>
                <a:spcPts val="0"/>
              </a:spcBef>
              <a:spcAft>
                <a:spcPts val="1000"/>
              </a:spcAft>
              <a:buFont typeface="+mj-lt"/>
              <a:buAutoNum type="arabicPeriod" startAt="3"/>
            </a:pPr>
            <a:r>
              <a:rPr lang="fr-CA" sz="3200" b="1" dirty="0" smtClean="0"/>
              <a:t>L'objet du courriel doit être concis et clair. </a:t>
            </a:r>
          </a:p>
          <a:p>
            <a:pPr marL="0" indent="0">
              <a:spcBef>
                <a:spcPts val="0"/>
              </a:spcBef>
              <a:spcAft>
                <a:spcPts val="1000"/>
              </a:spcAft>
              <a:buNone/>
            </a:pPr>
            <a:r>
              <a:rPr lang="fr-CA" sz="3200" dirty="0" smtClean="0"/>
              <a:t>Rédigez l'objet du courriel de façon à ce que le destinataire puisse décider s'il doit ouvrir le courriel tout de suite ou s'il peut attendre. </a:t>
            </a:r>
          </a:p>
          <a:p>
            <a:pPr marL="514350" indent="-514350">
              <a:spcBef>
                <a:spcPts val="0"/>
              </a:spcBef>
              <a:spcAft>
                <a:spcPts val="1000"/>
              </a:spcAft>
              <a:buFont typeface="+mj-lt"/>
              <a:buAutoNum type="arabicPeriod" startAt="4"/>
            </a:pPr>
            <a:r>
              <a:rPr lang="fr-CA" sz="3200" b="1" dirty="0" smtClean="0"/>
              <a:t>Le message doit être court.</a:t>
            </a:r>
            <a:endParaRPr lang="fr-CA" sz="3200" dirty="0" smtClean="0"/>
          </a:p>
          <a:p>
            <a:pPr marL="0" indent="0">
              <a:spcBef>
                <a:spcPts val="0"/>
              </a:spcBef>
              <a:spcAft>
                <a:spcPts val="1000"/>
              </a:spcAft>
              <a:buNone/>
            </a:pPr>
            <a:r>
              <a:rPr lang="fr-CA" sz="3200" dirty="0" smtClean="0"/>
              <a:t>Un message contenant plus de cinq phrases est souvent trop long. Si vous avez besoin de plus d'espace, joignez à votre courriel un document. </a:t>
            </a:r>
          </a:p>
          <a:p>
            <a:pPr marL="514350" indent="-514350">
              <a:spcBef>
                <a:spcPts val="0"/>
              </a:spcBef>
              <a:spcAft>
                <a:spcPts val="1000"/>
              </a:spcAft>
              <a:buFont typeface="+mj-lt"/>
              <a:buAutoNum type="arabicPeriod" startAt="5"/>
            </a:pPr>
            <a:r>
              <a:rPr lang="fr-CA" sz="3200" b="1" dirty="0" smtClean="0"/>
              <a:t>Concluez votre courriel en indiquant l'action à mettre en œuvre. </a:t>
            </a:r>
            <a:endParaRPr lang="fr-CA" sz="3200" dirty="0" smtClean="0"/>
          </a:p>
          <a:p>
            <a:pPr marL="514350" indent="-514350">
              <a:spcBef>
                <a:spcPts val="0"/>
              </a:spcBef>
              <a:spcAft>
                <a:spcPts val="1000"/>
              </a:spcAft>
              <a:buFont typeface="+mj-lt"/>
              <a:buAutoNum type="arabicPeriod" startAt="5"/>
            </a:pPr>
            <a:r>
              <a:rPr lang="fr-CA" sz="3200" b="1" dirty="0" smtClean="0"/>
              <a:t>Utilisez des salutations positives.</a:t>
            </a:r>
          </a:p>
          <a:p>
            <a:pPr marL="0" indent="0">
              <a:spcBef>
                <a:spcPts val="0"/>
              </a:spcBef>
              <a:spcAft>
                <a:spcPts val="1000"/>
              </a:spcAft>
              <a:buNone/>
            </a:pPr>
            <a:r>
              <a:rPr lang="fr-CA" sz="3200" dirty="0" smtClean="0"/>
              <a:t>Par exemple, en commençant par « Bonjour Pierre » et en terminant par « Cordialement » ou « Merci », vous créez un lien.</a:t>
            </a:r>
            <a:endParaRPr lang="fr-CA" sz="3200" dirty="0"/>
          </a:p>
        </p:txBody>
      </p:sp>
    </p:spTree>
    <p:extLst>
      <p:ext uri="{BB962C8B-B14F-4D97-AF65-F5344CB8AC3E}">
        <p14:creationId xmlns:p14="http://schemas.microsoft.com/office/powerpoint/2010/main" val="2197362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dirty="0" smtClean="0"/>
              <a:t>Objectifs</a:t>
            </a:r>
          </a:p>
        </p:txBody>
      </p:sp>
      <p:sp>
        <p:nvSpPr>
          <p:cNvPr id="3" name="Text Placeholder 2"/>
          <p:cNvSpPr>
            <a:spLocks noGrp="1"/>
          </p:cNvSpPr>
          <p:nvPr>
            <p:ph type="body" idx="1"/>
            <p:custDataLst>
              <p:tags r:id="rId2"/>
            </p:custDataLst>
          </p:nvPr>
        </p:nvSpPr>
        <p:spPr/>
        <p:txBody>
          <a:bodyPr/>
          <a:lstStyle/>
          <a:p>
            <a:pPr lvl="0"/>
            <a:r>
              <a:rPr dirty="0" smtClean="0"/>
              <a:t>Comprendre les principales caractéristiques de la communication positive au travail</a:t>
            </a:r>
          </a:p>
          <a:p>
            <a:pPr lvl="0"/>
            <a:r>
              <a:rPr dirty="0" smtClean="0"/>
              <a:t>Se familiariser avec les principes d'utilisation de la communication positive</a:t>
            </a:r>
          </a:p>
          <a:p>
            <a:pPr lvl="0"/>
            <a:r>
              <a:rPr dirty="0" smtClean="0"/>
              <a:t>Appliquer un certain nombre de conseils pour communiquer de manière positive pendant les réunions, les séances de rétroaction, les conférences et réunions en ligne et dans les </a:t>
            </a:r>
            <a:r>
              <a:rPr dirty="0" smtClean="0"/>
              <a:t>courriels</a:t>
            </a:r>
            <a:endParaRPr dirty="0" smtClean="0"/>
          </a:p>
          <a:p>
            <a:endParaRPr lang="fr-CA" dirty="0"/>
          </a:p>
        </p:txBody>
      </p:sp>
    </p:spTree>
    <p:extLst>
      <p:ext uri="{BB962C8B-B14F-4D97-AF65-F5344CB8AC3E}">
        <p14:creationId xmlns:p14="http://schemas.microsoft.com/office/powerpoint/2010/main" val="13105108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pPr algn="l"/>
            <a:r>
              <a:rPr lang="fr-CA" sz="5400" dirty="0" smtClean="0"/>
              <a:t>Activité pratique</a:t>
            </a:r>
            <a:endParaRPr lang="fr-CA" sz="5400" dirty="0" smtClean="0"/>
          </a:p>
        </p:txBody>
      </p:sp>
      <p:sp>
        <p:nvSpPr>
          <p:cNvPr id="6" name="Text Placeholder 5"/>
          <p:cNvSpPr>
            <a:spLocks noGrp="1"/>
          </p:cNvSpPr>
          <p:nvPr>
            <p:ph type="body" idx="1"/>
            <p:custDataLst>
              <p:tags r:id="rId2"/>
            </p:custDataLst>
          </p:nvPr>
        </p:nvSpPr>
        <p:spPr/>
        <p:txBody>
          <a:bodyPr/>
          <a:lstStyle/>
          <a:p>
            <a:r>
              <a:rPr lang="fr-CA" dirty="0" smtClean="0"/>
              <a:t>Allez prendre un café avec une personne ayant participé à cette séance.   </a:t>
            </a:r>
          </a:p>
          <a:p>
            <a:r>
              <a:rPr lang="fr-CA" dirty="0" smtClean="0"/>
              <a:t>Discutez de votre propre style de communication et de ce que vous pourriez amélioré afin d'avoir une influence positive sur vos collègues. </a:t>
            </a:r>
          </a:p>
          <a:p>
            <a:r>
              <a:rPr lang="fr-CA" dirty="0" smtClean="0"/>
              <a:t>Demandez à l'autre personne ce qu'elle en pense et ce qu'elle conseille pour que vous puissiez améliorer votre style de communication.</a:t>
            </a:r>
            <a:endParaRPr lang="fr-CA" dirty="0" smtClean="0"/>
          </a:p>
        </p:txBody>
      </p:sp>
      <p:pic>
        <p:nvPicPr>
          <p:cNvPr id="2" name="Picture 1"/>
          <p:cNvPicPr>
            <a:picLocks noChangeAspect="1"/>
          </p:cNvPicPr>
          <p:nvPr>
            <p:custDataLst>
              <p:tags r:id="rId3"/>
            </p:custDataLst>
          </p:nvPr>
        </p:nvPicPr>
        <p:blipFill>
          <a:blip r:embed="rId5"/>
          <a:stretch>
            <a:fillRect/>
          </a:stretch>
        </p:blipFill>
        <p:spPr>
          <a:xfrm>
            <a:off x="8481391" y="0"/>
            <a:ext cx="4523409" cy="3258120"/>
          </a:xfrm>
          <a:prstGeom prst="rect">
            <a:avLst/>
          </a:prstGeom>
        </p:spPr>
      </p:pic>
    </p:spTree>
    <p:extLst>
      <p:ext uri="{BB962C8B-B14F-4D97-AF65-F5344CB8AC3E}">
        <p14:creationId xmlns:p14="http://schemas.microsoft.com/office/powerpoint/2010/main" val="12183982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dirty="0" smtClean="0"/>
              <a:t>Aperçu de la séance</a:t>
            </a:r>
          </a:p>
        </p:txBody>
      </p:sp>
      <p:sp>
        <p:nvSpPr>
          <p:cNvPr id="3" name="Text Placeholder 2"/>
          <p:cNvSpPr>
            <a:spLocks noGrp="1"/>
          </p:cNvSpPr>
          <p:nvPr>
            <p:ph type="body" idx="1"/>
            <p:custDataLst>
              <p:tags r:id="rId2"/>
            </p:custDataLst>
          </p:nvPr>
        </p:nvSpPr>
        <p:spPr>
          <a:xfrm>
            <a:off x="914400" y="2692400"/>
            <a:ext cx="11269980" cy="6337300"/>
          </a:xfrm>
        </p:spPr>
        <p:txBody>
          <a:bodyPr/>
          <a:lstStyle/>
          <a:p>
            <a:pPr>
              <a:spcBef>
                <a:spcPts val="0"/>
              </a:spcBef>
              <a:spcAft>
                <a:spcPts val="1000"/>
              </a:spcAft>
            </a:pPr>
            <a:r>
              <a:rPr dirty="0" smtClean="0"/>
              <a:t>Définition du terme « communication positive »</a:t>
            </a:r>
          </a:p>
          <a:p>
            <a:pPr>
              <a:spcBef>
                <a:spcPts val="0"/>
              </a:spcBef>
              <a:spcAft>
                <a:spcPts val="1000"/>
              </a:spcAft>
            </a:pPr>
            <a:r>
              <a:rPr dirty="0" smtClean="0"/>
              <a:t>Mythes au sujet de la communication au travail</a:t>
            </a:r>
          </a:p>
          <a:p>
            <a:pPr>
              <a:spcBef>
                <a:spcPts val="0"/>
              </a:spcBef>
              <a:spcAft>
                <a:spcPts val="1000"/>
              </a:spcAft>
            </a:pPr>
            <a:r>
              <a:rPr dirty="0" smtClean="0"/>
              <a:t>Principes de la communication positive au travail</a:t>
            </a:r>
          </a:p>
          <a:p>
            <a:pPr>
              <a:spcBef>
                <a:spcPts val="0"/>
              </a:spcBef>
              <a:spcAft>
                <a:spcPts val="1000"/>
              </a:spcAft>
            </a:pPr>
            <a:r>
              <a:rPr dirty="0" smtClean="0"/>
              <a:t>Conseils en matière de communication positive : </a:t>
            </a:r>
          </a:p>
          <a:p>
            <a:pPr lvl="1">
              <a:spcBef>
                <a:spcPts val="0"/>
              </a:spcBef>
              <a:spcAft>
                <a:spcPts val="1000"/>
              </a:spcAft>
            </a:pPr>
            <a:r>
              <a:rPr dirty="0" smtClean="0"/>
              <a:t>Réunions d'équipe</a:t>
            </a:r>
          </a:p>
          <a:p>
            <a:pPr lvl="1">
              <a:spcBef>
                <a:spcPts val="0"/>
              </a:spcBef>
              <a:spcAft>
                <a:spcPts val="1000"/>
              </a:spcAft>
            </a:pPr>
            <a:r>
              <a:rPr dirty="0" smtClean="0"/>
              <a:t>Donner de la rétroaction </a:t>
            </a:r>
          </a:p>
          <a:p>
            <a:pPr lvl="1">
              <a:spcBef>
                <a:spcPts val="0"/>
              </a:spcBef>
              <a:spcAft>
                <a:spcPts val="1000"/>
              </a:spcAft>
            </a:pPr>
            <a:r>
              <a:rPr dirty="0" smtClean="0"/>
              <a:t>Conférences téléphoniques</a:t>
            </a:r>
          </a:p>
          <a:p>
            <a:pPr lvl="1">
              <a:spcBef>
                <a:spcPts val="0"/>
              </a:spcBef>
              <a:spcAft>
                <a:spcPts val="1000"/>
              </a:spcAft>
            </a:pPr>
            <a:r>
              <a:rPr lang="fr-FR" dirty="0" smtClean="0"/>
              <a:t>Communication</a:t>
            </a:r>
            <a:r>
              <a:rPr dirty="0" smtClean="0"/>
              <a:t> </a:t>
            </a:r>
            <a:r>
              <a:rPr dirty="0" smtClean="0"/>
              <a:t>par </a:t>
            </a:r>
            <a:r>
              <a:rPr dirty="0" smtClean="0"/>
              <a:t>courriel</a:t>
            </a:r>
            <a:r>
              <a:rPr dirty="0" smtClean="0"/>
              <a:t> </a:t>
            </a:r>
            <a:endParaRPr dirty="0" smtClean="0"/>
          </a:p>
        </p:txBody>
      </p:sp>
    </p:spTree>
    <p:extLst>
      <p:ext uri="{BB962C8B-B14F-4D97-AF65-F5344CB8AC3E}">
        <p14:creationId xmlns:p14="http://schemas.microsoft.com/office/powerpoint/2010/main" val="16254946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custDataLst>
              <p:tags r:id="rId1"/>
            </p:custDataLst>
          </p:nvPr>
        </p:nvSpPr>
        <p:spPr>
          <a:xfrm>
            <a:off x="355600" y="254000"/>
            <a:ext cx="12293600" cy="1209040"/>
          </a:xfrm>
          <a:prstGeom prst="rect">
            <a:avLst/>
          </a:prstGeom>
        </p:spPr>
        <p:txBody>
          <a:bodyPr/>
          <a:lstStyle>
            <a:lvl1pPr>
              <a:defRPr sz="6500"/>
            </a:lvl1pPr>
          </a:lstStyle>
          <a:p>
            <a:r>
              <a:rPr sz="4800" dirty="0"/>
              <a:t>Qu'est-ce que la communication positive?</a:t>
            </a:r>
          </a:p>
        </p:txBody>
      </p:sp>
      <p:sp>
        <p:nvSpPr>
          <p:cNvPr id="180" name="Shape 180"/>
          <p:cNvSpPr/>
          <p:nvPr>
            <p:custDataLst>
              <p:tags r:id="rId2"/>
            </p:custDataLst>
          </p:nvPr>
        </p:nvSpPr>
        <p:spPr>
          <a:xfrm>
            <a:off x="514626" y="1841059"/>
            <a:ext cx="12313478" cy="7198360"/>
          </a:xfrm>
          <a:prstGeom prst="rect">
            <a:avLst/>
          </a:prstGeom>
          <a:ln w="12700">
            <a:miter lim="400000"/>
          </a:ln>
          <a:extLst>
            <a:ext uri="{C572A759-6A51-4108-AA02-DFA0A04FC94B}">
              <ma14:wrappingTextBox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lIns="50800" tIns="50800" rIns="50800" bIns="50800" anchor="t"/>
          <a:lstStyle/>
          <a:p>
            <a:pPr algn="l"/>
            <a:r>
              <a:rPr lang="fr-CA" sz="3600" dirty="0" smtClean="0"/>
              <a:t>La</a:t>
            </a:r>
            <a:r>
              <a:rPr lang="fr-CA" dirty="0" smtClean="0"/>
              <a:t> </a:t>
            </a:r>
            <a:r>
              <a:rPr lang="fr-CA" sz="3600" b="1" dirty="0" smtClean="0">
                <a:solidFill>
                  <a:srgbClr val="606060"/>
                </a:solidFill>
                <a:latin typeface="Gill Sans" charset="0"/>
              </a:rPr>
              <a:t>communication positive</a:t>
            </a:r>
            <a:r>
              <a:rPr lang="fr-CA" dirty="0" smtClean="0"/>
              <a:t> </a:t>
            </a:r>
            <a:r>
              <a:rPr lang="fr-CA" sz="3600" dirty="0" smtClean="0">
                <a:solidFill>
                  <a:srgbClr val="606060"/>
                </a:solidFill>
                <a:latin typeface="Gill Sans" charset="0"/>
              </a:rPr>
              <a:t>est un type de communication dans lequel on évite le langage et la critique négatifs. La communication positive permet de </a:t>
            </a:r>
            <a:r>
              <a:rPr lang="fr-CA" sz="3600" b="1" dirty="0" smtClean="0">
                <a:solidFill>
                  <a:srgbClr val="606060"/>
                </a:solidFill>
                <a:latin typeface="Gill Sans" charset="0"/>
              </a:rPr>
              <a:t>communiquer</a:t>
            </a:r>
            <a:r>
              <a:rPr lang="fr-CA" sz="3600" dirty="0" smtClean="0">
                <a:solidFill>
                  <a:srgbClr val="606060"/>
                </a:solidFill>
                <a:latin typeface="Gill Sans" charset="0"/>
              </a:rPr>
              <a:t> un message avec </a:t>
            </a:r>
            <a:r>
              <a:rPr lang="fr-CA" sz="3600" b="1" dirty="0" smtClean="0">
                <a:solidFill>
                  <a:srgbClr val="606060"/>
                </a:solidFill>
                <a:latin typeface="Gill Sans" charset="0"/>
              </a:rPr>
              <a:t>empathie</a:t>
            </a:r>
            <a:r>
              <a:rPr lang="fr-CA" sz="3600" dirty="0" smtClean="0">
                <a:solidFill>
                  <a:srgbClr val="606060"/>
                </a:solidFill>
                <a:latin typeface="Gill Sans" charset="0"/>
              </a:rPr>
              <a:t>, </a:t>
            </a:r>
            <a:r>
              <a:rPr lang="fr-CA" sz="3600" b="1" dirty="0" smtClean="0">
                <a:solidFill>
                  <a:srgbClr val="606060"/>
                </a:solidFill>
                <a:latin typeface="Gill Sans" charset="0"/>
              </a:rPr>
              <a:t>compréhension</a:t>
            </a:r>
            <a:r>
              <a:rPr lang="fr-CA" sz="3600" dirty="0" smtClean="0">
                <a:solidFill>
                  <a:srgbClr val="606060"/>
                </a:solidFill>
                <a:latin typeface="Gill Sans" charset="0"/>
              </a:rPr>
              <a:t> et </a:t>
            </a:r>
            <a:r>
              <a:rPr lang="fr-CA" sz="3600" b="1" dirty="0" smtClean="0">
                <a:solidFill>
                  <a:srgbClr val="606060"/>
                </a:solidFill>
                <a:latin typeface="Gill Sans" charset="0"/>
              </a:rPr>
              <a:t>ouverture</a:t>
            </a:r>
            <a:r>
              <a:rPr lang="fr-CA" sz="3600" dirty="0" smtClean="0">
                <a:solidFill>
                  <a:srgbClr val="606060"/>
                </a:solidFill>
                <a:latin typeface="Gill Sans" charset="0"/>
              </a:rPr>
              <a:t>. </a:t>
            </a:r>
          </a:p>
          <a:p>
            <a:pPr marL="342900" indent="-342900" algn="l">
              <a:buFont typeface="Arial" charset="0"/>
              <a:buChar char="•"/>
            </a:pPr>
            <a:endParaRPr lang="fr-CA" sz="3600" dirty="0" smtClean="0">
              <a:solidFill>
                <a:srgbClr val="606060"/>
              </a:solidFill>
              <a:latin typeface="Gill Sans" charset="0"/>
              <a:ea typeface="Gill Sans" charset="0"/>
              <a:cs typeface="Gill Sans" charset="0"/>
            </a:endParaRPr>
          </a:p>
          <a:p>
            <a:pPr marL="571500" indent="-571500" algn="l">
              <a:buFont typeface="Arial" charset="0"/>
              <a:buChar char="•"/>
            </a:pPr>
            <a:r>
              <a:rPr lang="fr-CA" sz="3600" dirty="0" smtClean="0">
                <a:solidFill>
                  <a:srgbClr val="606060"/>
                </a:solidFill>
                <a:latin typeface="Gill Sans" charset="0"/>
              </a:rPr>
              <a:t>Il existe de nombreuses raisons à l'utilisation de la communication positive avec des collègues, des employés et des responsables. </a:t>
            </a:r>
          </a:p>
          <a:p>
            <a:pPr marL="571500" indent="-571500" algn="l">
              <a:buFont typeface="Arial" charset="0"/>
              <a:buChar char="•"/>
            </a:pPr>
            <a:r>
              <a:rPr lang="fr-CA" sz="3600" dirty="0" smtClean="0">
                <a:solidFill>
                  <a:srgbClr val="606060"/>
                </a:solidFill>
                <a:latin typeface="Gill Sans" charset="0"/>
              </a:rPr>
              <a:t>La communication positive comporte des avantages, non seulement dans nos relations au travail, mais également pour le bien-être, que ce soit au travail et en dehors.   </a:t>
            </a:r>
            <a:endParaRPr lang="fr-CA" sz="3600" dirty="0">
              <a:solidFill>
                <a:srgbClr val="606060"/>
              </a:solidFill>
              <a:latin typeface="Gill Sans"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custDataLst>
              <p:tags r:id="rId1"/>
            </p:custDataLst>
          </p:nvPr>
        </p:nvSpPr>
        <p:spPr>
          <a:xfrm>
            <a:off x="355600" y="254000"/>
            <a:ext cx="12293600" cy="1209040"/>
          </a:xfrm>
          <a:prstGeom prst="rect">
            <a:avLst/>
          </a:prstGeom>
        </p:spPr>
        <p:txBody>
          <a:bodyPr/>
          <a:lstStyle>
            <a:lvl1pPr>
              <a:defRPr sz="6500"/>
            </a:lvl1pPr>
          </a:lstStyle>
          <a:p>
            <a:r>
              <a:rPr sz="4800" dirty="0"/>
              <a:t>Définition du terme « communication positive »</a:t>
            </a:r>
            <a:endParaRPr lang="fr-CA" sz="4800" dirty="0"/>
          </a:p>
        </p:txBody>
      </p:sp>
      <p:sp>
        <p:nvSpPr>
          <p:cNvPr id="180" name="Shape 180"/>
          <p:cNvSpPr/>
          <p:nvPr>
            <p:custDataLst>
              <p:tags r:id="rId2"/>
            </p:custDataLst>
          </p:nvPr>
        </p:nvSpPr>
        <p:spPr>
          <a:xfrm>
            <a:off x="355600" y="1668780"/>
            <a:ext cx="11849100" cy="7198360"/>
          </a:xfrm>
          <a:prstGeom prst="rect">
            <a:avLst/>
          </a:prstGeom>
          <a:ln w="12700">
            <a:miter lim="400000"/>
          </a:ln>
          <a:extLst>
            <a:ext uri="{C572A759-6A51-4108-AA02-DFA0A04FC94B}">
              <ma14:wrappingTextBox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lIns="50800" tIns="50800" rIns="50800" bIns="50800" anchor="t"/>
          <a:lstStyle/>
          <a:p>
            <a:pPr algn="l"/>
            <a:r>
              <a:rPr lang="en-CA" sz="3600" b="1" dirty="0">
                <a:solidFill>
                  <a:srgbClr val="606060"/>
                </a:solidFill>
                <a:latin typeface="Gill Sans" charset="0"/>
              </a:rPr>
              <a:t>Communication positive :</a:t>
            </a:r>
          </a:p>
          <a:p>
            <a:pPr algn="l"/>
            <a:endParaRPr lang="fr-CA" sz="3600" dirty="0">
              <a:solidFill>
                <a:srgbClr val="606060"/>
              </a:solidFill>
              <a:latin typeface="Gill Sans" charset="0"/>
              <a:ea typeface="Gill Sans" charset="0"/>
              <a:cs typeface="Gill Sans" charset="0"/>
            </a:endParaRPr>
          </a:p>
          <a:p>
            <a:pPr marL="571500" lvl="0" indent="-571500" algn="l">
              <a:buFont typeface="Arial" charset="0"/>
              <a:buChar char="•"/>
            </a:pPr>
            <a:r>
              <a:rPr lang="en-CA" sz="3600" dirty="0"/>
              <a:t>Capacité à transmettre un message, même difficile, de manière positive. </a:t>
            </a:r>
            <a:endParaRPr lang="fr-CA" sz="3600" dirty="0"/>
          </a:p>
          <a:p>
            <a:pPr marL="571500" lvl="0" indent="-571500" algn="l">
              <a:buFont typeface="Arial" charset="0"/>
              <a:buChar char="•"/>
            </a:pPr>
            <a:r>
              <a:rPr lang="en-CA" sz="3600" dirty="0"/>
              <a:t>Prend en compte le message communiqué et ses conséquences sur la relation avec l'autre personne. </a:t>
            </a:r>
            <a:endParaRPr lang="fr-CA" sz="3600" dirty="0"/>
          </a:p>
          <a:p>
            <a:pPr marL="571500" lvl="0" indent="-571500" algn="l">
              <a:buFont typeface="Arial" charset="0"/>
              <a:buChar char="•"/>
            </a:pPr>
            <a:r>
              <a:rPr lang="en-CA" sz="3600" dirty="0"/>
              <a:t>Tient compte de ce que ressent l'autre personne.</a:t>
            </a:r>
            <a:endParaRPr lang="fr-CA" sz="3600" dirty="0"/>
          </a:p>
          <a:p>
            <a:pPr marL="571500" lvl="0" indent="-571500" algn="l">
              <a:buFont typeface="Arial" charset="0"/>
              <a:buChar char="•"/>
            </a:pPr>
            <a:r>
              <a:rPr lang="en-CA" sz="3600" dirty="0"/>
              <a:t>Permet de faire preuve de respect et de bienveillance dans toutes les interactions.</a:t>
            </a:r>
            <a:endParaRPr lang="fr-CA" sz="3600" dirty="0"/>
          </a:p>
          <a:p>
            <a:pPr marL="571500" lvl="0" indent="-571500" algn="l">
              <a:buFont typeface="Arial" charset="0"/>
              <a:buChar char="•"/>
            </a:pPr>
            <a:r>
              <a:rPr lang="en-CA" sz="3600" dirty="0"/>
              <a:t>Met l'accent sur ce qu'il y a de positif chez l'autre personne et dans sa situation.</a:t>
            </a:r>
            <a:endParaRPr lang="fr-CA" sz="3600" dirty="0"/>
          </a:p>
          <a:p>
            <a:pPr marL="571500" lvl="0" indent="-571500" algn="l">
              <a:buFont typeface="Arial" charset="0"/>
              <a:buChar char="•"/>
            </a:pPr>
            <a:r>
              <a:rPr lang="en-CA" sz="3600" dirty="0"/>
              <a:t>Cible la recherche de solutions et la restauration de relations.</a:t>
            </a:r>
            <a:endParaRPr lang="fr-CA" sz="3600" dirty="0"/>
          </a:p>
          <a:p>
            <a:pPr marL="571500" lvl="0" indent="-571500" algn="l">
              <a:buFont typeface="Arial" charset="0"/>
              <a:buChar char="•"/>
            </a:pPr>
            <a:r>
              <a:rPr lang="en-CA" sz="3600" dirty="0"/>
              <a:t>Améliore le bien-être des gens.</a:t>
            </a:r>
            <a:endParaRPr lang="fr-CA" sz="3600" dirty="0"/>
          </a:p>
        </p:txBody>
      </p:sp>
    </p:spTree>
    <p:extLst>
      <p:ext uri="{BB962C8B-B14F-4D97-AF65-F5344CB8AC3E}">
        <p14:creationId xmlns:p14="http://schemas.microsoft.com/office/powerpoint/2010/main" val="16729569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6000" dirty="0"/>
              <a:t>Mythes au sujet de la communication au travail</a:t>
            </a:r>
            <a:endParaRPr lang="fr-CA" sz="6000" dirty="0"/>
          </a:p>
        </p:txBody>
      </p:sp>
      <p:sp>
        <p:nvSpPr>
          <p:cNvPr id="3" name="Text Placeholder 2"/>
          <p:cNvSpPr>
            <a:spLocks noGrp="1"/>
          </p:cNvSpPr>
          <p:nvPr>
            <p:ph type="body" idx="1"/>
            <p:custDataLst>
              <p:tags r:id="rId2"/>
            </p:custDataLst>
          </p:nvPr>
        </p:nvSpPr>
        <p:spPr/>
        <p:txBody>
          <a:bodyPr/>
          <a:lstStyle/>
          <a:p>
            <a:pPr marL="742950" indent="-742950" fontAlgn="base">
              <a:buSzPct val="100000"/>
              <a:buFont typeface="+mj-lt"/>
              <a:buAutoNum type="arabicPeriod"/>
            </a:pPr>
            <a:r>
              <a:rPr dirty="0" smtClean="0"/>
              <a:t>Communiquer efficacement, c'est dire la franche vérité. </a:t>
            </a:r>
            <a:endParaRPr lang="fr-CA" dirty="0"/>
          </a:p>
          <a:p>
            <a:pPr marL="742950" indent="-742950" fontAlgn="base">
              <a:buSzPct val="100000"/>
              <a:buFont typeface="+mj-lt"/>
              <a:buAutoNum type="arabicPeriod"/>
            </a:pPr>
            <a:r>
              <a:rPr dirty="0" smtClean="0"/>
              <a:t>Communiquer à sens unique.</a:t>
            </a:r>
            <a:endParaRPr lang="fr-CA" b="1" dirty="0"/>
          </a:p>
          <a:p>
            <a:pPr marL="742950" indent="-742950" fontAlgn="base">
              <a:buSzPct val="100000"/>
              <a:buFont typeface="+mj-lt"/>
              <a:buAutoNum type="arabicPeriod"/>
            </a:pPr>
            <a:r>
              <a:rPr dirty="0" smtClean="0"/>
              <a:t>Communiquer davantage, c'est toujours mieux. </a:t>
            </a:r>
            <a:endParaRPr lang="fr-CA" b="1" dirty="0"/>
          </a:p>
          <a:p>
            <a:pPr marL="742950" indent="-742950" fontAlgn="base">
              <a:buSzPct val="100000"/>
              <a:buFont typeface="+mj-lt"/>
              <a:buAutoNum type="arabicPeriod"/>
            </a:pPr>
            <a:r>
              <a:rPr dirty="0" smtClean="0"/>
              <a:t>Le message compris correspond au message communiqué. </a:t>
            </a:r>
            <a:endParaRPr lang="fr-CA" b="1" dirty="0"/>
          </a:p>
          <a:p>
            <a:pPr marL="742950" indent="-742950">
              <a:buSzPct val="100000"/>
              <a:buFont typeface="+mj-lt"/>
              <a:buAutoNum type="arabicPeriod"/>
            </a:pPr>
            <a:r>
              <a:rPr dirty="0" smtClean="0"/>
              <a:t>La plupart des gens ne sont pas naturellement de bons communicateurs. </a:t>
            </a:r>
            <a:endParaRPr lang="fr-CA" dirty="0"/>
          </a:p>
        </p:txBody>
      </p:sp>
    </p:spTree>
    <p:extLst>
      <p:ext uri="{BB962C8B-B14F-4D97-AF65-F5344CB8AC3E}">
        <p14:creationId xmlns:p14="http://schemas.microsoft.com/office/powerpoint/2010/main" val="675467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355600" y="368300"/>
            <a:ext cx="12293600" cy="2438400"/>
          </a:xfrm>
          <a:prstGeom prst="rect">
            <a:avLst/>
          </a:prstGeom>
        </p:spPr>
        <p:txBody>
          <a:bodyPr/>
          <a:lstStyle>
            <a:lvl1pPr>
              <a:defRPr sz="6500"/>
            </a:lvl1pPr>
          </a:lstStyle>
          <a:p>
            <a:r>
              <a:rPr lang="fr-CA" sz="5800" dirty="0" smtClean="0"/>
              <a:t>Principes d'application de la communication positive</a:t>
            </a:r>
            <a:endParaRPr lang="fr-CA" sz="5800" dirty="0"/>
          </a:p>
        </p:txBody>
      </p:sp>
      <p:sp>
        <p:nvSpPr>
          <p:cNvPr id="183" name="Shape 183"/>
          <p:cNvSpPr>
            <a:spLocks noGrp="1"/>
          </p:cNvSpPr>
          <p:nvPr>
            <p:ph type="body" idx="1"/>
            <p:custDataLst>
              <p:tags r:id="rId2"/>
            </p:custDataLst>
          </p:nvPr>
        </p:nvSpPr>
        <p:spPr>
          <a:xfrm>
            <a:off x="596900" y="2806700"/>
            <a:ext cx="12052300" cy="6360160"/>
          </a:xfrm>
          <a:prstGeom prst="rect">
            <a:avLst/>
          </a:prstGeom>
        </p:spPr>
        <p:txBody>
          <a:bodyPr anchor="t"/>
          <a:lstStyle/>
          <a:p>
            <a:pPr marL="0" indent="0">
              <a:spcBef>
                <a:spcPts val="500"/>
              </a:spcBef>
              <a:buSzTx/>
              <a:buNone/>
              <a:defRPr sz="3000"/>
            </a:pPr>
            <a:r>
              <a:rPr lang="fr-CA" sz="4400" dirty="0" smtClean="0"/>
              <a:t>La communication positive suppose :</a:t>
            </a:r>
          </a:p>
          <a:p>
            <a:pPr marL="0" indent="0">
              <a:spcBef>
                <a:spcPts val="500"/>
              </a:spcBef>
              <a:buSzTx/>
              <a:buNone/>
              <a:defRPr sz="3000"/>
            </a:pPr>
            <a:endParaRPr lang="fr-CA" dirty="0" smtClean="0"/>
          </a:p>
          <a:p>
            <a:pPr marL="514350" indent="-514350">
              <a:spcBef>
                <a:spcPts val="500"/>
              </a:spcBef>
              <a:buSzTx/>
              <a:buFont typeface="+mj-lt"/>
              <a:buAutoNum type="arabicPeriod"/>
              <a:defRPr sz="3000"/>
            </a:pPr>
            <a:r>
              <a:rPr lang="fr-CA" b="1" dirty="0" smtClean="0"/>
              <a:t>De r</a:t>
            </a:r>
            <a:r>
              <a:rPr lang="fr-CA" b="1" dirty="0" smtClean="0"/>
              <a:t>éfléchir avant de répondre</a:t>
            </a:r>
          </a:p>
          <a:p>
            <a:pPr marL="0" indent="0">
              <a:spcBef>
                <a:spcPts val="500"/>
              </a:spcBef>
              <a:buSzTx/>
              <a:buNone/>
              <a:defRPr sz="3000"/>
            </a:pPr>
            <a:r>
              <a:rPr lang="fr-CA" sz="3200" dirty="0" smtClean="0"/>
              <a:t>Prenez le temps de réfléchir avant de parler ou d'agir. Choisissez la manière et le moment de communiquer, avec l'intention de tirer le meilleur des autres. </a:t>
            </a:r>
          </a:p>
          <a:p>
            <a:pPr marL="540000" indent="0">
              <a:spcBef>
                <a:spcPts val="500"/>
              </a:spcBef>
              <a:buSzTx/>
              <a:buNone/>
              <a:defRPr sz="3000"/>
            </a:pPr>
            <a:endParaRPr lang="fr-CA" dirty="0" smtClean="0"/>
          </a:p>
          <a:p>
            <a:pPr marL="514350" indent="-514350">
              <a:spcBef>
                <a:spcPts val="500"/>
              </a:spcBef>
              <a:buSzTx/>
              <a:buFont typeface="+mj-lt"/>
              <a:buAutoNum type="arabicPeriod" startAt="2"/>
              <a:defRPr sz="3000"/>
            </a:pPr>
            <a:r>
              <a:rPr lang="fr-CA" b="1" dirty="0" smtClean="0"/>
              <a:t>De bien é</a:t>
            </a:r>
            <a:r>
              <a:rPr lang="fr-CA" b="1" dirty="0" smtClean="0"/>
              <a:t>couter pour bien comprendre</a:t>
            </a:r>
          </a:p>
          <a:p>
            <a:pPr marL="0" indent="0">
              <a:spcBef>
                <a:spcPts val="500"/>
              </a:spcBef>
              <a:buSzTx/>
              <a:buNone/>
              <a:defRPr sz="3000"/>
            </a:pPr>
            <a:r>
              <a:rPr lang="fr-CA" sz="3200" dirty="0" smtClean="0"/>
              <a:t>Mettez en application les principes de l'écoute active afin de pouvoir comprendre le point de vue de l'autre personne et de lui demander son avis. Posez des questions ouvertes, demandez des éclaircissements et résumez ce qu'on vient de vous dire afin de vous assurer que vous avez bien compris. </a:t>
            </a:r>
            <a:endParaRPr lang="fr-CA"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355600" y="368300"/>
            <a:ext cx="12293600" cy="1369060"/>
          </a:xfrm>
          <a:prstGeom prst="rect">
            <a:avLst/>
          </a:prstGeom>
        </p:spPr>
        <p:txBody>
          <a:bodyPr/>
          <a:lstStyle>
            <a:lvl1pPr>
              <a:defRPr sz="6500"/>
            </a:lvl1pPr>
          </a:lstStyle>
          <a:p>
            <a:r>
              <a:rPr lang="en-CA" sz="4000" dirty="0"/>
              <a:t>Principes d'application de la communication positive</a:t>
            </a:r>
            <a:endParaRPr lang="fr-CA" sz="4000" dirty="0"/>
          </a:p>
        </p:txBody>
      </p:sp>
      <p:sp>
        <p:nvSpPr>
          <p:cNvPr id="183" name="Shape 183"/>
          <p:cNvSpPr>
            <a:spLocks noGrp="1"/>
          </p:cNvSpPr>
          <p:nvPr>
            <p:ph type="body" idx="1"/>
            <p:custDataLst>
              <p:tags r:id="rId2"/>
            </p:custDataLst>
          </p:nvPr>
        </p:nvSpPr>
        <p:spPr>
          <a:xfrm>
            <a:off x="596900" y="2212340"/>
            <a:ext cx="12052300" cy="6360160"/>
          </a:xfrm>
          <a:prstGeom prst="rect">
            <a:avLst/>
          </a:prstGeom>
        </p:spPr>
        <p:txBody>
          <a:bodyPr anchor="t"/>
          <a:lstStyle/>
          <a:p>
            <a:pPr marL="0" indent="0">
              <a:spcBef>
                <a:spcPts val="500"/>
              </a:spcBef>
              <a:buSzTx/>
              <a:buNone/>
              <a:defRPr sz="3000"/>
            </a:pPr>
            <a:r>
              <a:rPr lang="en-US" b="1" dirty="0"/>
              <a:t>3. </a:t>
            </a:r>
            <a:r>
              <a:rPr lang="en-US" sz="3000" b="1" dirty="0"/>
              <a:t>Portez attention aux mots utilisés ainsi qu'aux comportements non verbaux</a:t>
            </a:r>
            <a:r>
              <a:rPr dirty="0" smtClean="0"/>
              <a:t> </a:t>
            </a:r>
            <a:endParaRPr lang="fr-CA" b="1" dirty="0"/>
          </a:p>
          <a:p>
            <a:pPr marL="0" indent="0">
              <a:spcBef>
                <a:spcPts val="500"/>
              </a:spcBef>
              <a:spcAft>
                <a:spcPts val="1000"/>
              </a:spcAft>
              <a:buSzTx/>
              <a:buNone/>
              <a:defRPr sz="3000"/>
            </a:pPr>
            <a:r>
              <a:rPr lang="en-CA" sz="3200" dirty="0"/>
              <a:t>Portez attention à votre ton de voix et à votre communication non verbale. Adoptez une approche ouverte et positive et portez véritablement attention à l'autre personne. </a:t>
            </a:r>
            <a:endParaRPr lang="fr-CA" sz="3200" b="1" dirty="0"/>
          </a:p>
          <a:p>
            <a:pPr marL="0" indent="0">
              <a:spcBef>
                <a:spcPts val="500"/>
              </a:spcBef>
              <a:spcAft>
                <a:spcPts val="1000"/>
              </a:spcAft>
              <a:buSzTx/>
              <a:buNone/>
              <a:defRPr sz="3000"/>
            </a:pPr>
            <a:r>
              <a:rPr lang="en-US" sz="3200" b="1" dirty="0"/>
              <a:t>4. </a:t>
            </a:r>
            <a:r>
              <a:rPr lang="en-US" sz="3000" b="1" dirty="0"/>
              <a:t>Acceptez la rétroaction</a:t>
            </a:r>
            <a:r>
              <a:rPr dirty="0" smtClean="0"/>
              <a:t> </a:t>
            </a:r>
            <a:endParaRPr lang="fr-CA" sz="3000" b="1" dirty="0"/>
          </a:p>
          <a:p>
            <a:pPr marL="0" indent="0">
              <a:spcBef>
                <a:spcPts val="500"/>
              </a:spcBef>
              <a:spcAft>
                <a:spcPts val="1000"/>
              </a:spcAft>
              <a:buSzTx/>
              <a:buNone/>
              <a:defRPr sz="3000"/>
            </a:pPr>
            <a:r>
              <a:rPr lang="en-CA" sz="3200" dirty="0"/>
              <a:t>Soyez ouvert aux commentaires des autres. Même si les mots employés peuvent sembler durs, trouvez des façons d'aller de l'avant de façon constructive.</a:t>
            </a:r>
          </a:p>
          <a:p>
            <a:pPr marL="0" indent="0">
              <a:spcBef>
                <a:spcPts val="500"/>
              </a:spcBef>
              <a:buSzTx/>
              <a:buNone/>
              <a:defRPr sz="3000"/>
            </a:pPr>
            <a:r>
              <a:rPr lang="en-CA" sz="3000" b="1" dirty="0"/>
              <a:t>5. Encouragez l'autre personne</a:t>
            </a:r>
            <a:r>
              <a:rPr dirty="0" smtClean="0"/>
              <a:t> </a:t>
            </a:r>
          </a:p>
          <a:p>
            <a:pPr marL="0" indent="0">
              <a:spcBef>
                <a:spcPts val="500"/>
              </a:spcBef>
              <a:buSzTx/>
              <a:buNone/>
              <a:defRPr sz="3000"/>
            </a:pPr>
            <a:r>
              <a:rPr lang="en-CA" sz="3200" dirty="0"/>
              <a:t>Encouragez l'autre personne en l'écoutant bien, </a:t>
            </a:r>
            <a:r>
              <a:rPr lang="en-CA" sz="3200" dirty="0" smtClean="0"/>
              <a:t>en</a:t>
            </a:r>
            <a:r>
              <a:rPr lang="en-CA" sz="3200" dirty="0" smtClean="0"/>
              <a:t> </a:t>
            </a:r>
            <a:r>
              <a:rPr lang="en-CA" sz="3200" dirty="0" smtClean="0"/>
              <a:t>soulignant</a:t>
            </a:r>
            <a:r>
              <a:rPr lang="en-CA" sz="3200" dirty="0" smtClean="0"/>
              <a:t> </a:t>
            </a:r>
            <a:r>
              <a:rPr lang="en-CA" sz="3200" dirty="0"/>
              <a:t>quelque chose de positif ou en en étant reconnaissant. </a:t>
            </a:r>
            <a:r>
              <a:rPr lang="en-CA" sz="3200" dirty="0" smtClean="0"/>
              <a:t>Ce </a:t>
            </a:r>
            <a:r>
              <a:rPr lang="en-CA" sz="3200" dirty="0"/>
              <a:t>type de comportement engendre chez </a:t>
            </a:r>
            <a:r>
              <a:rPr lang="en-CA" sz="3200" dirty="0"/>
              <a:t>l'autre</a:t>
            </a:r>
            <a:r>
              <a:rPr lang="en-CA" sz="3200" dirty="0"/>
              <a:t> </a:t>
            </a:r>
            <a:r>
              <a:rPr lang="en-CA" sz="3200" dirty="0" smtClean="0"/>
              <a:t>personne</a:t>
            </a:r>
            <a:r>
              <a:rPr lang="en-CA" sz="3200" dirty="0" smtClean="0"/>
              <a:t> des </a:t>
            </a:r>
            <a:r>
              <a:rPr lang="en-CA" sz="3200" dirty="0"/>
              <a:t>sentiments positifs et </a:t>
            </a:r>
            <a:r>
              <a:rPr lang="en-CA" sz="3200" dirty="0" smtClean="0"/>
              <a:t>de </a:t>
            </a:r>
            <a:r>
              <a:rPr lang="en-CA" sz="3200" dirty="0"/>
              <a:t>bien-être. </a:t>
            </a:r>
            <a:endParaRPr lang="fr-CA" sz="3200" dirty="0"/>
          </a:p>
          <a:p>
            <a:pPr marL="0" indent="0">
              <a:spcBef>
                <a:spcPts val="500"/>
              </a:spcBef>
              <a:buSzTx/>
              <a:buNone/>
              <a:defRPr sz="3000"/>
            </a:pPr>
            <a:endParaRPr lang="fr-CA" sz="3200" dirty="0"/>
          </a:p>
        </p:txBody>
      </p:sp>
    </p:spTree>
    <p:extLst>
      <p:ext uri="{BB962C8B-B14F-4D97-AF65-F5344CB8AC3E}">
        <p14:creationId xmlns:p14="http://schemas.microsoft.com/office/powerpoint/2010/main" val="10507195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355600" y="368300"/>
            <a:ext cx="12293600" cy="1369060"/>
          </a:xfrm>
          <a:prstGeom prst="rect">
            <a:avLst/>
          </a:prstGeom>
        </p:spPr>
        <p:txBody>
          <a:bodyPr/>
          <a:lstStyle>
            <a:lvl1pPr>
              <a:defRPr sz="6500"/>
            </a:lvl1pPr>
          </a:lstStyle>
          <a:p>
            <a:r>
              <a:rPr lang="en-CA" sz="4000" dirty="0"/>
              <a:t>Principes d'application de la communication positive</a:t>
            </a:r>
            <a:endParaRPr lang="fr-CA" sz="4000" dirty="0"/>
          </a:p>
        </p:txBody>
      </p:sp>
      <p:sp>
        <p:nvSpPr>
          <p:cNvPr id="183" name="Shape 183"/>
          <p:cNvSpPr>
            <a:spLocks noGrp="1"/>
          </p:cNvSpPr>
          <p:nvPr>
            <p:ph type="body" idx="1"/>
            <p:custDataLst>
              <p:tags r:id="rId2"/>
            </p:custDataLst>
          </p:nvPr>
        </p:nvSpPr>
        <p:spPr>
          <a:xfrm>
            <a:off x="596900" y="2578100"/>
            <a:ext cx="12052300" cy="6977380"/>
          </a:xfrm>
          <a:prstGeom prst="rect">
            <a:avLst/>
          </a:prstGeom>
        </p:spPr>
        <p:txBody>
          <a:bodyPr anchor="t"/>
          <a:lstStyle/>
          <a:p>
            <a:pPr marL="0" indent="0">
              <a:spcBef>
                <a:spcPts val="0"/>
              </a:spcBef>
              <a:spcAft>
                <a:spcPts val="1000"/>
              </a:spcAft>
              <a:buSzTx/>
              <a:buNone/>
              <a:defRPr sz="3000"/>
            </a:pPr>
            <a:r>
              <a:rPr lang="en-US" b="1" dirty="0"/>
              <a:t>6. </a:t>
            </a:r>
            <a:r>
              <a:rPr lang="en-US" sz="3000" b="1" dirty="0"/>
              <a:t>Formulez votre message de manière positive</a:t>
            </a:r>
            <a:r>
              <a:rPr dirty="0" smtClean="0"/>
              <a:t> </a:t>
            </a:r>
            <a:endParaRPr lang="fr-CA" b="1" dirty="0"/>
          </a:p>
          <a:p>
            <a:pPr marL="0" indent="0">
              <a:spcBef>
                <a:spcPts val="0"/>
              </a:spcBef>
              <a:spcAft>
                <a:spcPts val="1000"/>
              </a:spcAft>
              <a:buSzTx/>
              <a:buNone/>
              <a:defRPr sz="3000"/>
            </a:pPr>
            <a:r>
              <a:rPr lang="en-US" sz="3200" dirty="0"/>
              <a:t>Utilisez des mots positifs afin de bien communiquer les actions et les choix possibles, ce qui peut être utile ou bénéfique, ainsi que les effets positifs possibles. </a:t>
            </a:r>
            <a:endParaRPr lang="fr-CA" sz="3200" b="1" dirty="0"/>
          </a:p>
          <a:p>
            <a:pPr marL="0" indent="0">
              <a:spcBef>
                <a:spcPts val="0"/>
              </a:spcBef>
              <a:spcAft>
                <a:spcPts val="1000"/>
              </a:spcAft>
              <a:buSzTx/>
              <a:buNone/>
              <a:defRPr sz="3000"/>
            </a:pPr>
            <a:r>
              <a:rPr lang="en-US" sz="3200" b="1" dirty="0"/>
              <a:t>7. </a:t>
            </a:r>
            <a:r>
              <a:rPr lang="en-US" sz="3000" b="1" dirty="0"/>
              <a:t>Concentrez-vous sur les solutions</a:t>
            </a:r>
            <a:r>
              <a:rPr dirty="0" smtClean="0"/>
              <a:t> </a:t>
            </a:r>
            <a:endParaRPr lang="fr-CA" sz="3000" b="1" dirty="0"/>
          </a:p>
          <a:p>
            <a:pPr marL="0" indent="0">
              <a:spcBef>
                <a:spcPts val="0"/>
              </a:spcBef>
              <a:spcAft>
                <a:spcPts val="1000"/>
              </a:spcAft>
              <a:buSzTx/>
              <a:buNone/>
              <a:defRPr sz="3000"/>
            </a:pPr>
            <a:r>
              <a:rPr lang="en-CA" sz="3200" dirty="0"/>
              <a:t>Essayez de trouver une solution qui soit avantageuse pour toutes les personnes qui essaient de résoudre le problème. </a:t>
            </a:r>
            <a:r>
              <a:rPr lang="en-CA" sz="3200" dirty="0" smtClean="0"/>
              <a:t>Être </a:t>
            </a:r>
            <a:r>
              <a:rPr lang="en-CA" sz="3200" dirty="0"/>
              <a:t>axé sur la recherche d'une solution permet de ne pas s'enliser dans un problème. </a:t>
            </a:r>
          </a:p>
          <a:p>
            <a:pPr marL="0" indent="0">
              <a:spcBef>
                <a:spcPts val="500"/>
              </a:spcBef>
              <a:buSzTx/>
              <a:buNone/>
              <a:defRPr sz="3000"/>
            </a:pPr>
            <a:r>
              <a:rPr lang="en-CA" sz="3000" b="1" dirty="0"/>
              <a:t>8. Respect mutuel</a:t>
            </a:r>
            <a:r>
              <a:rPr dirty="0" smtClean="0"/>
              <a:t> </a:t>
            </a:r>
            <a:endParaRPr lang="fr-CA" sz="3200" dirty="0"/>
          </a:p>
          <a:p>
            <a:pPr marL="0" indent="0">
              <a:spcBef>
                <a:spcPts val="500"/>
              </a:spcBef>
              <a:buSzTx/>
              <a:buNone/>
              <a:defRPr sz="3000"/>
            </a:pPr>
            <a:r>
              <a:rPr lang="en-CA" sz="3200" dirty="0"/>
              <a:t>Assurez-vous de toujours communiquer avec respect. </a:t>
            </a:r>
            <a:r>
              <a:rPr lang="en-CA" sz="3200" dirty="0" smtClean="0"/>
              <a:t>Cela</a:t>
            </a:r>
            <a:r>
              <a:rPr lang="en-CA" sz="3200" dirty="0" smtClean="0"/>
              <a:t> </a:t>
            </a:r>
            <a:r>
              <a:rPr lang="en-CA" sz="3200" dirty="0"/>
              <a:t>signifie vous comporter avec l'autre personne comme vous aimeriez qu'elle se comporte avec vous. </a:t>
            </a:r>
            <a:endParaRPr lang="fr-CA" sz="3200" dirty="0"/>
          </a:p>
        </p:txBody>
      </p:sp>
    </p:spTree>
    <p:extLst>
      <p:ext uri="{BB962C8B-B14F-4D97-AF65-F5344CB8AC3E}">
        <p14:creationId xmlns:p14="http://schemas.microsoft.com/office/powerpoint/2010/main" val="63892035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2228</TotalTime>
  <Words>1051</Words>
  <Application>Microsoft Office PowerPoint</Application>
  <PresentationFormat>Personnalisé</PresentationFormat>
  <Paragraphs>121</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Showroom</vt:lpstr>
      <vt:lpstr>LA COMMUNICATION POSITIVE</vt:lpstr>
      <vt:lpstr>Objectifs</vt:lpstr>
      <vt:lpstr>Aperçu de la séance</vt:lpstr>
      <vt:lpstr>Qu'est-ce que la communication positive?</vt:lpstr>
      <vt:lpstr>Définition du terme « communication positive »</vt:lpstr>
      <vt:lpstr>Mythes au sujet de la communication au travail</vt:lpstr>
      <vt:lpstr>Principes d'application de la communication positive</vt:lpstr>
      <vt:lpstr>Principes d'application de la communication positive</vt:lpstr>
      <vt:lpstr>Principes d'application de la communication positive</vt:lpstr>
      <vt:lpstr>Principes d'application de la communication positive</vt:lpstr>
      <vt:lpstr>Conseils sur la communication positive pour les réunions d'équipe </vt:lpstr>
      <vt:lpstr>Conseils sur la communication positive pour les réunions d'équipe </vt:lpstr>
      <vt:lpstr>Conseils sur la communication positive POUR LA rétroaction</vt:lpstr>
      <vt:lpstr>Conseils sur la communication positive en vue de donner de la rétroaction</vt:lpstr>
      <vt:lpstr>Conseils sur la communication positive POUR la rétroaction</vt:lpstr>
      <vt:lpstr>Conseils sur la communication positive pour les téléconférences ou les réunions en ligne</vt:lpstr>
      <vt:lpstr>Conseils sur la communication positive pour les téléconférences ou les réunions en ligne</vt:lpstr>
      <vt:lpstr>Conseils sur la communication positive dans les courriels</vt:lpstr>
      <vt:lpstr>Conseils sur la communication positive dans les courriels</vt:lpstr>
      <vt:lpstr>Activité pratique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COMMUNICATION</dc:title>
  <dc:creator>mthebeau</dc:creator>
  <cp:lastModifiedBy>Francois</cp:lastModifiedBy>
  <cp:revision>29</cp:revision>
  <dcterms:modified xsi:type="dcterms:W3CDTF">2017-05-18T22:02:18Z</dcterms:modified>
</cp:coreProperties>
</file>