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52" r:id="rId2"/>
    <p:sldId id="257" r:id="rId3"/>
    <p:sldId id="298" r:id="rId4"/>
    <p:sldId id="302" r:id="rId5"/>
    <p:sldId id="301" r:id="rId6"/>
    <p:sldId id="363" r:id="rId7"/>
    <p:sldId id="307" r:id="rId8"/>
    <p:sldId id="327" r:id="rId9"/>
    <p:sldId id="328" r:id="rId10"/>
    <p:sldId id="329" r:id="rId11"/>
    <p:sldId id="331" r:id="rId12"/>
    <p:sldId id="357" r:id="rId13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elle Bourgoin" initials="M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43"/>
    <p:restoredTop sz="92606"/>
  </p:normalViewPr>
  <p:slideViewPr>
    <p:cSldViewPr snapToGrid="0" snapToObjects="1">
      <p:cViewPr>
        <p:scale>
          <a:sx n="90" d="100"/>
          <a:sy n="90" d="100"/>
        </p:scale>
        <p:origin x="1280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commentAuthors" Target="commentAuthor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07474186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11/14/17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378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tif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maproducts.com/resilienc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27" y="178594"/>
            <a:ext cx="1455539" cy="705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721891" y="899952"/>
            <a:ext cx="784807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414141"/>
                </a:solidFill>
                <a:latin typeface="Gill Sans Light" charset="0"/>
                <a:ea typeface="ヒラギノ角ゴ ProN W3" charset="-128"/>
                <a:sym typeface="Gill Sans Light" charset="0"/>
              </a:defRPr>
            </a:lvl1pPr>
            <a:lvl2pPr marL="742950" indent="-285750">
              <a:defRPr sz="4200">
                <a:solidFill>
                  <a:srgbClr val="414141"/>
                </a:solidFill>
                <a:latin typeface="Gill Sans Light" charset="0"/>
                <a:ea typeface="ヒラギノ角ゴ ProN W3" charset="-128"/>
                <a:sym typeface="Gill Sans Light" charset="0"/>
              </a:defRPr>
            </a:lvl2pPr>
            <a:lvl3pPr marL="1143000" indent="-228600">
              <a:defRPr sz="4200">
                <a:solidFill>
                  <a:srgbClr val="414141"/>
                </a:solidFill>
                <a:latin typeface="Gill Sans Light" charset="0"/>
                <a:ea typeface="ヒラギノ角ゴ ProN W3" charset="-128"/>
                <a:sym typeface="Gill Sans Light" charset="0"/>
              </a:defRPr>
            </a:lvl3pPr>
            <a:lvl4pPr marL="1600200" indent="-228600">
              <a:defRPr sz="4200">
                <a:solidFill>
                  <a:srgbClr val="414141"/>
                </a:solidFill>
                <a:latin typeface="Gill Sans Light" charset="0"/>
                <a:ea typeface="ヒラギノ角ゴ ProN W3" charset="-128"/>
                <a:sym typeface="Gill Sans Light" charset="0"/>
              </a:defRPr>
            </a:lvl4pPr>
            <a:lvl5pPr marL="2057400" indent="-228600">
              <a:defRPr sz="4200">
                <a:solidFill>
                  <a:srgbClr val="414141"/>
                </a:solidFill>
                <a:latin typeface="Gill Sans Light" charset="0"/>
                <a:ea typeface="ヒラギノ角ゴ ProN W3" charset="-128"/>
                <a:sym typeface="Gill Sans Light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charset="0"/>
                <a:ea typeface="ヒラギノ角ゴ ProN W3" charset="-128"/>
                <a:sym typeface="Gill Sans Light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charset="0"/>
                <a:ea typeface="ヒラギノ角ゴ ProN W3" charset="-128"/>
                <a:sym typeface="Gill Sans Light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charset="0"/>
                <a:ea typeface="ヒラギノ角ゴ ProN W3" charset="-128"/>
                <a:sym typeface="Gill Sans Light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charset="0"/>
                <a:ea typeface="ヒラギノ角ゴ ProN W3" charset="-128"/>
                <a:sym typeface="Gill Sans Light" charset="0"/>
              </a:defRPr>
            </a:lvl9pPr>
          </a:lstStyle>
          <a:p>
            <a:pPr algn="ctr" eaLnBrk="1" hangingPunct="1"/>
            <a:r>
              <a:rPr lang="en-GB" sz="4000" b="1" dirty="0">
                <a:latin typeface="Gill Sans SemiBold" charset="0"/>
                <a:ea typeface="Gill Sans SemiBold" charset="0"/>
                <a:cs typeface="Gill Sans SemiBold" charset="0"/>
              </a:rPr>
              <a:t>L’IMER et </a:t>
            </a:r>
            <a:r>
              <a:rPr lang="en-GB" sz="4000" b="1">
                <a:latin typeface="Gill Sans SemiBold" charset="0"/>
                <a:ea typeface="Gill Sans SemiBold" charset="0"/>
                <a:cs typeface="Gill Sans SemiBold" charset="0"/>
              </a:rPr>
              <a:t>son </a:t>
            </a:r>
            <a:r>
              <a:rPr lang="fr-CA" sz="4000" b="1" dirty="0" smtClean="0">
                <a:latin typeface="Gill Sans SemiBold" charset="0"/>
                <a:ea typeface="Gill Sans SemiBold" charset="0"/>
                <a:cs typeface="Gill Sans SemiBold" charset="0"/>
              </a:rPr>
              <a:t>interprétation</a:t>
            </a:r>
            <a:endParaRPr lang="fr-CA" altLang="en-US" sz="4000" b="1" dirty="0">
              <a:latin typeface="Gill Sans SemiBold" charset="0"/>
              <a:ea typeface="Gill Sans SemiBold" charset="0"/>
              <a:cs typeface="Gill Sans SemiBold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2822" y="2200274"/>
            <a:ext cx="3186215" cy="350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51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4294" tIns="32147" rIns="64294" bIns="32147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fr-CA" b="1" dirty="0" smtClean="0"/>
              <a:t>Atelier pratique</a:t>
            </a:r>
            <a:endParaRPr lang="fr-CA" altLang="en-US" b="1" dirty="0"/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 bwMode="auto">
          <a:xfrm>
            <a:off x="471488" y="2015733"/>
            <a:ext cx="8101011" cy="3450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4294" tIns="32147" rIns="64294" bIns="32147" numCol="1" rtlCol="0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0" indent="0">
              <a:buNone/>
            </a:pPr>
            <a:r>
              <a:rPr lang="fr-CA" sz="3600" b="1" dirty="0" smtClean="0">
                <a:latin typeface="Gill Sans SemiBold" charset="0"/>
                <a:ea typeface="Gill Sans SemiBold" charset="0"/>
                <a:cs typeface="Gill Sans SemiBold" charset="0"/>
              </a:rPr>
              <a:t>Travail d’équipe</a:t>
            </a:r>
          </a:p>
          <a:p>
            <a:endParaRPr lang="fr-CA" dirty="0" smtClean="0"/>
          </a:p>
          <a:p>
            <a:pPr marL="514350" indent="-514350">
              <a:buFont typeface="+mj-lt"/>
              <a:buAutoNum type="arabicPeriod"/>
            </a:pPr>
            <a:r>
              <a:rPr lang="fr-CA" sz="2800" dirty="0" smtClean="0"/>
              <a:t>Analyse de deux rapports de l’IMER</a:t>
            </a:r>
          </a:p>
          <a:p>
            <a:pPr lvl="1"/>
            <a:r>
              <a:rPr lang="fr-CA" sz="2800" dirty="0" smtClean="0"/>
              <a:t>Milieu de travail – A</a:t>
            </a:r>
          </a:p>
          <a:p>
            <a:pPr lvl="1"/>
            <a:r>
              <a:rPr lang="fr-CA" sz="2800" dirty="0" smtClean="0"/>
              <a:t>Milieu de travail – B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2800" dirty="0" smtClean="0"/>
              <a:t>Interprétation des résultats et suggestions des pistes de suivi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2800" dirty="0" smtClean="0"/>
              <a:t>Partage et discussion sur les interprétations et les pistes de suivi</a:t>
            </a:r>
            <a:endParaRPr lang="fr-CA" sz="2800" dirty="0"/>
          </a:p>
        </p:txBody>
      </p:sp>
    </p:spTree>
    <p:extLst>
      <p:ext uri="{BB962C8B-B14F-4D97-AF65-F5344CB8AC3E}">
        <p14:creationId xmlns:p14="http://schemas.microsoft.com/office/powerpoint/2010/main" val="1221010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1457325" y="533400"/>
            <a:ext cx="6572250" cy="10493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4294" tIns="32147" rIns="64294" bIns="32147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GB" b="1" dirty="0"/>
              <a:t>Mot de la fin </a:t>
            </a:r>
            <a:r>
              <a:rPr lang="fr-CA" b="1" dirty="0" smtClean="0"/>
              <a:t>– à vous la parole</a:t>
            </a:r>
            <a:endParaRPr lang="fr-CA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7388" y="2026242"/>
            <a:ext cx="5446212" cy="4076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162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2800353"/>
            <a:ext cx="66579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b="1" smtClean="0"/>
              <a:t>BON </a:t>
            </a:r>
            <a:r>
              <a:rPr lang="en-GB" sz="6600" b="1" smtClean="0"/>
              <a:t>SUCCÈS!</a:t>
            </a:r>
            <a:endParaRPr lang="en-GB" sz="6600" b="1" dirty="0"/>
          </a:p>
        </p:txBody>
      </p:sp>
    </p:spTree>
    <p:extLst>
      <p:ext uri="{BB962C8B-B14F-4D97-AF65-F5344CB8AC3E}">
        <p14:creationId xmlns:p14="http://schemas.microsoft.com/office/powerpoint/2010/main" val="1102641014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fr-CA" dirty="0" smtClean="0">
                <a:latin typeface="Gill Sans SemiBold" charset="0"/>
                <a:ea typeface="Gill Sans SemiBold" charset="0"/>
                <a:cs typeface="Gill Sans SemiBold" charset="0"/>
              </a:rPr>
              <a:t>Survol</a:t>
            </a:r>
            <a:endParaRPr lang="fr-CA" dirty="0">
              <a:latin typeface="Gill Sans SemiBold" charset="0"/>
              <a:ea typeface="Gill Sans SemiBold" charset="0"/>
              <a:cs typeface="Gill Sans SemiBold" charset="0"/>
            </a:endParaRPr>
          </a:p>
        </p:txBody>
      </p:sp>
      <p:sp>
        <p:nvSpPr>
          <p:cNvPr id="120" name="Shape 120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fr-CA" sz="2400" dirty="0" smtClean="0"/>
              <a:t>Présentation du rapport de l’IMER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fr-CA" sz="2400" dirty="0" smtClean="0"/>
              <a:t>Trois façons d’interpréter les graphiques de l’IMER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fr-CA" sz="2400" dirty="0" smtClean="0"/>
              <a:t>Comment interpréter les résultats de l’IMER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fr-CA" sz="2400" dirty="0" smtClean="0"/>
              <a:t>Comparaison des résultats de deux rapports et suggestions de pratiques ciblées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fr-CA" sz="2400" dirty="0" smtClean="0"/>
              <a:t>Atelier pratique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fr-CA" sz="2400" dirty="0" smtClean="0"/>
              <a:t>Mot de la fin</a:t>
            </a:r>
            <a:endParaRPr lang="fr-CA" sz="2400" dirty="0"/>
          </a:p>
        </p:txBody>
      </p:sp>
      <p:sp>
        <p:nvSpPr>
          <p:cNvPr id="121" name="Shape 121"/>
          <p:cNvSpPr>
            <a:spLocks noGrp="1"/>
          </p:cNvSpPr>
          <p:nvPr>
            <p:ph type="sldNum" sz="quarter" idx="12"/>
          </p:nvPr>
        </p:nvSpPr>
        <p:spPr>
          <a:xfrm>
            <a:off x="8502739" y="6404292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 idx="4294967295"/>
          </p:nvPr>
        </p:nvSpPr>
        <p:spPr bwMode="auto">
          <a:xfrm>
            <a:off x="928686" y="509587"/>
            <a:ext cx="7572375" cy="10493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9" tIns="45719" rIns="91439" bIns="45719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fr-CA" dirty="0" smtClean="0"/>
              <a:t>Présentation du rapport de l’IMER</a:t>
            </a:r>
            <a:endParaRPr lang="fr-CA" altLang="en-US" dirty="0">
              <a:solidFill>
                <a:srgbClr val="BABCBC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629" y="1398070"/>
            <a:ext cx="4124487" cy="453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1260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27"/>
          <p:cNvSpPr txBox="1">
            <a:spLocks/>
          </p:cNvSpPr>
          <p:nvPr/>
        </p:nvSpPr>
        <p:spPr bwMode="auto">
          <a:xfrm>
            <a:off x="254496" y="1277838"/>
            <a:ext cx="8046542" cy="4294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145" tIns="32145" rIns="32145" bIns="32145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marL="228600" indent="-228600" algn="l" defTabSz="6858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fr-CA" sz="2400" dirty="0" smtClean="0"/>
              <a:t>Tendance</a:t>
            </a:r>
          </a:p>
          <a:p>
            <a:pPr lvl="2">
              <a:buFont typeface="Arial" charset="0"/>
              <a:buChar char="•"/>
            </a:pPr>
            <a:r>
              <a:rPr lang="fr-CA" sz="2400" dirty="0" smtClean="0"/>
              <a:t>Interpréter la pente de la meilleure ligne entre les points les plus hauts des colonnes</a:t>
            </a:r>
          </a:p>
          <a:p>
            <a:pPr lvl="2">
              <a:buFont typeface="Arial" charset="0"/>
              <a:buChar char="•"/>
            </a:pPr>
            <a:r>
              <a:rPr lang="fr-CA" sz="2400" i="1" dirty="0" smtClean="0"/>
              <a:t>On vise à avoir une pente positive – on monte de gauche à droite</a:t>
            </a:r>
            <a:endParaRPr lang="fr-CA" dirty="0" smtClean="0"/>
          </a:p>
          <a:p>
            <a:pPr marL="457200" indent="-457200">
              <a:buFont typeface="+mj-lt"/>
              <a:buAutoNum type="arabicPeriod"/>
            </a:pPr>
            <a:r>
              <a:rPr lang="fr-CA" sz="2400" dirty="0" smtClean="0"/>
              <a:t>Pourcentage total dans les zones B et C</a:t>
            </a:r>
          </a:p>
          <a:p>
            <a:pPr lvl="2">
              <a:buFont typeface="Arial" charset="0"/>
              <a:buChar char="•"/>
            </a:pPr>
            <a:r>
              <a:rPr lang="fr-CA" sz="2400" i="1" dirty="0" smtClean="0"/>
              <a:t>On vise 80%</a:t>
            </a:r>
            <a:endParaRPr lang="fr-CA" dirty="0" smtClean="0"/>
          </a:p>
          <a:p>
            <a:pPr marL="457200" indent="-457200">
              <a:buFont typeface="+mj-lt"/>
              <a:buAutoNum type="arabicPeriod" startAt="3"/>
            </a:pPr>
            <a:r>
              <a:rPr lang="fr-CA" sz="2400" dirty="0" smtClean="0"/>
              <a:t>Pourcentage dans la zone C</a:t>
            </a:r>
          </a:p>
          <a:p>
            <a:pPr lvl="2">
              <a:buFont typeface="Arial" charset="0"/>
              <a:buChar char="•"/>
            </a:pPr>
            <a:r>
              <a:rPr lang="fr-CA" sz="2400" i="1" dirty="0" smtClean="0"/>
              <a:t>On vise 70%</a:t>
            </a:r>
            <a:endParaRPr lang="fr-CA" sz="2400" i="1" dirty="0"/>
          </a:p>
        </p:txBody>
      </p:sp>
      <p:sp>
        <p:nvSpPr>
          <p:cNvPr id="3" name="Shape 126"/>
          <p:cNvSpPr txBox="1">
            <a:spLocks/>
          </p:cNvSpPr>
          <p:nvPr/>
        </p:nvSpPr>
        <p:spPr bwMode="auto">
          <a:xfrm>
            <a:off x="1413576" y="347319"/>
            <a:ext cx="6571343" cy="1049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145" tIns="32145" rIns="32145" bIns="32145" numCol="1" rtlCol="0" anchor="t" anchorCtr="0" compatLnSpc="1">
            <a:prstTxWarp prst="textNoShape">
              <a:avLst/>
            </a:prstTxWarp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CA" sz="2800" dirty="0" smtClean="0"/>
              <a:t>Trois façons d’interpréter les graphiques</a:t>
            </a:r>
            <a:endParaRPr lang="fr-CA" altLang="en-US" sz="2531" dirty="0">
              <a:latin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14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28118" cy="6029325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 flipV="1">
            <a:off x="1706730" y="2275387"/>
            <a:ext cx="3635542" cy="147854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154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84" y="528638"/>
            <a:ext cx="9151884" cy="552926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</p:pic>
      <p:cxnSp>
        <p:nvCxnSpPr>
          <p:cNvPr id="3" name="Straight Connector 2"/>
          <p:cNvCxnSpPr/>
          <p:nvPr/>
        </p:nvCxnSpPr>
        <p:spPr>
          <a:xfrm flipV="1">
            <a:off x="1785938" y="3039729"/>
            <a:ext cx="3772150" cy="350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9282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2" y="0"/>
            <a:ext cx="8943389" cy="6092075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 flipV="1">
            <a:off x="4218573" y="2934201"/>
            <a:ext cx="1760620" cy="4052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305551" y="2452938"/>
            <a:ext cx="1913022" cy="8865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681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625"/>
            <a:ext cx="9115721" cy="563804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654844" y="2509712"/>
            <a:ext cx="3753852" cy="73793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555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4294" tIns="32147" rIns="64294" bIns="32147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fr-CA" dirty="0" smtClean="0"/>
              <a:t>Comparaison des résultats et </a:t>
            </a:r>
            <a:br>
              <a:rPr lang="fr-CA" dirty="0" smtClean="0"/>
            </a:br>
            <a:r>
              <a:rPr lang="fr-CA" dirty="0" smtClean="0"/>
              <a:t>suggestions de pratiques ciblées</a:t>
            </a:r>
            <a:endParaRPr lang="fr-CA" altLang="en-US" dirty="0"/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4294" tIns="32147" rIns="64294" bIns="32147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fr-FR" sz="3200" dirty="0" smtClean="0"/>
              <a:t>Le </a:t>
            </a:r>
            <a:r>
              <a:rPr lang="fr-FR" sz="3200" dirty="0" smtClean="0">
                <a:hlinkClick r:id="rId2"/>
              </a:rPr>
              <a:t>site web sur la resilience</a:t>
            </a:r>
            <a:r>
              <a:rPr lang="fr-FR" sz="3200" dirty="0" smtClean="0"/>
              <a:t> </a:t>
            </a:r>
          </a:p>
          <a:p>
            <a:r>
              <a:rPr lang="fr-FR" sz="3200" dirty="0" smtClean="0"/>
              <a:t>Application pour comparer les résultats</a:t>
            </a:r>
          </a:p>
          <a:p>
            <a:r>
              <a:rPr lang="fr-FR" sz="3200" dirty="0" smtClean="0"/>
              <a:t>Suggestions de pratiques ciblées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101430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228600" dir="270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27000" dist="101600" dir="27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190500" dist="228600" dir="2700000" rotWithShape="0">
            <a:srgbClr val="000000">
              <a:alpha val="255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127000" dist="101600" dir="27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2798</TotalTime>
  <Words>173</Words>
  <Application>Microsoft Macintosh PowerPoint</Application>
  <PresentationFormat>On-screen Show (4:3)</PresentationFormat>
  <Paragraphs>32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Calibri</vt:lpstr>
      <vt:lpstr>Gill Sans</vt:lpstr>
      <vt:lpstr>Gill Sans Light</vt:lpstr>
      <vt:lpstr>Gill Sans MT</vt:lpstr>
      <vt:lpstr>Gill Sans SemiBold</vt:lpstr>
      <vt:lpstr>Arial</vt:lpstr>
      <vt:lpstr>Gallery</vt:lpstr>
      <vt:lpstr>PowerPoint Presentation</vt:lpstr>
      <vt:lpstr>Survol</vt:lpstr>
      <vt:lpstr>Présentation du rapport de l’IMER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Comparaison des résultats et  suggestions de pratiques ciblées</vt:lpstr>
      <vt:lpstr>Atelier pratique</vt:lpstr>
      <vt:lpstr>Mot de la fin – à vous la parole</vt:lpstr>
      <vt:lpstr>PowerPoint Presentation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Initiative sur l’environnement  de travail positif du GNB</dc:title>
  <cp:lastModifiedBy>Patricia Peterson</cp:lastModifiedBy>
  <cp:revision>53</cp:revision>
  <dcterms:modified xsi:type="dcterms:W3CDTF">2017-11-14T16:52:44Z</dcterms:modified>
</cp:coreProperties>
</file>