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6"/>
  </p:notesMasterIdLst>
  <p:sldIdLst>
    <p:sldId id="256" r:id="rId2"/>
    <p:sldId id="257" r:id="rId3"/>
    <p:sldId id="278" r:id="rId4"/>
    <p:sldId id="295" r:id="rId5"/>
    <p:sldId id="296" r:id="rId6"/>
    <p:sldId id="297" r:id="rId7"/>
    <p:sldId id="259" r:id="rId8"/>
    <p:sldId id="260" r:id="rId9"/>
    <p:sldId id="261" r:id="rId10"/>
    <p:sldId id="290" r:id="rId11"/>
    <p:sldId id="262" r:id="rId12"/>
    <p:sldId id="263" r:id="rId13"/>
    <p:sldId id="264" r:id="rId14"/>
    <p:sldId id="265" r:id="rId15"/>
    <p:sldId id="266" r:id="rId16"/>
    <p:sldId id="286" r:id="rId17"/>
    <p:sldId id="267" r:id="rId18"/>
    <p:sldId id="268" r:id="rId19"/>
    <p:sldId id="269" r:id="rId20"/>
    <p:sldId id="287" r:id="rId21"/>
    <p:sldId id="270" r:id="rId22"/>
    <p:sldId id="271" r:id="rId23"/>
    <p:sldId id="288" r:id="rId24"/>
    <p:sldId id="273" r:id="rId25"/>
    <p:sldId id="274" r:id="rId26"/>
    <p:sldId id="289" r:id="rId27"/>
    <p:sldId id="275" r:id="rId28"/>
    <p:sldId id="276" r:id="rId29"/>
    <p:sldId id="298" r:id="rId30"/>
    <p:sldId id="277" r:id="rId31"/>
    <p:sldId id="291" r:id="rId32"/>
    <p:sldId id="292" r:id="rId33"/>
    <p:sldId id="293" r:id="rId34"/>
    <p:sldId id="294"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92606" autoAdjust="0"/>
  </p:normalViewPr>
  <p:slideViewPr>
    <p:cSldViewPr snapToGrid="0" snapToObjects="1">
      <p:cViewPr>
        <p:scale>
          <a:sx n="63" d="100"/>
          <a:sy n="63" d="100"/>
        </p:scale>
        <p:origin x="368" y="144"/>
      </p:cViewPr>
      <p:guideLst>
        <p:guide orient="horz" pos="3072"/>
        <p:guide pos="4096"/>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4397584"/>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099" y="1141048"/>
            <a:ext cx="7990777" cy="3614480"/>
          </a:xfrm>
        </p:spPr>
        <p:txBody>
          <a:bodyPr bIns="0" anchor="b">
            <a:normAutofit/>
          </a:bodyPr>
          <a:lstStyle>
            <a:lvl1pPr algn="l">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3408099" y="5022159"/>
            <a:ext cx="7990777"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a:xfrm>
            <a:off x="3408098" y="468350"/>
            <a:ext cx="4389393"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uk-UA" smtClean="0"/>
              <a:t>‹#›</a:t>
            </a:fld>
            <a:endParaRPr lang="uk-UA" dirty="0"/>
          </a:p>
        </p:txBody>
      </p:sp>
      <p:cxnSp>
        <p:nvCxnSpPr>
          <p:cNvPr id="15" name="Straight Connector 14"/>
          <p:cNvCxnSpPr/>
          <p:nvPr/>
        </p:nvCxnSpPr>
        <p:spPr>
          <a:xfrm>
            <a:off x="3408099" y="5018371"/>
            <a:ext cx="799077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136319"/>
            <a:ext cx="1568750" cy="6627398"/>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2966" y="1136319"/>
            <a:ext cx="7539335" cy="66273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cxnSp>
        <p:nvCxnSpPr>
          <p:cNvPr id="15" name="Straight Connector 14"/>
          <p:cNvCxnSpPr/>
          <p:nvPr/>
        </p:nvCxnSpPr>
        <p:spPr>
          <a:xfrm>
            <a:off x="9838973" y="1136319"/>
            <a:ext cx="0" cy="6627398"/>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791476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2" name="Shape 142"/>
          <p:cNvSpPr>
            <a:spLocks noGrp="1"/>
          </p:cNvSpPr>
          <p:nvPr>
            <p:ph type="pic" sz="half" idx="13"/>
          </p:nvPr>
        </p:nvSpPr>
        <p:spPr>
          <a:xfrm>
            <a:off x="7518400" y="2819400"/>
            <a:ext cx="4381500" cy="6591300"/>
          </a:xfrm>
          <a:prstGeom prst="rect">
            <a:avLst/>
          </a:prstGeom>
        </p:spPr>
        <p:txBody>
          <a:bodyPr lIns="91439" tIns="45719" rIns="91439" bIns="45719" anchor="t"/>
          <a:lstStyle/>
          <a:p>
            <a:endParaRPr dirty="0"/>
          </a:p>
        </p:txBody>
      </p:sp>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352386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extLst>
      <p:ext uri="{BB962C8B-B14F-4D97-AF65-F5344CB8AC3E}">
        <p14:creationId xmlns:p14="http://schemas.microsoft.com/office/powerpoint/2010/main" val="13284004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2965" y="2497607"/>
            <a:ext cx="7988625" cy="2685084"/>
          </a:xfrm>
        </p:spPr>
        <p:txBody>
          <a:bodyPr anchor="b">
            <a:normAutofit/>
          </a:bodyPr>
          <a:lstStyle>
            <a:lvl1pPr algn="l">
              <a:defRPr sz="4551"/>
            </a:lvl1pPr>
          </a:lstStyle>
          <a:p>
            <a:r>
              <a:rPr lang="en-US" smtClean="0"/>
              <a:t>Click to edit Master title style</a:t>
            </a:r>
            <a:endParaRPr lang="en-US" dirty="0"/>
          </a:p>
        </p:txBody>
      </p:sp>
      <p:sp>
        <p:nvSpPr>
          <p:cNvPr id="3" name="Text Placeholder 2"/>
          <p:cNvSpPr>
            <a:spLocks noGrp="1"/>
          </p:cNvSpPr>
          <p:nvPr>
            <p:ph type="body" idx="1"/>
          </p:nvPr>
        </p:nvSpPr>
        <p:spPr>
          <a:xfrm>
            <a:off x="2052966" y="5413257"/>
            <a:ext cx="7988625"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2052965" y="5411534"/>
            <a:ext cx="798862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2966" y="1144733"/>
            <a:ext cx="9345910" cy="15065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2964" y="2864265"/>
            <a:ext cx="4445683" cy="4888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53503" y="2864265"/>
            <a:ext cx="4445372" cy="4888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52965" y="1143701"/>
            <a:ext cx="9345911" cy="15023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52965" y="2872250"/>
            <a:ext cx="444553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2052965" y="4016740"/>
            <a:ext cx="4445534" cy="3761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53503" y="2877162"/>
            <a:ext cx="4445372"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953503" y="4012788"/>
            <a:ext cx="4445372" cy="375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638" y="1136318"/>
            <a:ext cx="3450240" cy="3195900"/>
          </a:xfrm>
        </p:spPr>
        <p:txBody>
          <a:bodyPr anchor="b">
            <a:normAutofit/>
          </a:bodyPr>
          <a:lstStyle>
            <a:lvl1pPr algn="l">
              <a:defRPr sz="3413"/>
            </a:lvl1pPr>
          </a:lstStyle>
          <a:p>
            <a:r>
              <a:rPr lang="en-US" smtClean="0"/>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6638"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17" name="Straight Connector 16"/>
          <p:cNvCxnSpPr/>
          <p:nvPr/>
        </p:nvCxnSpPr>
        <p:spPr>
          <a:xfrm>
            <a:off x="2050486" y="4558921"/>
            <a:ext cx="344643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7106135" y="685755"/>
            <a:ext cx="4993973" cy="732316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53900" y="1606419"/>
            <a:ext cx="4615019" cy="2603497"/>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52966" y="4474300"/>
            <a:ext cx="4608407"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a:xfrm>
            <a:off x="2043255" y="7779353"/>
            <a:ext cx="4625664" cy="455286"/>
          </a:xfrm>
        </p:spPr>
        <p:txBody>
          <a:bodyPr/>
          <a:lstStyle>
            <a:lvl1pPr algn="l">
              <a:defRPr/>
            </a:lvl1pPr>
          </a:lstStyle>
          <a:p>
            <a:fld id="{48A87A34-81AB-432B-8DAE-1953F412C126}" type="datetimeFigureOut">
              <a:rPr lang="en-US" dirty="0"/>
              <a:pPr/>
              <a:t>11/13/17</a:t>
            </a:fld>
            <a:endParaRPr lang="en-US" dirty="0"/>
          </a:p>
        </p:txBody>
      </p:sp>
      <p:sp>
        <p:nvSpPr>
          <p:cNvPr id="6" name="Footer Placeholder 5"/>
          <p:cNvSpPr>
            <a:spLocks noGrp="1"/>
          </p:cNvSpPr>
          <p:nvPr>
            <p:ph type="ftr" sz="quarter" idx="11"/>
          </p:nvPr>
        </p:nvSpPr>
        <p:spPr>
          <a:xfrm>
            <a:off x="2044488" y="453179"/>
            <a:ext cx="4624431"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1" name="Straight Connector 30"/>
          <p:cNvCxnSpPr/>
          <p:nvPr/>
        </p:nvCxnSpPr>
        <p:spPr>
          <a:xfrm>
            <a:off x="2049822" y="4470905"/>
            <a:ext cx="461086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866822"/>
            <a:ext cx="13004800" cy="580198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8668805"/>
            <a:ext cx="13004801" cy="1101834"/>
          </a:xfrm>
          <a:prstGeom prst="rect">
            <a:avLst/>
          </a:prstGeom>
        </p:spPr>
      </p:pic>
      <p:cxnSp>
        <p:nvCxnSpPr>
          <p:cNvPr id="13" name="Straight Connector 12"/>
          <p:cNvCxnSpPr/>
          <p:nvPr/>
        </p:nvCxnSpPr>
        <p:spPr>
          <a:xfrm>
            <a:off x="0" y="8677158"/>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2966" y="1144207"/>
            <a:ext cx="9345910" cy="14922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2966" y="2866821"/>
            <a:ext cx="9345910" cy="490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dirty="0"/>
              <a:pPr/>
              <a:t>11/13/17</a:t>
            </a:fld>
            <a:endParaRPr lang="en-US" dirty="0"/>
          </a:p>
        </p:txBody>
      </p:sp>
      <p:sp>
        <p:nvSpPr>
          <p:cNvPr id="5" name="Footer Placeholder 4"/>
          <p:cNvSpPr>
            <a:spLocks noGrp="1"/>
          </p:cNvSpPr>
          <p:nvPr>
            <p:ph type="ftr" sz="quarter" idx="3"/>
          </p:nvPr>
        </p:nvSpPr>
        <p:spPr>
          <a:xfrm>
            <a:off x="2052965" y="468350"/>
            <a:ext cx="5737250"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uk-UA" smtClean="0"/>
              <a:t>‹#›</a:t>
            </a:fld>
            <a:endParaRPr lang="uk-UA" dirty="0"/>
          </a:p>
        </p:txBody>
      </p:sp>
    </p:spTree>
    <p:extLst>
      <p:ext uri="{BB962C8B-B14F-4D97-AF65-F5344CB8AC3E}">
        <p14:creationId xmlns:p14="http://schemas.microsoft.com/office/powerpoint/2010/main" val="5307061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75345" rtl="0" eaLnBrk="1" latinLnBrk="0" hangingPunct="1">
        <a:lnSpc>
          <a:spcPct val="90000"/>
        </a:lnSpc>
        <a:spcBef>
          <a:spcPct val="0"/>
        </a:spcBef>
        <a:buNone/>
        <a:defRPr sz="4551" b="0" i="0" kern="1200" cap="all">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7.xml"/><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1.png"/><Relationship Id="rId1" Type="http://schemas.openxmlformats.org/officeDocument/2006/relationships/tags" Target="../tags/tag18.xml"/><Relationship Id="rId2" Type="http://schemas.openxmlformats.org/officeDocument/2006/relationships/tags" Target="../tags/tag19.xml"/></Relationships>
</file>

<file path=ppt/slides/_rels/slide12.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tags" Target="../tags/tag21.xml"/><Relationship Id="rId3"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tags" Target="../tags/tag25.xml"/><Relationship Id="rId3"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slideLayout" Target="../slideLayouts/slideLayout12.xml"/><Relationship Id="rId5" Type="http://schemas.openxmlformats.org/officeDocument/2006/relationships/image" Target="../media/image12.emf"/><Relationship Id="rId1" Type="http://schemas.openxmlformats.org/officeDocument/2006/relationships/tags" Target="../tags/tag26.xml"/><Relationship Id="rId2"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1.png"/><Relationship Id="rId1" Type="http://schemas.openxmlformats.org/officeDocument/2006/relationships/tags" Target="../tags/tag29.xml"/><Relationship Id="rId2" Type="http://schemas.openxmlformats.org/officeDocument/2006/relationships/tags" Target="../tags/tag30.xml"/></Relationships>
</file>

<file path=ppt/slides/_rels/slide17.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tags" Target="../tags/tag32.xml"/><Relationship Id="rId3"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slideLayout" Target="../slideLayouts/slideLayout12.xml"/><Relationship Id="rId6" Type="http://schemas.openxmlformats.org/officeDocument/2006/relationships/image" Target="../media/image13.tiff"/><Relationship Id="rId1" Type="http://schemas.openxmlformats.org/officeDocument/2006/relationships/tags" Target="../tags/tag33.xml"/><Relationship Id="rId2"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slideLayout" Target="../slideLayouts/slideLayout12.xml"/><Relationship Id="rId5" Type="http://schemas.openxmlformats.org/officeDocument/2006/relationships/image" Target="../media/image14.emf"/><Relationship Id="rId1" Type="http://schemas.openxmlformats.org/officeDocument/2006/relationships/tags" Target="../tags/tag37.xml"/><Relationship Id="rId2" Type="http://schemas.openxmlformats.org/officeDocument/2006/relationships/tags" Target="../tags/tag38.xml"/></Relationships>
</file>

<file path=ppt/slides/_rels/slide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1.png"/><Relationship Id="rId1" Type="http://schemas.openxmlformats.org/officeDocument/2006/relationships/tags" Target="../tags/tag40.xml"/><Relationship Id="rId2" Type="http://schemas.openxmlformats.org/officeDocument/2006/relationships/tags" Target="../tags/tag41.xml"/></Relationships>
</file>

<file path=ppt/slides/_rels/slide21.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tags" Target="../tags/tag47.xml"/><Relationship Id="rId5" Type="http://schemas.openxmlformats.org/officeDocument/2006/relationships/slideLayout" Target="../slideLayouts/slideLayout12.xml"/><Relationship Id="rId6" Type="http://schemas.openxmlformats.org/officeDocument/2006/relationships/image" Target="../media/image15.tiff"/><Relationship Id="rId1" Type="http://schemas.openxmlformats.org/officeDocument/2006/relationships/tags" Target="../tags/tag44.xml"/><Relationship Id="rId2" Type="http://schemas.openxmlformats.org/officeDocument/2006/relationships/tags" Target="../tags/tag4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1.png"/><Relationship Id="rId1" Type="http://schemas.openxmlformats.org/officeDocument/2006/relationships/tags" Target="../tags/tag48.xml"/><Relationship Id="rId2" Type="http://schemas.openxmlformats.org/officeDocument/2006/relationships/tags" Target="../tags/tag49.xml"/></Relationships>
</file>

<file path=ppt/slides/_rels/slide24.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tags" Target="../tags/tag51.xml"/><Relationship Id="rId3"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1.png"/><Relationship Id="rId1" Type="http://schemas.openxmlformats.org/officeDocument/2006/relationships/tags" Target="../tags/tag54.xml"/><Relationship Id="rId2" Type="http://schemas.openxmlformats.org/officeDocument/2006/relationships/tags" Target="../tags/tag55.xml"/></Relationships>
</file>

<file path=ppt/slides/_rels/slide27.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slideLayout" Target="../slideLayouts/slideLayout12.xml"/><Relationship Id="rId1" Type="http://schemas.openxmlformats.org/officeDocument/2006/relationships/tags" Target="../tags/tag58.xml"/><Relationship Id="rId2" Type="http://schemas.openxmlformats.org/officeDocument/2006/relationships/tags" Target="../tags/tag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slideLayout" Target="../slideLayouts/slideLayout7.xml"/><Relationship Id="rId1" Type="http://schemas.openxmlformats.org/officeDocument/2006/relationships/tags" Target="../tags/tag62.xml"/><Relationship Id="rId2" Type="http://schemas.openxmlformats.org/officeDocument/2006/relationships/tags" Target="../tags/tag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13.xml"/><Relationship Id="rId5" Type="http://schemas.openxmlformats.org/officeDocument/2006/relationships/image" Target="../media/image8.jpeg"/><Relationship Id="rId1" Type="http://schemas.openxmlformats.org/officeDocument/2006/relationships/tags" Target="../tags/tag12.xml"/><Relationship Id="rId2"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13.xml"/><Relationship Id="rId5" Type="http://schemas.openxmlformats.org/officeDocument/2006/relationships/image" Target="../media/image9.jpeg"/><Relationship Id="rId1" Type="http://schemas.openxmlformats.org/officeDocument/2006/relationships/tags" Target="../tags/tag15.xml"/><Relationship Id="rId2"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P900422730.jpg"/>
          <p:cNvPicPr>
            <a:picLocks noChangeAspect="1"/>
          </p:cNvPicPr>
          <p:nvPr>
            <p:custDataLst>
              <p:tags r:id="rId1"/>
            </p:custDataLst>
          </p:nvPr>
        </p:nvPicPr>
        <p:blipFill>
          <a:blip r:embed="rId7">
            <a:extLst/>
          </a:blip>
          <a:srcRect l="1506" r="1589" b="10925"/>
          <a:stretch>
            <a:fillRect/>
          </a:stretch>
        </p:blipFill>
        <p:spPr>
          <a:xfrm>
            <a:off x="439690" y="4922628"/>
            <a:ext cx="4072608" cy="3743556"/>
          </a:xfrm>
          <a:prstGeom prst="rect">
            <a:avLst/>
          </a:prstGeom>
          <a:ln w="12700">
            <a:miter lim="400000"/>
          </a:ln>
          <a:effectLst>
            <a:outerShdw blurRad="127000" dist="76200" dir="2700000" rotWithShape="0">
              <a:srgbClr val="000000">
                <a:alpha val="75000"/>
              </a:srgbClr>
            </a:outerShdw>
          </a:effectLst>
        </p:spPr>
      </p:pic>
      <p:pic>
        <p:nvPicPr>
          <p:cNvPr id="173" name="MP910220729.jpg"/>
          <p:cNvPicPr>
            <a:picLocks noChangeAspect="1"/>
          </p:cNvPicPr>
          <p:nvPr>
            <p:custDataLst>
              <p:tags r:id="rId2"/>
            </p:custDataLst>
          </p:nvPr>
        </p:nvPicPr>
        <p:blipFill>
          <a:blip r:embed="rId8">
            <a:extLst/>
          </a:blip>
          <a:srcRect t="5690" b="5161"/>
          <a:stretch>
            <a:fillRect/>
          </a:stretch>
        </p:blipFill>
        <p:spPr>
          <a:xfrm>
            <a:off x="4494209" y="4914900"/>
            <a:ext cx="4072607" cy="3753186"/>
          </a:xfrm>
          <a:prstGeom prst="rect">
            <a:avLst/>
          </a:prstGeom>
          <a:ln w="12700">
            <a:miter lim="400000"/>
          </a:ln>
          <a:effectLst>
            <a:outerShdw blurRad="127000" dist="76200" dir="2700000" rotWithShape="0">
              <a:srgbClr val="000000">
                <a:alpha val="75000"/>
              </a:srgbClr>
            </a:outerShdw>
          </a:effectLst>
        </p:spPr>
      </p:pic>
      <p:pic>
        <p:nvPicPr>
          <p:cNvPr id="174" name="vaughn5.jpg"/>
          <p:cNvPicPr>
            <a:picLocks noChangeAspect="1"/>
          </p:cNvPicPr>
          <p:nvPr>
            <p:custDataLst>
              <p:tags r:id="rId3"/>
            </p:custDataLst>
          </p:nvPr>
        </p:nvPicPr>
        <p:blipFill>
          <a:blip r:embed="rId9">
            <a:extLst/>
          </a:blip>
          <a:srcRect l="14589" t="265" r="13070"/>
          <a:stretch>
            <a:fillRect/>
          </a:stretch>
        </p:blipFill>
        <p:spPr>
          <a:xfrm>
            <a:off x="8550926" y="4914899"/>
            <a:ext cx="4104370" cy="3772400"/>
          </a:xfrm>
          <a:prstGeom prst="rect">
            <a:avLst/>
          </a:prstGeom>
          <a:ln w="12700">
            <a:miter lim="400000"/>
          </a:ln>
          <a:effectLst>
            <a:outerShdw blurRad="127000" dist="76200" dir="2700000" rotWithShape="0">
              <a:srgbClr val="000000">
                <a:alpha val="75000"/>
              </a:srgbClr>
            </a:outerShdw>
          </a:effectLst>
        </p:spPr>
      </p:pic>
      <p:sp>
        <p:nvSpPr>
          <p:cNvPr id="175" name="Shape 175"/>
          <p:cNvSpPr>
            <a:spLocks noGrp="1"/>
          </p:cNvSpPr>
          <p:nvPr>
            <p:ph type="title" idx="4294967295"/>
            <p:custDataLst>
              <p:tags r:id="rId4"/>
            </p:custDataLst>
          </p:nvPr>
        </p:nvSpPr>
        <p:spPr>
          <a:xfrm>
            <a:off x="792480" y="1511300"/>
            <a:ext cx="11501120" cy="2438400"/>
          </a:xfrm>
          <a:prstGeom prst="rect">
            <a:avLst/>
          </a:prstGeom>
        </p:spPr>
        <p:txBody>
          <a:bodyPr/>
          <a:lstStyle/>
          <a:p>
            <a:pPr algn="ctr"/>
            <a:r>
              <a:rPr dirty="0" smtClean="0"/>
              <a:t>Le Leadership positif</a:t>
            </a:r>
          </a:p>
          <a:p>
            <a:pPr algn="ctr">
              <a:defRPr i="1">
                <a:solidFill>
                  <a:srgbClr val="444444"/>
                </a:solidFill>
              </a:defRPr>
            </a:pPr>
            <a:r>
              <a:rPr sz="6400" dirty="0"/>
              <a:t>Perspectives et pratiques</a:t>
            </a:r>
          </a:p>
        </p:txBody>
      </p:sp>
      <p:pic>
        <p:nvPicPr>
          <p:cNvPr id="176" name="WMAredlogovertical.png"/>
          <p:cNvPicPr>
            <a:picLocks noChangeAspect="1"/>
          </p:cNvPicPr>
          <p:nvPr>
            <p:custDataLst>
              <p:tags r:id="rId5"/>
            </p:custDataLst>
          </p:nvPr>
        </p:nvPicPr>
        <p:blipFill>
          <a:blip r:embed="rId10">
            <a:extLst/>
          </a:blip>
          <a:stretch>
            <a:fillRect/>
          </a:stretch>
        </p:blipFill>
        <p:spPr>
          <a:xfrm>
            <a:off x="139700" y="254000"/>
            <a:ext cx="2070100" cy="10033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9" y="0"/>
            <a:ext cx="12980231" cy="9753600"/>
          </a:xfrm>
          <a:prstGeom prst="rect">
            <a:avLst/>
          </a:prstGeom>
        </p:spPr>
      </p:pic>
    </p:spTree>
    <p:extLst>
      <p:ext uri="{BB962C8B-B14F-4D97-AF65-F5344CB8AC3E}">
        <p14:creationId xmlns:p14="http://schemas.microsoft.com/office/powerpoint/2010/main" val="14934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xfrm>
            <a:off x="2115711" y="672356"/>
            <a:ext cx="9345910" cy="1492245"/>
          </a:xfrm>
          <a:prstGeom prst="rect">
            <a:avLst/>
          </a:prstGeom>
        </p:spPr>
        <p:txBody>
          <a:bodyPr>
            <a:noAutofit/>
          </a:bodyPr>
          <a:lstStyle/>
          <a:p>
            <a:pPr algn="ctr"/>
            <a:r>
              <a:rPr sz="5400" dirty="0" smtClean="0"/>
              <a:t>Stratégies en matière de 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483870" y="406400"/>
            <a:ext cx="12293600" cy="1645920"/>
          </a:xfrm>
          <a:prstGeom prst="rect">
            <a:avLst/>
          </a:prstGeom>
        </p:spPr>
        <p:txBody>
          <a:bodyPr>
            <a:normAutofit/>
          </a:bodyPr>
          <a:lstStyle/>
          <a:p>
            <a:pPr algn="ctr"/>
            <a:r>
              <a:rPr lang="fr-CA" sz="5400" dirty="0" smtClean="0"/>
              <a:t>Les vertus du leadership en action</a:t>
            </a:r>
          </a:p>
        </p:txBody>
      </p:sp>
      <p:sp>
        <p:nvSpPr>
          <p:cNvPr id="220" name="Shape 220"/>
          <p:cNvSpPr>
            <a:spLocks noGrp="1"/>
          </p:cNvSpPr>
          <p:nvPr>
            <p:ph type="body" idx="1"/>
            <p:custDataLst>
              <p:tags r:id="rId2"/>
            </p:custDataLst>
          </p:nvPr>
        </p:nvSpPr>
        <p:spPr>
          <a:xfrm>
            <a:off x="483870" y="2446020"/>
            <a:ext cx="12293600" cy="5842000"/>
          </a:xfrm>
          <a:prstGeom prst="rect">
            <a:avLst/>
          </a:prstGeom>
        </p:spPr>
        <p:txBody>
          <a:bodyPr>
            <a:normAutofit fontScale="92500"/>
          </a:bodyPr>
          <a:lstStyle/>
          <a:p>
            <a:pPr marL="0" indent="0">
              <a:buNone/>
            </a:pPr>
            <a:r>
              <a:rPr lang="fr-CA" i="1" dirty="0" smtClean="0"/>
              <a:t>Les vertus du leadership en action</a:t>
            </a:r>
            <a:r>
              <a:rPr lang="fr-CA" dirty="0" smtClean="0"/>
              <a:t> se rapportent à la capacité d'un leader de faire preuve de gratitude, de compassion et d'indulgence à l'égard des employés.</a:t>
            </a:r>
          </a:p>
          <a:p>
            <a:pPr marL="0" indent="0" algn="ctr">
              <a:buSzTx/>
              <a:buNone/>
              <a:defRPr i="1"/>
            </a:pPr>
            <a:r>
              <a:rPr lang="fr-CA" dirty="0" smtClean="0"/>
              <a:t>« Lorsqu'un dirigeant favorise la compassion au travail, fait preuve d'indulgence pour les erreurs et fait régulièrement preuve de gratitude, la rentabilité de l'organisation, la productivité, la qualité, l'innovation, la satisfaction des clients ainsi que la rétention des employés sont beaucoup plus élevées que dans d'autres organisations. Les dirigeants qui renforcent ces comportements vertueux obtiennent des résultats meilleurs que les dirigeants classiques. » </a:t>
            </a:r>
            <a:r>
              <a:rPr lang="fr-CA" sz="2400" dirty="0" smtClean="0"/>
              <a:t>(Cameron, 2012)</a:t>
            </a:r>
            <a:endParaRPr lang="fr-CA" sz="24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533400" y="429370"/>
            <a:ext cx="11861800" cy="932070"/>
          </a:xfrm>
          <a:prstGeom prst="rect">
            <a:avLst/>
          </a:prstGeom>
        </p:spPr>
        <p:txBody>
          <a:bodyPr>
            <a:normAutofit/>
          </a:bodyPr>
          <a:lstStyle/>
          <a:p>
            <a:pPr algn="ctr"/>
            <a:r>
              <a:rPr lang="fr-CA" sz="4800" cap="none" dirty="0" smtClean="0"/>
              <a:t>La compassion en action</a:t>
            </a:r>
            <a:endParaRPr lang="fr-CA" sz="4800" cap="none" dirty="0"/>
          </a:p>
        </p:txBody>
      </p:sp>
      <p:sp>
        <p:nvSpPr>
          <p:cNvPr id="187" name="Shape 187"/>
          <p:cNvSpPr>
            <a:spLocks noGrp="1"/>
          </p:cNvSpPr>
          <p:nvPr>
            <p:ph type="body" idx="1"/>
            <p:custDataLst>
              <p:tags r:id="rId2"/>
            </p:custDataLst>
          </p:nvPr>
        </p:nvSpPr>
        <p:spPr>
          <a:xfrm>
            <a:off x="355600" y="1595956"/>
            <a:ext cx="12649200" cy="7962900"/>
          </a:xfrm>
          <a:prstGeom prst="rect">
            <a:avLst/>
          </a:prstGeom>
        </p:spPr>
        <p:txBody>
          <a:bodyPr lIns="12700" tIns="12700" rIns="12700" bIns="12700"/>
          <a:lstStyle/>
          <a:p>
            <a:pPr marL="0" indent="0">
              <a:buNone/>
            </a:pPr>
            <a:r>
              <a:rPr lang="fr-CA" sz="3200" dirty="0" smtClean="0"/>
              <a:t>Kanov et ses collègues (2004) ont identifié trois processus clés qui sont reliés à la compassion organisationnelle : </a:t>
            </a:r>
          </a:p>
          <a:p>
            <a:pPr lvl="1"/>
            <a:r>
              <a:rPr lang="fr-CA" sz="3200" b="1" dirty="0" smtClean="0"/>
              <a:t>Porter attention à l'autre - </a:t>
            </a:r>
            <a:r>
              <a:rPr lang="fr-CA" sz="3200" dirty="0" smtClean="0"/>
              <a:t>Les membres de communautés et de groupes très soudés ayant un système de valeurs communes ont tendance à porter attention aux autres et à détecter les difficultés de chacun.</a:t>
            </a:r>
          </a:p>
          <a:p>
            <a:pPr lvl="1"/>
            <a:r>
              <a:rPr lang="fr-CA" sz="3200" b="1" dirty="0" smtClean="0"/>
              <a:t>Bienveillance collective</a:t>
            </a:r>
            <a:r>
              <a:rPr lang="fr-CA" sz="3200" dirty="0"/>
              <a:t> </a:t>
            </a:r>
            <a:r>
              <a:rPr lang="fr-CA" sz="3200" dirty="0" smtClean="0"/>
              <a:t>- Les employés sont encouragés à faire preuve de bienveillance les uns envers les autres, non seulement au travail, mais également en ce qui concerne les difficultés personnelles de chacun. </a:t>
            </a:r>
          </a:p>
          <a:p>
            <a:pPr lvl="1"/>
            <a:r>
              <a:rPr lang="fr-CA" sz="3200" b="1" dirty="0" smtClean="0"/>
              <a:t>Action collective</a:t>
            </a:r>
            <a:r>
              <a:rPr lang="fr-CA" sz="3200" dirty="0"/>
              <a:t> </a:t>
            </a:r>
            <a:r>
              <a:rPr lang="fr-CA" sz="3200" dirty="0" smtClean="0"/>
              <a:t>- Les employés sont encouragés à prendre soin les uns des autres et à agir avec compassion et bienveillance lorsqu'ils en ont besoin ou connaissent d'importantes difficultés. </a:t>
            </a:r>
            <a:endParaRPr lang="fr-CA" sz="3200" dirty="0"/>
          </a:p>
        </p:txBody>
      </p:sp>
    </p:spTree>
    <p:extLst>
      <p:ext uri="{BB962C8B-B14F-4D97-AF65-F5344CB8AC3E}">
        <p14:creationId xmlns:p14="http://schemas.microsoft.com/office/powerpoint/2010/main" val="14875088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406400" y="727102"/>
            <a:ext cx="12293600" cy="959458"/>
          </a:xfrm>
          <a:prstGeom prst="rect">
            <a:avLst/>
          </a:prstGeom>
        </p:spPr>
        <p:txBody>
          <a:bodyPr>
            <a:normAutofit/>
          </a:bodyPr>
          <a:lstStyle/>
          <a:p>
            <a:pPr algn="ctr"/>
            <a:r>
              <a:rPr lang="fr-CA" sz="4800" cap="none" dirty="0" smtClean="0"/>
              <a:t>La restauration en action</a:t>
            </a:r>
            <a:endParaRPr lang="fr-CA" sz="4800" cap="none" dirty="0"/>
          </a:p>
        </p:txBody>
      </p:sp>
      <p:sp>
        <p:nvSpPr>
          <p:cNvPr id="187" name="Shape 187"/>
          <p:cNvSpPr>
            <a:spLocks noGrp="1"/>
          </p:cNvSpPr>
          <p:nvPr>
            <p:ph type="body" idx="1"/>
            <p:custDataLst>
              <p:tags r:id="rId2"/>
            </p:custDataLst>
          </p:nvPr>
        </p:nvSpPr>
        <p:spPr>
          <a:xfrm>
            <a:off x="406400" y="2359660"/>
            <a:ext cx="12293600" cy="5402580"/>
          </a:xfrm>
          <a:prstGeom prst="rect">
            <a:avLst/>
          </a:prstGeom>
        </p:spPr>
        <p:txBody>
          <a:bodyPr lIns="12700" tIns="12700" rIns="12700" bIns="12700"/>
          <a:lstStyle/>
          <a:p>
            <a:r>
              <a:rPr lang="fr-CA" sz="3200" dirty="0" smtClean="0"/>
              <a:t>Reconnaître les défis, les incidents et les erreurs, et même les injustices.</a:t>
            </a:r>
          </a:p>
          <a:p>
            <a:r>
              <a:rPr lang="fr-CA" sz="3200" dirty="0" smtClean="0"/>
              <a:t>Encourager les possibilités mutuelles de restauration à tous les niveaux, en commençant par la discussion ainsi que la responsabilité professionnelle de pardonner et d'être pardonné.</a:t>
            </a:r>
          </a:p>
          <a:p>
            <a:r>
              <a:rPr lang="fr-CA" sz="3200" dirty="0" smtClean="0"/>
              <a:t>Voir dans les événements difficiles un tremplin possible vers la réalisation d'objectifs plus positifs et un avenir plus prometteur. </a:t>
            </a:r>
          </a:p>
          <a:p>
            <a:r>
              <a:rPr lang="fr-CA" sz="3200" dirty="0" smtClean="0"/>
              <a:t>Soutenir les personnes en communiquant que le développement et le bien-être de la personne sont d'importantes priorités organisationnelles. </a:t>
            </a:r>
          </a:p>
        </p:txBody>
      </p:sp>
    </p:spTree>
    <p:extLst>
      <p:ext uri="{BB962C8B-B14F-4D97-AF65-F5344CB8AC3E}">
        <p14:creationId xmlns:p14="http://schemas.microsoft.com/office/powerpoint/2010/main" val="117527620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704850"/>
            <a:ext cx="8631646" cy="1016000"/>
          </a:xfrm>
          <a:prstGeom prst="rect">
            <a:avLst/>
          </a:prstGeom>
        </p:spPr>
        <p:txBody>
          <a:bodyPr>
            <a:normAutofit/>
          </a:bodyPr>
          <a:lstStyle/>
          <a:p>
            <a:pPr algn="l"/>
            <a:r>
              <a:rPr lang="fr-CA" sz="4800" cap="none" dirty="0" smtClean="0"/>
              <a:t>La gratitude en action</a:t>
            </a:r>
            <a:endParaRPr lang="fr-CA" sz="4800" cap="none" dirty="0"/>
          </a:p>
        </p:txBody>
      </p:sp>
      <p:sp>
        <p:nvSpPr>
          <p:cNvPr id="187" name="Shape 187"/>
          <p:cNvSpPr>
            <a:spLocks noGrp="1"/>
          </p:cNvSpPr>
          <p:nvPr>
            <p:ph type="body" idx="1"/>
            <p:custDataLst>
              <p:tags r:id="rId2"/>
            </p:custDataLst>
          </p:nvPr>
        </p:nvSpPr>
        <p:spPr>
          <a:xfrm>
            <a:off x="355600" y="2176780"/>
            <a:ext cx="12293600" cy="7962900"/>
          </a:xfrm>
          <a:prstGeom prst="rect">
            <a:avLst/>
          </a:prstGeom>
        </p:spPr>
        <p:txBody>
          <a:bodyPr lIns="12700" tIns="12700" rIns="12700" bIns="12700"/>
          <a:lstStyle/>
          <a:p>
            <a:pPr marL="0" indent="0">
              <a:buNone/>
            </a:pPr>
            <a:r>
              <a:rPr lang="fr-CA" sz="3000" dirty="0" smtClean="0"/>
              <a:t>Selon Emmons (2003), lorsqu'une personne fait preuve de gratitude, les personnes de son entourage sont incitées à agir de la même façon. </a:t>
            </a:r>
          </a:p>
          <a:p>
            <a:pPr marL="0" indent="0">
              <a:buNone/>
            </a:pPr>
            <a:r>
              <a:rPr lang="fr-CA" sz="3000" dirty="0" smtClean="0"/>
              <a:t>Des enquêtes empiriques ont montré que les actions suivantes engendrent des effets importants sur le climat qui règne dans une organisation (</a:t>
            </a:r>
            <a:r>
              <a:rPr lang="fr-CA" sz="2800" dirty="0" smtClean="0"/>
              <a:t>Seligman, Steen, Park et ​​Peterson, 2005</a:t>
            </a:r>
            <a:r>
              <a:rPr lang="fr-CA" sz="3000" dirty="0" smtClean="0"/>
              <a:t>). </a:t>
            </a:r>
          </a:p>
          <a:p>
            <a:pPr marL="446400" indent="-446400">
              <a:spcBef>
                <a:spcPts val="1800"/>
              </a:spcBef>
            </a:pPr>
            <a:r>
              <a:rPr lang="fr-CA" sz="3000" dirty="0" smtClean="0"/>
              <a:t>Aller voir quelqu'un pour le remercier et lui dire qu'on l'apprécie. </a:t>
            </a:r>
          </a:p>
          <a:p>
            <a:pPr marL="446400" indent="-446400">
              <a:spcBef>
                <a:spcPts val="1800"/>
              </a:spcBef>
            </a:pPr>
            <a:r>
              <a:rPr lang="fr-CA" sz="3000" dirty="0" smtClean="0"/>
              <a:t>Tenir un journal de gratitude (notez chaque jour trois choses pour lesquelles vous êtes reconnaissant).</a:t>
            </a:r>
          </a:p>
          <a:p>
            <a:pPr marL="446400" indent="-446400">
              <a:spcBef>
                <a:spcPts val="1800"/>
              </a:spcBef>
            </a:pPr>
            <a:r>
              <a:rPr lang="fr-CA" sz="3000" dirty="0" smtClean="0"/>
              <a:t>Faire chaque jour preuve de gratitude à l'égard de personnes (p. ex., envoyer chaque jour à cinq collègues un mot de gratitude).</a:t>
            </a:r>
            <a:endParaRPr lang="fr-CA" sz="3000" dirty="0"/>
          </a:p>
        </p:txBody>
      </p:sp>
      <p:pic>
        <p:nvPicPr>
          <p:cNvPr id="2" name="Picture 1"/>
          <p:cNvPicPr>
            <a:picLocks noChangeAspect="1"/>
          </p:cNvPicPr>
          <p:nvPr>
            <p:custDataLst>
              <p:tags r:id="rId3"/>
            </p:custDataLst>
          </p:nvPr>
        </p:nvPicPr>
        <p:blipFill>
          <a:blip r:embed="rId5"/>
          <a:stretch>
            <a:fillRect/>
          </a:stretch>
        </p:blipFill>
        <p:spPr>
          <a:xfrm>
            <a:off x="9715500" y="69850"/>
            <a:ext cx="3289300" cy="1651000"/>
          </a:xfrm>
          <a:prstGeom prst="rect">
            <a:avLst/>
          </a:prstGeom>
        </p:spPr>
      </p:pic>
    </p:spTree>
    <p:extLst>
      <p:ext uri="{BB962C8B-B14F-4D97-AF65-F5344CB8AC3E}">
        <p14:creationId xmlns:p14="http://schemas.microsoft.com/office/powerpoint/2010/main" val="1230236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xfrm>
            <a:off x="2115711" y="859727"/>
            <a:ext cx="9345910" cy="1492245"/>
          </a:xfrm>
          <a:prstGeom prst="rect">
            <a:avLst/>
          </a:prstGeom>
        </p:spPr>
        <p:txBody>
          <a:bodyPr>
            <a:noAutofit/>
          </a:bodyPr>
          <a:lstStyle/>
          <a:p>
            <a:pPr algn="ctr"/>
            <a:r>
              <a:rPr sz="5400" dirty="0" smtClean="0"/>
              <a:t>Stratégies en matière de 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extLst>
      <p:ext uri="{BB962C8B-B14F-4D97-AF65-F5344CB8AC3E}">
        <p14:creationId xmlns:p14="http://schemas.microsoft.com/office/powerpoint/2010/main" val="68668090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891540"/>
            <a:ext cx="12293600" cy="1038860"/>
          </a:xfrm>
          <a:prstGeom prst="rect">
            <a:avLst/>
          </a:prstGeom>
        </p:spPr>
        <p:txBody>
          <a:bodyPr>
            <a:normAutofit/>
          </a:bodyPr>
          <a:lstStyle/>
          <a:p>
            <a:pPr algn="ctr"/>
            <a:r>
              <a:rPr lang="fr-CA" sz="4800" dirty="0" smtClean="0"/>
              <a:t>Aptitudes à dynamiser</a:t>
            </a:r>
          </a:p>
        </p:txBody>
      </p:sp>
      <p:sp>
        <p:nvSpPr>
          <p:cNvPr id="220" name="Shape 220"/>
          <p:cNvSpPr>
            <a:spLocks noGrp="1"/>
          </p:cNvSpPr>
          <p:nvPr>
            <p:ph type="body" idx="1"/>
            <p:custDataLst>
              <p:tags r:id="rId2"/>
            </p:custDataLst>
          </p:nvPr>
        </p:nvSpPr>
        <p:spPr>
          <a:xfrm>
            <a:off x="355600" y="2580640"/>
            <a:ext cx="12293600" cy="5059680"/>
          </a:xfrm>
          <a:prstGeom prst="rect">
            <a:avLst/>
          </a:prstGeom>
        </p:spPr>
        <p:txBody>
          <a:bodyPr anchor="t">
            <a:normAutofit/>
          </a:bodyPr>
          <a:lstStyle/>
          <a:p>
            <a:r>
              <a:rPr lang="fr-CA" dirty="0" smtClean="0"/>
              <a:t>Selon les recherches, une personne peut dégager de l'énergie positive ou de l'énergie négative, et cela </a:t>
            </a:r>
            <a:r>
              <a:rPr lang="fr-CA" dirty="0"/>
              <a:t>a</a:t>
            </a:r>
            <a:r>
              <a:rPr lang="fr-CA" dirty="0" smtClean="0"/>
              <a:t> d'importantes conséquences.   </a:t>
            </a:r>
          </a:p>
          <a:p>
            <a:r>
              <a:rPr lang="fr-CA" dirty="0" smtClean="0"/>
              <a:t>L'énergie positive fait naître chez les autres de la vitalité. L'énergie positive enthousiasme et dynamise.   </a:t>
            </a:r>
          </a:p>
          <a:p>
            <a:r>
              <a:rPr lang="fr-CA" dirty="0" smtClean="0"/>
              <a:t>Côtoyer une personne qui dégage de l'énergie positive est motivant; cette personne donne de l'énergie aux autres.  </a:t>
            </a:r>
          </a:p>
        </p:txBody>
      </p:sp>
    </p:spTree>
    <p:extLst>
      <p:ext uri="{BB962C8B-B14F-4D97-AF65-F5344CB8AC3E}">
        <p14:creationId xmlns:p14="http://schemas.microsoft.com/office/powerpoint/2010/main" val="166975041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224166" y="897164"/>
            <a:ext cx="9345910" cy="1492245"/>
          </a:xfrm>
          <a:prstGeom prst="rect">
            <a:avLst/>
          </a:prstGeom>
        </p:spPr>
        <p:txBody>
          <a:bodyPr>
            <a:normAutofit/>
          </a:bodyPr>
          <a:lstStyle/>
          <a:p>
            <a:pPr algn="l"/>
            <a:r>
              <a:rPr lang="fr-CA" sz="4800" cap="none" dirty="0" smtClean="0"/>
              <a:t>Les personnes qui dégagent         une énergie positive...</a:t>
            </a:r>
            <a:endParaRPr lang="fr-CA" sz="4800" cap="none" dirty="0"/>
          </a:p>
        </p:txBody>
      </p:sp>
      <p:pic>
        <p:nvPicPr>
          <p:cNvPr id="3" name="Picture 2"/>
          <p:cNvPicPr>
            <a:picLocks noChangeAspect="1"/>
          </p:cNvPicPr>
          <p:nvPr>
            <p:custDataLst>
              <p:tags r:id="rId2"/>
            </p:custDataLst>
          </p:nvPr>
        </p:nvPicPr>
        <p:blipFill>
          <a:blip r:embed="rId6"/>
          <a:stretch>
            <a:fillRect/>
          </a:stretch>
        </p:blipFill>
        <p:spPr>
          <a:xfrm>
            <a:off x="10250303" y="379093"/>
            <a:ext cx="2528389" cy="2528389"/>
          </a:xfrm>
          <a:prstGeom prst="rect">
            <a:avLst/>
          </a:prstGeom>
        </p:spPr>
      </p:pic>
      <p:sp>
        <p:nvSpPr>
          <p:cNvPr id="7" name="Rectangle 6"/>
          <p:cNvSpPr/>
          <p:nvPr>
            <p:custDataLst>
              <p:tags r:id="rId3"/>
            </p:custDataLst>
          </p:nvPr>
        </p:nvSpPr>
        <p:spPr>
          <a:xfrm>
            <a:off x="0" y="3238787"/>
            <a:ext cx="6502400" cy="5078313"/>
          </a:xfrm>
          <a:prstGeom prst="rect">
            <a:avLst/>
          </a:prstGeom>
        </p:spPr>
        <p:txBody>
          <a:bodyPr>
            <a:spAutoFit/>
          </a:bodyPr>
          <a:lstStyle/>
          <a:p>
            <a:pPr marL="571500" indent="-571500" algn="l">
              <a:buFont typeface="Arial" charset="0"/>
              <a:buChar char="•"/>
            </a:pPr>
            <a:r>
              <a:rPr lang="fr-CA" sz="3600" dirty="0" smtClean="0">
                <a:latin typeface="Gill Sans Light" charset="0"/>
              </a:rPr>
              <a:t>Créent des liens, sourient et aiment les gens.</a:t>
            </a:r>
          </a:p>
          <a:p>
            <a:pPr marL="571500" indent="-571500" algn="l">
              <a:buFont typeface="Arial" charset="0"/>
              <a:buChar char="•"/>
            </a:pPr>
            <a:r>
              <a:rPr lang="fr-CA" sz="3600" dirty="0" smtClean="0">
                <a:latin typeface="Gill Sans Light" charset="0"/>
              </a:rPr>
              <a:t>Prennent le temps d'écouter et accordent une attention particulière aux autres. </a:t>
            </a:r>
          </a:p>
          <a:p>
            <a:pPr marL="571500" indent="-571500" algn="l">
              <a:buFont typeface="Arial" charset="0"/>
              <a:buChar char="•"/>
            </a:pPr>
            <a:r>
              <a:rPr lang="fr-CA" sz="3600" dirty="0" smtClean="0">
                <a:latin typeface="Gill Sans Light" charset="0"/>
              </a:rPr>
              <a:t>Participent pleinement aux  conversations.</a:t>
            </a:r>
          </a:p>
          <a:p>
            <a:pPr marL="571500" indent="-571500" algn="l">
              <a:buFont typeface="Arial" charset="0"/>
              <a:buChar char="•"/>
            </a:pPr>
            <a:r>
              <a:rPr lang="fr-CA" sz="3600" dirty="0" smtClean="0">
                <a:latin typeface="Gill Sans Light" charset="0"/>
              </a:rPr>
              <a:t>Voient au-delà des obstacles et ne jugent pas. </a:t>
            </a:r>
            <a:endParaRPr lang="fr-CA" sz="3600" dirty="0">
              <a:latin typeface="Gill Sans Light" charset="0"/>
            </a:endParaRPr>
          </a:p>
        </p:txBody>
      </p:sp>
      <p:sp>
        <p:nvSpPr>
          <p:cNvPr id="8" name="Rectangle 7"/>
          <p:cNvSpPr/>
          <p:nvPr>
            <p:custDataLst>
              <p:tags r:id="rId4"/>
            </p:custDataLst>
          </p:nvPr>
        </p:nvSpPr>
        <p:spPr>
          <a:xfrm>
            <a:off x="6805749" y="3238787"/>
            <a:ext cx="6502400" cy="5509200"/>
          </a:xfrm>
          <a:prstGeom prst="rect">
            <a:avLst/>
          </a:prstGeom>
        </p:spPr>
        <p:txBody>
          <a:bodyPr>
            <a:spAutoFit/>
          </a:bodyPr>
          <a:lstStyle/>
          <a:p>
            <a:pPr marL="571500" indent="-571500" algn="l">
              <a:buFont typeface="Arial" charset="0"/>
              <a:buChar char="•"/>
            </a:pPr>
            <a:r>
              <a:rPr lang="fr-CA" sz="3400" dirty="0" smtClean="0">
                <a:latin typeface="Gill Sans Light" charset="0"/>
              </a:rPr>
              <a:t>Résolvent les problèmes, surmontent les défis et font preuve de souplesse.  </a:t>
            </a:r>
          </a:p>
          <a:p>
            <a:pPr marL="571500" indent="-571500" algn="l">
              <a:buFont typeface="Arial" charset="0"/>
              <a:buChar char="•"/>
            </a:pPr>
            <a:r>
              <a:rPr lang="fr-CA" sz="3400" dirty="0" smtClean="0">
                <a:latin typeface="Gill Sans Light" charset="0"/>
              </a:rPr>
              <a:t>Permettent aux autres de se développer. </a:t>
            </a:r>
          </a:p>
          <a:p>
            <a:pPr marL="571500" indent="-571500" algn="l">
              <a:buFont typeface="Arial" charset="0"/>
              <a:buChar char="•"/>
            </a:pPr>
            <a:r>
              <a:rPr lang="fr-CA" sz="3400" dirty="0" smtClean="0">
                <a:latin typeface="Gill Sans Light" charset="0"/>
              </a:rPr>
              <a:t>Apprécient les autres et les encouragent à réaliser des choses.  </a:t>
            </a:r>
          </a:p>
          <a:p>
            <a:pPr marL="571500" indent="-571500" algn="l">
              <a:buFont typeface="Arial" charset="0"/>
              <a:buChar char="•"/>
            </a:pPr>
            <a:r>
              <a:rPr lang="fr-CA" sz="3400" dirty="0" smtClean="0">
                <a:latin typeface="Gill Sans Light" charset="0"/>
              </a:rPr>
              <a:t>Remplissent leurs engagements et tiennent parole. </a:t>
            </a:r>
            <a:endParaRPr lang="fr-CA" sz="3400" dirty="0">
              <a:latin typeface="Gill Sans Light" charset="0"/>
            </a:endParaRPr>
          </a:p>
        </p:txBody>
      </p:sp>
    </p:spTree>
    <p:extLst>
      <p:ext uri="{BB962C8B-B14F-4D97-AF65-F5344CB8AC3E}">
        <p14:creationId xmlns:p14="http://schemas.microsoft.com/office/powerpoint/2010/main" val="51408865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505460"/>
            <a:ext cx="12293600" cy="1546860"/>
          </a:xfrm>
          <a:prstGeom prst="rect">
            <a:avLst/>
          </a:prstGeom>
        </p:spPr>
        <p:txBody>
          <a:bodyPr>
            <a:normAutofit/>
          </a:bodyPr>
          <a:lstStyle/>
          <a:p>
            <a:pPr algn="ctr"/>
            <a:r>
              <a:rPr lang="en-US" sz="4800" cap="none" dirty="0"/>
              <a:t>Dynamiser des personnes en faisant appel à leurs forces</a:t>
            </a:r>
          </a:p>
        </p:txBody>
      </p:sp>
      <p:sp>
        <p:nvSpPr>
          <p:cNvPr id="220" name="Shape 220"/>
          <p:cNvSpPr>
            <a:spLocks noGrp="1"/>
          </p:cNvSpPr>
          <p:nvPr>
            <p:ph type="body" idx="1"/>
            <p:custDataLst>
              <p:tags r:id="rId2"/>
            </p:custDataLst>
          </p:nvPr>
        </p:nvSpPr>
        <p:spPr>
          <a:xfrm>
            <a:off x="355600" y="2614204"/>
            <a:ext cx="8292011" cy="5285740"/>
          </a:xfrm>
          <a:prstGeom prst="rect">
            <a:avLst/>
          </a:prstGeom>
        </p:spPr>
        <p:txBody>
          <a:bodyPr anchor="t">
            <a:normAutofit/>
          </a:bodyPr>
          <a:lstStyle/>
          <a:p>
            <a:r>
              <a:rPr dirty="0" smtClean="0"/>
              <a:t>Un dirigeant peut dynamiser une équipe en consolidant les forces individuelles et organisationnelles.</a:t>
            </a:r>
          </a:p>
          <a:p>
            <a:r>
              <a:rPr dirty="0" smtClean="0"/>
              <a:t>Identifier et mettre à profit les forces des gens peut permettre d'obtenir plus d'avantages que de détecter </a:t>
            </a:r>
            <a:r>
              <a:rPr lang="fr-FR" dirty="0" smtClean="0"/>
              <a:t>leurs </a:t>
            </a:r>
            <a:r>
              <a:rPr dirty="0" smtClean="0"/>
              <a:t>faiblesses et y remédier. </a:t>
            </a:r>
          </a:p>
        </p:txBody>
      </p:sp>
      <p:pic>
        <p:nvPicPr>
          <p:cNvPr id="2" name="Picture 1"/>
          <p:cNvPicPr>
            <a:picLocks noChangeAspect="1"/>
          </p:cNvPicPr>
          <p:nvPr>
            <p:custDataLst>
              <p:tags r:id="rId3"/>
            </p:custDataLst>
          </p:nvPr>
        </p:nvPicPr>
        <p:blipFill>
          <a:blip r:embed="rId5"/>
          <a:stretch>
            <a:fillRect/>
          </a:stretch>
        </p:blipFill>
        <p:spPr>
          <a:xfrm>
            <a:off x="8940800" y="3264444"/>
            <a:ext cx="4064000" cy="4635500"/>
          </a:xfrm>
          <a:prstGeom prst="rect">
            <a:avLst/>
          </a:prstGeom>
        </p:spPr>
      </p:pic>
    </p:spTree>
    <p:extLst>
      <p:ext uri="{BB962C8B-B14F-4D97-AF65-F5344CB8AC3E}">
        <p14:creationId xmlns:p14="http://schemas.microsoft.com/office/powerpoint/2010/main" val="10192255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custDataLst>
              <p:tags r:id="rId1"/>
            </p:custDataLst>
          </p:nvPr>
        </p:nvSpPr>
        <p:spPr>
          <a:xfrm>
            <a:off x="1829445" y="961327"/>
            <a:ext cx="9345910" cy="1492245"/>
          </a:xfrm>
          <a:prstGeom prst="rect">
            <a:avLst/>
          </a:prstGeom>
        </p:spPr>
        <p:txBody>
          <a:bodyPr/>
          <a:lstStyle/>
          <a:p>
            <a:pPr algn="ctr"/>
            <a:r>
              <a:rPr lang="fr-CA" dirty="0" smtClean="0"/>
              <a:t>Objectifs d'apprentissage</a:t>
            </a:r>
          </a:p>
        </p:txBody>
      </p:sp>
      <p:sp>
        <p:nvSpPr>
          <p:cNvPr id="179" name="Shape 179"/>
          <p:cNvSpPr>
            <a:spLocks noGrp="1"/>
          </p:cNvSpPr>
          <p:nvPr>
            <p:ph type="body" idx="1"/>
            <p:custDataLst>
              <p:tags r:id="rId2"/>
            </p:custDataLst>
          </p:nvPr>
        </p:nvSpPr>
        <p:spPr>
          <a:xfrm>
            <a:off x="355600" y="2971437"/>
            <a:ext cx="12293600" cy="5016500"/>
          </a:xfrm>
          <a:prstGeom prst="rect">
            <a:avLst/>
          </a:prstGeom>
        </p:spPr>
        <p:txBody>
          <a:bodyPr anchor="t"/>
          <a:lstStyle/>
          <a:p>
            <a:pPr marL="685800"/>
            <a:r>
              <a:rPr lang="fr-CA" dirty="0" smtClean="0"/>
              <a:t>Réviser les composantes du Cadre du milieu de travail positif (CMTP): les pratiques du mieux-être et de la résilience.</a:t>
            </a:r>
          </a:p>
          <a:p>
            <a:pPr marL="685800"/>
            <a:r>
              <a:rPr lang="fr-CA" dirty="0" smtClean="0"/>
              <a:t>Comprendre les hypothèses associées au leadership positif.</a:t>
            </a:r>
          </a:p>
          <a:p>
            <a:pPr marL="685800"/>
            <a:r>
              <a:rPr lang="fr-CA" dirty="0" smtClean="0"/>
              <a:t>Appliquer les principes du leadership positif pour favoriser l'engagement et le rendement des employés.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prstGeom prst="rect">
            <a:avLst/>
          </a:prstGeom>
        </p:spPr>
        <p:txBody>
          <a:bodyPr>
            <a:noAutofit/>
          </a:bodyPr>
          <a:lstStyle/>
          <a:p>
            <a:pPr algn="ctr"/>
            <a:r>
              <a:rPr sz="5400" dirty="0" smtClean="0"/>
              <a:t>Stratégies en matière de 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extLst>
      <p:ext uri="{BB962C8B-B14F-4D97-AF65-F5344CB8AC3E}">
        <p14:creationId xmlns:p14="http://schemas.microsoft.com/office/powerpoint/2010/main" val="11311534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1063818"/>
            <a:ext cx="12293600" cy="1049462"/>
          </a:xfrm>
          <a:prstGeom prst="rect">
            <a:avLst/>
          </a:prstGeom>
        </p:spPr>
        <p:txBody>
          <a:bodyPr>
            <a:normAutofit/>
          </a:bodyPr>
          <a:lstStyle/>
          <a:p>
            <a:pPr algn="ctr"/>
            <a:r>
              <a:rPr lang="fr-CA" sz="4800" dirty="0" smtClean="0"/>
              <a:t>La communication positive</a:t>
            </a:r>
          </a:p>
        </p:txBody>
      </p:sp>
      <p:sp>
        <p:nvSpPr>
          <p:cNvPr id="220" name="Shape 220"/>
          <p:cNvSpPr>
            <a:spLocks noGrp="1"/>
          </p:cNvSpPr>
          <p:nvPr>
            <p:ph type="body" idx="1"/>
            <p:custDataLst>
              <p:tags r:id="rId2"/>
            </p:custDataLst>
          </p:nvPr>
        </p:nvSpPr>
        <p:spPr>
          <a:xfrm>
            <a:off x="355600" y="2560320"/>
            <a:ext cx="12293600" cy="6926580"/>
          </a:xfrm>
          <a:prstGeom prst="rect">
            <a:avLst/>
          </a:prstGeom>
        </p:spPr>
        <p:txBody>
          <a:bodyPr anchor="t">
            <a:normAutofit/>
          </a:bodyPr>
          <a:lstStyle/>
          <a:p>
            <a:r>
              <a:rPr lang="fr-CA" dirty="0" smtClean="0"/>
              <a:t>Dans une organisation, il y a communication positive lorsque le langage utilisé permet de soutenir plutôt de critiquer. </a:t>
            </a:r>
          </a:p>
          <a:p>
            <a:r>
              <a:rPr lang="fr-CA" dirty="0" smtClean="0"/>
              <a:t>Comme l'ont découvert Fredrickson et Losada (2005), un niveau de rendement optimal au travail est associé à un ratio allant de 3 à 8 observations positives pour chaque observation négative. </a:t>
            </a:r>
          </a:p>
          <a:p>
            <a:r>
              <a:rPr lang="fr-CA" dirty="0" smtClean="0"/>
              <a:t>Les dirigeants incitent à communiquer de manière positive en communiquant eux-mêmes de manière positive.  </a:t>
            </a:r>
          </a:p>
        </p:txBody>
      </p:sp>
    </p:spTree>
    <p:extLst>
      <p:ext uri="{BB962C8B-B14F-4D97-AF65-F5344CB8AC3E}">
        <p14:creationId xmlns:p14="http://schemas.microsoft.com/office/powerpoint/2010/main" val="179421676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923200"/>
            <a:ext cx="12293600" cy="886173"/>
          </a:xfrm>
          <a:prstGeom prst="rect">
            <a:avLst/>
          </a:prstGeom>
        </p:spPr>
        <p:txBody>
          <a:bodyPr>
            <a:normAutofit/>
          </a:bodyPr>
          <a:lstStyle/>
          <a:p>
            <a:r>
              <a:rPr lang="en-CA" sz="4800" cap="none" dirty="0"/>
              <a:t>Communication de soutien</a:t>
            </a:r>
            <a:endParaRPr lang="fr-CA" sz="4800" cap="none" dirty="0"/>
          </a:p>
        </p:txBody>
      </p:sp>
      <p:sp>
        <p:nvSpPr>
          <p:cNvPr id="7" name="Rectangle 6"/>
          <p:cNvSpPr/>
          <p:nvPr>
            <p:custDataLst>
              <p:tags r:id="rId2"/>
            </p:custDataLst>
          </p:nvPr>
        </p:nvSpPr>
        <p:spPr>
          <a:xfrm>
            <a:off x="355600" y="2208128"/>
            <a:ext cx="12293600" cy="1938992"/>
          </a:xfrm>
          <a:prstGeom prst="rect">
            <a:avLst/>
          </a:prstGeom>
        </p:spPr>
        <p:txBody>
          <a:bodyPr wrap="square">
            <a:spAutoFit/>
          </a:bodyPr>
          <a:lstStyle/>
          <a:p>
            <a:pPr algn="l"/>
            <a:r>
              <a:rPr lang="en-US" sz="4000" dirty="0"/>
              <a:t>La communication de soutien vise à préserver, à soutenir et à améliorer une relation positive tout en traitant les préoccupations ou les défis, ou les aspects devant être développés. </a:t>
            </a:r>
          </a:p>
        </p:txBody>
      </p:sp>
      <p:pic>
        <p:nvPicPr>
          <p:cNvPr id="2" name="Picture 1"/>
          <p:cNvPicPr>
            <a:picLocks noChangeAspect="1"/>
          </p:cNvPicPr>
          <p:nvPr>
            <p:custDataLst>
              <p:tags r:id="rId3"/>
            </p:custDataLst>
          </p:nvPr>
        </p:nvPicPr>
        <p:blipFill>
          <a:blip r:embed="rId6"/>
          <a:stretch>
            <a:fillRect/>
          </a:stretch>
        </p:blipFill>
        <p:spPr>
          <a:xfrm>
            <a:off x="7656576" y="4674797"/>
            <a:ext cx="5348224" cy="4011168"/>
          </a:xfrm>
          <a:prstGeom prst="rect">
            <a:avLst/>
          </a:prstGeom>
        </p:spPr>
      </p:pic>
      <p:sp>
        <p:nvSpPr>
          <p:cNvPr id="4" name="Rectangle 3"/>
          <p:cNvSpPr/>
          <p:nvPr>
            <p:custDataLst>
              <p:tags r:id="rId4"/>
            </p:custDataLst>
          </p:nvPr>
        </p:nvSpPr>
        <p:spPr>
          <a:xfrm>
            <a:off x="550672" y="4900313"/>
            <a:ext cx="7105904" cy="3785652"/>
          </a:xfrm>
          <a:prstGeom prst="rect">
            <a:avLst/>
          </a:prstGeom>
        </p:spPr>
        <p:txBody>
          <a:bodyPr wrap="square">
            <a:spAutoFit/>
          </a:bodyPr>
          <a:lstStyle/>
          <a:p>
            <a:r>
              <a:rPr lang="en-US" sz="4000" dirty="0">
                <a:latin typeface="Gill Sans Light" charset="0"/>
              </a:rPr>
              <a:t>La communication de soutien </a:t>
            </a:r>
            <a:r>
              <a:rPr lang="en-US" sz="4000" dirty="0" smtClean="0">
                <a:latin typeface="Gill Sans Light" charset="0"/>
              </a:rPr>
              <a:t>est....</a:t>
            </a:r>
            <a:endParaRPr lang="en-US" sz="4000" dirty="0">
              <a:latin typeface="Gill Sans Light" charset="0"/>
            </a:endParaRPr>
          </a:p>
          <a:p>
            <a:r>
              <a:rPr lang="en-US" sz="4000" dirty="0">
                <a:latin typeface="Gill Sans Light" charset="0"/>
              </a:rPr>
              <a:t>honnête et adaptée;</a:t>
            </a:r>
          </a:p>
          <a:p>
            <a:r>
              <a:rPr lang="en-US" sz="4000" dirty="0">
                <a:latin typeface="Gill Sans Light" charset="0"/>
              </a:rPr>
              <a:t>descriptive;</a:t>
            </a:r>
          </a:p>
          <a:p>
            <a:r>
              <a:rPr lang="en-US" sz="4000" dirty="0">
                <a:latin typeface="Gill Sans Light" charset="0"/>
              </a:rPr>
              <a:t>spécifique; </a:t>
            </a:r>
          </a:p>
          <a:p>
            <a:r>
              <a:rPr lang="en-US" sz="4000" dirty="0">
                <a:latin typeface="Gill Sans Light" charset="0"/>
              </a:rPr>
              <a:t>réfléchie.</a:t>
            </a:r>
          </a:p>
        </p:txBody>
      </p:sp>
    </p:spTree>
    <p:extLst>
      <p:ext uri="{BB962C8B-B14F-4D97-AF65-F5344CB8AC3E}">
        <p14:creationId xmlns:p14="http://schemas.microsoft.com/office/powerpoint/2010/main" val="4357813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prstGeom prst="rect">
            <a:avLst/>
          </a:prstGeom>
        </p:spPr>
        <p:txBody>
          <a:bodyPr>
            <a:noAutofit/>
          </a:bodyPr>
          <a:lstStyle/>
          <a:p>
            <a:pPr algn="ctr"/>
            <a:r>
              <a:rPr sz="5400" dirty="0" smtClean="0"/>
              <a:t>Stratégies en matière de 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extLst>
      <p:ext uri="{BB962C8B-B14F-4D97-AF65-F5344CB8AC3E}">
        <p14:creationId xmlns:p14="http://schemas.microsoft.com/office/powerpoint/2010/main" val="179653845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891540"/>
            <a:ext cx="12293600" cy="1506220"/>
          </a:xfrm>
          <a:prstGeom prst="rect">
            <a:avLst/>
          </a:prstGeom>
        </p:spPr>
        <p:txBody>
          <a:bodyPr>
            <a:normAutofit/>
          </a:bodyPr>
          <a:lstStyle/>
          <a:p>
            <a:pPr algn="ctr"/>
            <a:r>
              <a:rPr lang="fr-CA" sz="4800" dirty="0" smtClean="0"/>
              <a:t>Connaissances et compétences motivationnelles</a:t>
            </a:r>
          </a:p>
        </p:txBody>
      </p:sp>
      <p:sp>
        <p:nvSpPr>
          <p:cNvPr id="220" name="Shape 220"/>
          <p:cNvSpPr>
            <a:spLocks noGrp="1"/>
          </p:cNvSpPr>
          <p:nvPr>
            <p:ph type="body" idx="1"/>
            <p:custDataLst>
              <p:tags r:id="rId2"/>
            </p:custDataLst>
          </p:nvPr>
        </p:nvSpPr>
        <p:spPr>
          <a:xfrm>
            <a:off x="355600" y="2580277"/>
            <a:ext cx="12293600" cy="6508569"/>
          </a:xfrm>
          <a:prstGeom prst="rect">
            <a:avLst/>
          </a:prstGeom>
        </p:spPr>
        <p:txBody>
          <a:bodyPr anchor="t">
            <a:normAutofit/>
          </a:bodyPr>
          <a:lstStyle/>
          <a:p>
            <a:r>
              <a:rPr lang="fr-CA" dirty="0" smtClean="0"/>
              <a:t>Le terme </a:t>
            </a:r>
            <a:r>
              <a:rPr lang="fr-CA" i="1" dirty="0" smtClean="0"/>
              <a:t>connaissances motivationnelles</a:t>
            </a:r>
            <a:r>
              <a:rPr lang="fr-CA" dirty="0" smtClean="0"/>
              <a:t> se rapporte à la connaissance qu'un dirigeant a des forces et des intérêts de ses employés. </a:t>
            </a:r>
          </a:p>
          <a:p>
            <a:r>
              <a:rPr lang="fr-CA" dirty="0" smtClean="0"/>
              <a:t>Le terme </a:t>
            </a:r>
            <a:r>
              <a:rPr lang="fr-CA" i="1" dirty="0" smtClean="0"/>
              <a:t>compétences motivationnelles</a:t>
            </a:r>
            <a:r>
              <a:rPr lang="fr-CA" dirty="0" smtClean="0"/>
              <a:t> se rapporte à la capacité d'un dirigeant à mettre à profit les forces et les intérêts des employés au travail.  </a:t>
            </a:r>
          </a:p>
          <a:p>
            <a:pPr marL="304800" lvl="1"/>
            <a:r>
              <a:rPr lang="fr-CA" dirty="0" smtClean="0"/>
              <a:t>Lorsque des employés sont personnellement investis, ils se sentent mieux au travail </a:t>
            </a:r>
            <a:r>
              <a:rPr lang="fr-CA" sz="3400" dirty="0" smtClean="0"/>
              <a:t>(</a:t>
            </a:r>
            <a:r>
              <a:rPr lang="fr-CA" sz="2800" dirty="0" smtClean="0"/>
              <a:t>Brown, Nesse, Vinokur et Smith, 2003; Grant, 2008; Grant et al., 2007</a:t>
            </a:r>
            <a:r>
              <a:rPr lang="fr-CA" sz="3400" dirty="0" smtClean="0"/>
              <a:t>)</a:t>
            </a:r>
            <a:r>
              <a:rPr lang="fr-CA" dirty="0" smtClean="0"/>
              <a:t>.</a:t>
            </a:r>
            <a:endParaRPr lang="fr-CA" dirty="0" smtClean="0"/>
          </a:p>
        </p:txBody>
      </p:sp>
    </p:spTree>
    <p:extLst>
      <p:ext uri="{BB962C8B-B14F-4D97-AF65-F5344CB8AC3E}">
        <p14:creationId xmlns:p14="http://schemas.microsoft.com/office/powerpoint/2010/main" val="6262155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705395"/>
            <a:ext cx="12649200" cy="1550125"/>
          </a:xfrm>
          <a:prstGeom prst="rect">
            <a:avLst/>
          </a:prstGeom>
        </p:spPr>
        <p:txBody>
          <a:bodyPr>
            <a:normAutofit/>
          </a:bodyPr>
          <a:lstStyle/>
          <a:p>
            <a:pPr algn="ctr"/>
            <a:r>
              <a:rPr lang="fr-CA" sz="4800" cap="none" dirty="0" smtClean="0"/>
              <a:t>Connaissances et compétences </a:t>
            </a:r>
            <a:br>
              <a:rPr lang="fr-CA" sz="4800" cap="none" dirty="0" smtClean="0"/>
            </a:br>
            <a:r>
              <a:rPr lang="fr-CA" sz="4800" cap="none" dirty="0" smtClean="0"/>
              <a:t>motivationnelles</a:t>
            </a:r>
            <a:endParaRPr lang="fr-CA" sz="4800" cap="none" dirty="0"/>
          </a:p>
        </p:txBody>
      </p:sp>
      <p:sp>
        <p:nvSpPr>
          <p:cNvPr id="187" name="Shape 187"/>
          <p:cNvSpPr>
            <a:spLocks noGrp="1"/>
          </p:cNvSpPr>
          <p:nvPr>
            <p:ph type="body" idx="1"/>
            <p:custDataLst>
              <p:tags r:id="rId2"/>
            </p:custDataLst>
          </p:nvPr>
        </p:nvSpPr>
        <p:spPr>
          <a:xfrm>
            <a:off x="355600" y="2751545"/>
            <a:ext cx="12293600" cy="4810397"/>
          </a:xfrm>
          <a:prstGeom prst="rect">
            <a:avLst/>
          </a:prstGeom>
        </p:spPr>
        <p:txBody>
          <a:bodyPr lIns="12700" tIns="12700" rIns="12700" bIns="12700" anchor="t"/>
          <a:lstStyle/>
          <a:p>
            <a:r>
              <a:rPr lang="en-US" sz="3600" dirty="0"/>
              <a:t>Les connaissances et compétences motivationnelles peuvent permettre de créer un sentiment d'harmonie chez les employés, même au cours de tâches difficiles. </a:t>
            </a:r>
            <a:r>
              <a:rPr lang="en-US" sz="3600" dirty="0" smtClean="0"/>
              <a:t>Cette </a:t>
            </a:r>
            <a:r>
              <a:rPr lang="en-US" sz="3600" dirty="0"/>
              <a:t>harmonie est possible lorsqu'il y a une correspondance étroite entre les tâches et les objectifs des employés.</a:t>
            </a:r>
          </a:p>
          <a:p>
            <a:r>
              <a:rPr lang="en-US" sz="3600" dirty="0"/>
              <a:t>Les dirigeants sont alors en mesure de créer une vision commune et de faire en sorte que les employés s'investissent personnellement dans le succès de l'organisation. </a:t>
            </a:r>
          </a:p>
        </p:txBody>
      </p:sp>
    </p:spTree>
    <p:extLst>
      <p:ext uri="{BB962C8B-B14F-4D97-AF65-F5344CB8AC3E}">
        <p14:creationId xmlns:p14="http://schemas.microsoft.com/office/powerpoint/2010/main" val="213511384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prstGeom prst="rect">
            <a:avLst/>
          </a:prstGeom>
        </p:spPr>
        <p:txBody>
          <a:bodyPr>
            <a:noAutofit/>
          </a:bodyPr>
          <a:lstStyle/>
          <a:p>
            <a:pPr algn="ctr"/>
            <a:r>
              <a:rPr sz="5400" dirty="0" smtClean="0"/>
              <a:t>Stratégies en matière de 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extLst>
      <p:ext uri="{BB962C8B-B14F-4D97-AF65-F5344CB8AC3E}">
        <p14:creationId xmlns:p14="http://schemas.microsoft.com/office/powerpoint/2010/main" val="204945445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915394"/>
            <a:ext cx="12293600" cy="1075966"/>
          </a:xfrm>
          <a:prstGeom prst="rect">
            <a:avLst/>
          </a:prstGeom>
        </p:spPr>
        <p:txBody>
          <a:bodyPr>
            <a:normAutofit/>
          </a:bodyPr>
          <a:lstStyle/>
          <a:p>
            <a:pPr algn="ctr"/>
            <a:r>
              <a:rPr lang="fr-CA" sz="4800" dirty="0" smtClean="0"/>
              <a:t>Tâches opérationnelles</a:t>
            </a:r>
          </a:p>
        </p:txBody>
      </p:sp>
      <p:sp>
        <p:nvSpPr>
          <p:cNvPr id="220" name="Shape 220"/>
          <p:cNvSpPr>
            <a:spLocks noGrp="1"/>
          </p:cNvSpPr>
          <p:nvPr>
            <p:ph type="body" idx="1"/>
            <p:custDataLst>
              <p:tags r:id="rId2"/>
            </p:custDataLst>
          </p:nvPr>
        </p:nvSpPr>
        <p:spPr>
          <a:xfrm>
            <a:off x="355600" y="2670266"/>
            <a:ext cx="12293600" cy="3260272"/>
          </a:xfrm>
          <a:prstGeom prst="rect">
            <a:avLst/>
          </a:prstGeom>
        </p:spPr>
        <p:txBody>
          <a:bodyPr anchor="t">
            <a:normAutofit/>
          </a:bodyPr>
          <a:lstStyle/>
          <a:p>
            <a:pPr marL="0" indent="0">
              <a:buNone/>
            </a:pPr>
            <a:r>
              <a:rPr lang="fr-CA" dirty="0" smtClean="0"/>
              <a:t>Le terme </a:t>
            </a:r>
            <a:r>
              <a:rPr lang="fr-CA" i="1" dirty="0" smtClean="0"/>
              <a:t>tâches opérationnelles</a:t>
            </a:r>
            <a:r>
              <a:rPr lang="fr-CA" dirty="0" smtClean="0"/>
              <a:t> se rapporte à la capacité d'un gestionnaire à maintenir l'intérêt des employés en tenant régulièrement des réunions et en clarifiant les rôles. Clarifier les rôles permet de jeter les bases de l'application des stratégies de leadership positif.</a:t>
            </a:r>
          </a:p>
        </p:txBody>
      </p:sp>
    </p:spTree>
    <p:extLst>
      <p:ext uri="{BB962C8B-B14F-4D97-AF65-F5344CB8AC3E}">
        <p14:creationId xmlns:p14="http://schemas.microsoft.com/office/powerpoint/2010/main" val="82757150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177800" y="4570186"/>
            <a:ext cx="12649200" cy="895894"/>
          </a:xfrm>
          <a:prstGeom prst="rect">
            <a:avLst/>
          </a:prstGeom>
        </p:spPr>
        <p:txBody>
          <a:bodyPr>
            <a:normAutofit/>
          </a:bodyPr>
          <a:lstStyle/>
          <a:p>
            <a:pPr algn="l"/>
            <a:r>
              <a:rPr lang="fr-CA" sz="4000" cap="none" dirty="0" smtClean="0"/>
              <a:t>Consolidation d'équipe et apprentissage professionnel</a:t>
            </a:r>
            <a:endParaRPr lang="fr-CA" sz="4000" cap="none" dirty="0"/>
          </a:p>
        </p:txBody>
      </p:sp>
      <p:sp>
        <p:nvSpPr>
          <p:cNvPr id="187" name="Shape 187"/>
          <p:cNvSpPr>
            <a:spLocks noGrp="1"/>
          </p:cNvSpPr>
          <p:nvPr>
            <p:ph type="body" idx="1"/>
            <p:custDataLst>
              <p:tags r:id="rId2"/>
            </p:custDataLst>
          </p:nvPr>
        </p:nvSpPr>
        <p:spPr>
          <a:xfrm>
            <a:off x="355600" y="1281975"/>
            <a:ext cx="12293600" cy="3112226"/>
          </a:xfrm>
          <a:prstGeom prst="rect">
            <a:avLst/>
          </a:prstGeom>
        </p:spPr>
        <p:txBody>
          <a:bodyPr lIns="12700" tIns="12700" rIns="12700" bIns="12700" anchor="t"/>
          <a:lstStyle/>
          <a:p>
            <a:pPr marL="0" indent="0">
              <a:buNone/>
            </a:pPr>
            <a:r>
              <a:rPr lang="fr-CA" sz="3000" dirty="0" smtClean="0"/>
              <a:t>Les rencontres individuelles entre un dirigeant et les membres de son équipe permettent de renforcer et de mettre en pratique les stratégies du leadership positif. Les séances ponctuelles de négociation de rôle avec chaque employé peuvent permettre de clarifier les objectifs, les attentes, les considérations importantes liées aux équipes et à l'organisation ainsi que les domaines de responsabilité.</a:t>
            </a:r>
            <a:endParaRPr lang="fr-CA" sz="3000" dirty="0"/>
          </a:p>
        </p:txBody>
      </p:sp>
      <p:sp>
        <p:nvSpPr>
          <p:cNvPr id="4" name="Shape 187"/>
          <p:cNvSpPr txBox="1">
            <a:spLocks/>
          </p:cNvSpPr>
          <p:nvPr>
            <p:custDataLst>
              <p:tags r:id="rId3"/>
            </p:custDataLst>
          </p:nvPr>
        </p:nvSpPr>
        <p:spPr>
          <a:xfrm>
            <a:off x="533400" y="5466080"/>
            <a:ext cx="12293600" cy="2946764"/>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r>
              <a:rPr lang="fr-CA" sz="3000" dirty="0" smtClean="0"/>
              <a:t>Les stratégies de leadership positif ont des effets sur la culture au travail lorsqu'elles sont appliquées par tous les membres de l'équipe. </a:t>
            </a:r>
          </a:p>
          <a:p>
            <a:r>
              <a:rPr lang="fr-CA" sz="3000" dirty="0" smtClean="0"/>
              <a:t>Les séances d'apprentissage collectif offrent la possibilité de passer de l'étape de pré-examen à l'étape d'examen, puis à l'étape d'action au sein et entre les équipes. </a:t>
            </a:r>
            <a:endParaRPr lang="fr-CA" sz="3000" dirty="0"/>
          </a:p>
        </p:txBody>
      </p:sp>
      <p:sp>
        <p:nvSpPr>
          <p:cNvPr id="5" name="Shape 186"/>
          <p:cNvSpPr txBox="1">
            <a:spLocks/>
          </p:cNvSpPr>
          <p:nvPr>
            <p:custDataLst>
              <p:tags r:id="rId4"/>
            </p:custDataLst>
          </p:nvPr>
        </p:nvSpPr>
        <p:spPr>
          <a:xfrm>
            <a:off x="355600" y="-325498"/>
            <a:ext cx="12649200" cy="20200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hangingPunct="1"/>
            <a:r>
              <a:rPr lang="fr-CA" sz="4800" kern="1200" dirty="0">
                <a:solidFill>
                  <a:schemeClr val="tx1"/>
                </a:solidFill>
                <a:latin typeface="+mj-lt"/>
                <a:ea typeface="+mj-ea"/>
                <a:cs typeface="+mj-cs"/>
              </a:rPr>
              <a:t>Rencontres individuelles</a:t>
            </a:r>
            <a:endParaRPr lang="fr-CA" sz="4800" kern="1200" dirty="0">
              <a:solidFill>
                <a:schemeClr val="tx1"/>
              </a:solidFill>
              <a:latin typeface="+mj-lt"/>
              <a:ea typeface="+mj-ea"/>
              <a:cs typeface="+mj-cs"/>
            </a:endParaRPr>
          </a:p>
        </p:txBody>
      </p:sp>
    </p:spTree>
    <p:extLst>
      <p:ext uri="{BB962C8B-B14F-4D97-AF65-F5344CB8AC3E}">
        <p14:creationId xmlns:p14="http://schemas.microsoft.com/office/powerpoint/2010/main" val="100224726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44500" y="596825"/>
            <a:ext cx="1211580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algn="ctr"/>
            <a:r>
              <a:rPr lang="fr-CA" altLang="en-US" sz="6000" dirty="0" smtClean="0"/>
              <a:t>Les pratiques du </a:t>
            </a:r>
            <a:br>
              <a:rPr lang="fr-CA" altLang="en-US" sz="6000" dirty="0" smtClean="0"/>
            </a:br>
            <a:r>
              <a:rPr lang="fr-CA" altLang="en-US" sz="6000" dirty="0" smtClean="0"/>
              <a:t>Leadership Positif </a:t>
            </a:r>
            <a:endParaRPr lang="en-US" altLang="en-US" sz="6000" dirty="0"/>
          </a:p>
        </p:txBody>
      </p:sp>
      <p:sp>
        <p:nvSpPr>
          <p:cNvPr id="3" name="Content Placeholder 2"/>
          <p:cNvSpPr>
            <a:spLocks noGrp="1"/>
          </p:cNvSpPr>
          <p:nvPr>
            <p:ph idx="1"/>
          </p:nvPr>
        </p:nvSpPr>
        <p:spPr>
          <a:xfrm>
            <a:off x="857250" y="2810771"/>
            <a:ext cx="11703050" cy="6435725"/>
          </a:xfrm>
        </p:spPr>
        <p:txBody>
          <a:bodyPr anchor="t"/>
          <a:lstStyle/>
          <a:p>
            <a:pPr>
              <a:lnSpc>
                <a:spcPct val="100000"/>
              </a:lnSpc>
              <a:spcBef>
                <a:spcPts val="2000"/>
              </a:spcBef>
              <a:defRPr/>
            </a:pPr>
            <a:r>
              <a:rPr lang="fr-CA" sz="3400" b="1" dirty="0"/>
              <a:t>Les vertus du leadership en </a:t>
            </a:r>
            <a:r>
              <a:rPr lang="fr-CA" sz="3400" b="1" dirty="0" smtClean="0"/>
              <a:t>action:</a:t>
            </a:r>
            <a:r>
              <a:rPr lang="fr-CA" sz="3400" dirty="0" smtClean="0"/>
              <a:t> La compassion, la gratitude, et la restauration</a:t>
            </a:r>
            <a:endParaRPr lang="fr-CA" sz="3400" b="1" dirty="0">
              <a:solidFill>
                <a:schemeClr val="tx1">
                  <a:lumMod val="50000"/>
                </a:schemeClr>
              </a:solidFill>
            </a:endParaRPr>
          </a:p>
          <a:p>
            <a:pPr>
              <a:lnSpc>
                <a:spcPct val="100000"/>
              </a:lnSpc>
              <a:spcBef>
                <a:spcPts val="2000"/>
              </a:spcBef>
              <a:defRPr/>
            </a:pPr>
            <a:r>
              <a:rPr lang="fr-CA" sz="3400" b="1" dirty="0"/>
              <a:t>Aptitudes à </a:t>
            </a:r>
            <a:r>
              <a:rPr lang="fr-CA" sz="3400" b="1" dirty="0" smtClean="0"/>
              <a:t>dynamiser:  </a:t>
            </a:r>
            <a:r>
              <a:rPr lang="fr-CA" sz="3400" dirty="0"/>
              <a:t>Les </a:t>
            </a:r>
            <a:r>
              <a:rPr lang="fr-CA" sz="3400" dirty="0" smtClean="0"/>
              <a:t>possibilités, l'énergie positive </a:t>
            </a:r>
          </a:p>
          <a:p>
            <a:pPr>
              <a:lnSpc>
                <a:spcPct val="100000"/>
              </a:lnSpc>
              <a:spcBef>
                <a:spcPts val="2000"/>
              </a:spcBef>
              <a:defRPr/>
            </a:pPr>
            <a:r>
              <a:rPr lang="fr-CA" sz="3400" b="1" dirty="0" smtClean="0"/>
              <a:t>La </a:t>
            </a:r>
            <a:r>
              <a:rPr lang="fr-CA" sz="3400" b="1" dirty="0"/>
              <a:t>communication </a:t>
            </a:r>
            <a:r>
              <a:rPr lang="fr-CA" sz="3400" b="1" dirty="0" smtClean="0"/>
              <a:t>positive: </a:t>
            </a:r>
            <a:r>
              <a:rPr lang="fr-CA" sz="3400" dirty="0" smtClean="0"/>
              <a:t>Les observations positives, l’approche constructive</a:t>
            </a:r>
          </a:p>
          <a:p>
            <a:pPr>
              <a:lnSpc>
                <a:spcPct val="100000"/>
              </a:lnSpc>
              <a:spcBef>
                <a:spcPts val="2000"/>
              </a:spcBef>
              <a:defRPr/>
            </a:pPr>
            <a:r>
              <a:rPr lang="fr-CA" sz="3400" b="1" dirty="0"/>
              <a:t>Connaissances et compétences </a:t>
            </a:r>
            <a:r>
              <a:rPr lang="fr-CA" sz="3400" b="1" dirty="0" smtClean="0"/>
              <a:t>motivationnelles: </a:t>
            </a:r>
            <a:r>
              <a:rPr lang="fr-CA" sz="3400" dirty="0" smtClean="0"/>
              <a:t>la connaissance des motivations , l’engagement des forces </a:t>
            </a:r>
          </a:p>
          <a:p>
            <a:pPr>
              <a:lnSpc>
                <a:spcPct val="100000"/>
              </a:lnSpc>
              <a:spcBef>
                <a:spcPts val="2000"/>
              </a:spcBef>
              <a:defRPr/>
            </a:pPr>
            <a:r>
              <a:rPr lang="fr-CA" sz="3400" b="1" dirty="0"/>
              <a:t>Tâches </a:t>
            </a:r>
            <a:r>
              <a:rPr lang="fr-CA" sz="3400" b="1" dirty="0" smtClean="0"/>
              <a:t>opérationnelles</a:t>
            </a:r>
            <a:r>
              <a:rPr lang="fr-CA" sz="3400" dirty="0" smtClean="0"/>
              <a:t>: La présence, la clarification des rôles</a:t>
            </a:r>
          </a:p>
          <a:p>
            <a:pPr>
              <a:lnSpc>
                <a:spcPct val="100000"/>
              </a:lnSpc>
              <a:spcBef>
                <a:spcPts val="2000"/>
              </a:spcBef>
              <a:defRPr/>
            </a:pPr>
            <a:endParaRPr lang="fr-CA" sz="3400" b="1" dirty="0">
              <a:solidFill>
                <a:schemeClr val="tx1">
                  <a:lumMod val="50000"/>
                </a:schemeClr>
              </a:solidFill>
            </a:endParaRPr>
          </a:p>
        </p:txBody>
      </p:sp>
    </p:spTree>
    <p:extLst>
      <p:ext uri="{BB962C8B-B14F-4D97-AF65-F5344CB8AC3E}">
        <p14:creationId xmlns:p14="http://schemas.microsoft.com/office/powerpoint/2010/main" val="502622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custDataLst>
              <p:tags r:id="rId1"/>
            </p:custDataLst>
          </p:nvPr>
        </p:nvSpPr>
        <p:spPr bwMode="auto">
          <a:xfrm>
            <a:off x="0" y="390525"/>
            <a:ext cx="13004800" cy="112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algn="ctr"/>
            <a:r>
              <a:rPr lang="fr-CA" altLang="en-US" sz="5400" dirty="0" smtClean="0"/>
              <a:t>la santé mentale </a:t>
            </a:r>
            <a:r>
              <a:rPr lang="fr-CA" altLang="en-US" sz="5400" dirty="0"/>
              <a:t>positive</a:t>
            </a:r>
          </a:p>
        </p:txBody>
      </p:sp>
      <p:sp>
        <p:nvSpPr>
          <p:cNvPr id="19458" name="Content Placeholder 2"/>
          <p:cNvSpPr>
            <a:spLocks noGrp="1"/>
          </p:cNvSpPr>
          <p:nvPr>
            <p:ph idx="4294967295"/>
            <p:custDataLst>
              <p:tags r:id="rId2"/>
            </p:custDataLst>
          </p:nvPr>
        </p:nvSpPr>
        <p:spPr bwMode="auto">
          <a:xfrm>
            <a:off x="476250" y="2097723"/>
            <a:ext cx="12528550" cy="663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normAutofit lnSpcReduction="10000"/>
          </a:bodyPr>
          <a:lstStyle/>
          <a:p>
            <a:pPr marL="0" indent="0">
              <a:lnSpc>
                <a:spcPct val="100000"/>
              </a:lnSpc>
              <a:spcBef>
                <a:spcPct val="0"/>
              </a:spcBef>
              <a:buFont typeface="Gill Sans Light" charset="0"/>
              <a:buNone/>
            </a:pPr>
            <a:r>
              <a:rPr lang="fr-CA" altLang="en-US" sz="3400" dirty="0"/>
              <a:t>Les définitions </a:t>
            </a:r>
            <a:r>
              <a:rPr lang="fr-CA" altLang="en-US" sz="3400" dirty="0" smtClean="0"/>
              <a:t>se </a:t>
            </a:r>
            <a:r>
              <a:rPr lang="fr-CA" altLang="en-US" sz="3400" dirty="0"/>
              <a:t>rapportent à divers aspects du bien-être et de son amélioration, à la fois chez l'individu lui-même ainsi que dans son environnement.  Ces aspects sont:    </a:t>
            </a:r>
          </a:p>
          <a:p>
            <a:pPr marL="0" indent="0">
              <a:lnSpc>
                <a:spcPct val="100000"/>
              </a:lnSpc>
              <a:spcBef>
                <a:spcPct val="0"/>
              </a:spcBef>
              <a:buFont typeface="Gill Sans Light" charset="0"/>
              <a:buNone/>
            </a:pPr>
            <a:endParaRPr lang="fr-CA" altLang="en-US" sz="3400" dirty="0"/>
          </a:p>
          <a:p>
            <a:pPr marL="381000" lvl="1" indent="0">
              <a:lnSpc>
                <a:spcPct val="100000"/>
              </a:lnSpc>
              <a:spcBef>
                <a:spcPct val="0"/>
              </a:spcBef>
            </a:pPr>
            <a:r>
              <a:rPr lang="fr-CA" altLang="en-US" sz="3400" dirty="0"/>
              <a:t> la promotion des émotions positives</a:t>
            </a:r>
          </a:p>
          <a:p>
            <a:pPr marL="381000" lvl="1" indent="0">
              <a:lnSpc>
                <a:spcPct val="100000"/>
              </a:lnSpc>
              <a:spcBef>
                <a:spcPct val="0"/>
              </a:spcBef>
            </a:pPr>
            <a:r>
              <a:rPr lang="fr-CA" altLang="en-US" sz="3400" dirty="0"/>
              <a:t> une plus grande satisfaction dans sa vie  </a:t>
            </a:r>
          </a:p>
          <a:p>
            <a:pPr marL="381000" lvl="1" indent="0">
              <a:lnSpc>
                <a:spcPct val="100000"/>
              </a:lnSpc>
              <a:spcBef>
                <a:spcPct val="0"/>
              </a:spcBef>
            </a:pPr>
            <a:r>
              <a:rPr lang="fr-CA" altLang="en-US" sz="3400" dirty="0"/>
              <a:t> des stratégies d'adaptation psychologique </a:t>
            </a:r>
          </a:p>
          <a:p>
            <a:pPr marL="381000" lvl="1" indent="0">
              <a:lnSpc>
                <a:spcPct val="100000"/>
              </a:lnSpc>
              <a:spcBef>
                <a:spcPct val="0"/>
              </a:spcBef>
            </a:pPr>
            <a:r>
              <a:rPr lang="fr-CA" altLang="en-US" sz="3400" dirty="0"/>
              <a:t> la présence de compétences émotionnelles et sociales </a:t>
            </a:r>
          </a:p>
          <a:p>
            <a:pPr marL="381000" lvl="1" indent="0">
              <a:lnSpc>
                <a:spcPct val="100000"/>
              </a:lnSpc>
              <a:spcBef>
                <a:spcPct val="0"/>
              </a:spcBef>
            </a:pPr>
            <a:r>
              <a:rPr lang="fr-CA" altLang="en-US" sz="3400" dirty="0"/>
              <a:t> des relations positives interpersonnelles et des attitudes pro-sociales</a:t>
            </a:r>
          </a:p>
          <a:p>
            <a:pPr marL="0" indent="0">
              <a:lnSpc>
                <a:spcPct val="100000"/>
              </a:lnSpc>
              <a:spcBef>
                <a:spcPct val="0"/>
              </a:spcBef>
              <a:buFont typeface="Gill Sans Light" charset="0"/>
              <a:buNone/>
            </a:pPr>
            <a:endParaRPr lang="fr-CA" altLang="en-US" sz="3400" dirty="0"/>
          </a:p>
          <a:p>
            <a:pPr marL="0" indent="0">
              <a:lnSpc>
                <a:spcPct val="100000"/>
              </a:lnSpc>
              <a:spcBef>
                <a:spcPct val="0"/>
              </a:spcBef>
              <a:buFont typeface="Gill Sans Light" charset="0"/>
              <a:buNone/>
            </a:pPr>
            <a:r>
              <a:rPr lang="fr-CA" altLang="en-US" sz="3400" dirty="0"/>
              <a:t>D'autres définitions de la santé mentale positive se rapportent à des notions comme l'épanouissement ou le renouvellement de l'espoir.</a:t>
            </a:r>
          </a:p>
          <a:p>
            <a:pPr marL="0" indent="0">
              <a:lnSpc>
                <a:spcPct val="110000"/>
              </a:lnSpc>
              <a:spcBef>
                <a:spcPct val="0"/>
              </a:spcBef>
              <a:buFont typeface="Gill Sans Light" charset="0"/>
              <a:buNone/>
            </a:pPr>
            <a:endParaRPr lang="fr-CA" altLang="en-US" sz="2200" dirty="0"/>
          </a:p>
        </p:txBody>
      </p:sp>
    </p:spTree>
    <p:extLst>
      <p:ext uri="{BB962C8B-B14F-4D97-AF65-F5344CB8AC3E}">
        <p14:creationId xmlns:p14="http://schemas.microsoft.com/office/powerpoint/2010/main" val="155706887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2032000" y="331897"/>
            <a:ext cx="9645650" cy="941387"/>
          </a:xfrm>
        </p:spPr>
        <p:txBody>
          <a:bodyPr>
            <a:normAutofit/>
          </a:bodyPr>
          <a:lstStyle/>
          <a:p>
            <a:pPr algn="ctr"/>
            <a:r>
              <a:rPr lang="fr-CA" sz="5400" dirty="0" smtClean="0"/>
              <a:t>Activité pratique</a:t>
            </a:r>
          </a:p>
        </p:txBody>
      </p:sp>
      <p:sp>
        <p:nvSpPr>
          <p:cNvPr id="5" name="TextBox 4"/>
          <p:cNvSpPr txBox="1"/>
          <p:nvPr>
            <p:custDataLst>
              <p:tags r:id="rId2"/>
            </p:custDataLst>
          </p:nvPr>
        </p:nvSpPr>
        <p:spPr>
          <a:xfrm>
            <a:off x="252871" y="1735876"/>
            <a:ext cx="10476089" cy="646331"/>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fr-CA" sz="3600" b="1" dirty="0" smtClean="0">
                <a:solidFill>
                  <a:schemeClr val="bg2">
                    <a:lumMod val="20000"/>
                    <a:lumOff val="80000"/>
                  </a:schemeClr>
                </a:solidFill>
                <a:latin typeface="+mn-ea"/>
              </a:rPr>
              <a:t>Inventaire sur le leadership positif</a:t>
            </a:r>
            <a:endParaRPr lang="fr-CA" sz="3600" b="1" dirty="0">
              <a:solidFill>
                <a:schemeClr val="bg2">
                  <a:lumMod val="20000"/>
                  <a:lumOff val="80000"/>
                </a:schemeClr>
              </a:solidFill>
              <a:latin typeface="+mn-ea"/>
            </a:endParaRPr>
          </a:p>
        </p:txBody>
      </p:sp>
      <p:sp>
        <p:nvSpPr>
          <p:cNvPr id="8" name="TextBox 7"/>
          <p:cNvSpPr txBox="1"/>
          <p:nvPr>
            <p:custDataLst>
              <p:tags r:id="rId3"/>
            </p:custDataLst>
          </p:nvPr>
        </p:nvSpPr>
        <p:spPr>
          <a:xfrm>
            <a:off x="609600" y="2844799"/>
            <a:ext cx="11887200" cy="5201424"/>
          </a:xfrm>
          <a:prstGeom prst="rect">
            <a:avLst/>
          </a:prstGeom>
          <a:noFill/>
          <a:ln w="38100" cmpd="sng">
            <a:solidFill>
              <a:schemeClr val="tx1">
                <a:alpha val="88000"/>
              </a:schemeClr>
            </a:solidFill>
          </a:ln>
        </p:spPr>
        <p:txBody>
          <a:bodyPr wrap="square" rtlCol="0">
            <a:spAutoFit/>
          </a:bodyPr>
          <a:lstStyle/>
          <a:p>
            <a:pPr algn="l"/>
            <a:r>
              <a:rPr lang="fr-CA" sz="3000" dirty="0" smtClean="0"/>
              <a:t>À la fin de l'atelier, remplissez l'inventaire sur le leadership positif. En suivant les instructions d'auto-évaluation, calculez vos résultats pour chacune des stratégies de leadership.</a:t>
            </a:r>
            <a:br>
              <a:rPr lang="fr-CA" sz="3000" dirty="0" smtClean="0"/>
            </a:br>
            <a:endParaRPr lang="fr-CA" sz="3000" dirty="0" smtClean="0"/>
          </a:p>
          <a:p>
            <a:pPr algn="l"/>
            <a:r>
              <a:rPr lang="fr-CA" sz="3000" dirty="0" smtClean="0"/>
              <a:t>Partagez vos résultats avec un de vos collègues puis discutez des stratégies que vous utilisez le plus au travail et dans vos relations entre collègues. </a:t>
            </a:r>
          </a:p>
          <a:p>
            <a:pPr algn="l"/>
            <a:endParaRPr lang="fr-CA" sz="3000" dirty="0" smtClean="0"/>
          </a:p>
          <a:p>
            <a:pPr algn="l"/>
            <a:r>
              <a:rPr lang="fr-CA" sz="3000" dirty="0" smtClean="0"/>
              <a:t>Prenez le temps de réfléchir aux stratégies de leadership positif que vous aimeriez mieux maîtriser. </a:t>
            </a:r>
          </a:p>
          <a:p>
            <a:pPr algn="l"/>
            <a:endParaRPr lang="fr-CA" sz="3000" dirty="0" smtClean="0"/>
          </a:p>
          <a:p>
            <a:pPr algn="l"/>
            <a:r>
              <a:rPr lang="fr-CA" sz="3000" dirty="0" smtClean="0"/>
              <a:t>Utiliser </a:t>
            </a:r>
            <a:r>
              <a:rPr lang="fr-CA" altLang="en-US" sz="3200" i="1" dirty="0" smtClean="0"/>
              <a:t>la liste de vérification des actions possibles pour le leadership positif</a:t>
            </a:r>
            <a:endParaRPr lang="fr-CA" sz="3000" dirty="0"/>
          </a:p>
        </p:txBody>
      </p:sp>
    </p:spTree>
    <p:extLst>
      <p:ext uri="{BB962C8B-B14F-4D97-AF65-F5344CB8AC3E}">
        <p14:creationId xmlns:p14="http://schemas.microsoft.com/office/powerpoint/2010/main" val="36566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232"/>
          <p:cNvSpPr>
            <a:spLocks noGrp="1"/>
          </p:cNvSpPr>
          <p:nvPr>
            <p:ph type="title" idx="4294967295"/>
          </p:nvPr>
        </p:nvSpPr>
        <p:spPr bwMode="auto">
          <a:xfrm>
            <a:off x="710882" y="747713"/>
            <a:ext cx="11703050"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7" tIns="45717" rIns="45717" bIns="45717" numCol="1" anchor="t" anchorCtr="0" compatLnSpc="1">
            <a:prstTxWarp prst="textNoShape">
              <a:avLst/>
            </a:prstTxWarp>
            <a:normAutofit/>
          </a:bodyPr>
          <a:lstStyle/>
          <a:p>
            <a:pPr algn="ctr"/>
            <a:r>
              <a:rPr lang="fr-CA" altLang="en-US" sz="5400" dirty="0" smtClean="0"/>
              <a:t>Rôle</a:t>
            </a:r>
            <a:r>
              <a:rPr lang="en-US" altLang="en-US" sz="5400" dirty="0" smtClean="0"/>
              <a:t> </a:t>
            </a:r>
            <a:r>
              <a:rPr lang="en-US" altLang="en-US" sz="5400" dirty="0"/>
              <a:t>des </a:t>
            </a:r>
            <a:r>
              <a:rPr lang="en-CA" altLang="en-US" sz="5400" dirty="0"/>
              <a:t>accompagnateurs</a:t>
            </a:r>
            <a:endParaRPr lang="en-US" altLang="en-US" sz="5400" dirty="0"/>
          </a:p>
        </p:txBody>
      </p:sp>
      <p:sp>
        <p:nvSpPr>
          <p:cNvPr id="47106" name="Shape 233"/>
          <p:cNvSpPr>
            <a:spLocks noGrp="1"/>
          </p:cNvSpPr>
          <p:nvPr>
            <p:ph idx="4294967295"/>
          </p:nvPr>
        </p:nvSpPr>
        <p:spPr bwMode="auto">
          <a:xfrm>
            <a:off x="404495" y="2036445"/>
            <a:ext cx="12315825" cy="672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9" tIns="45719" rIns="45719" bIns="45719" numCol="1" anchor="t" anchorCtr="0" compatLnSpc="1">
            <a:prstTxWarp prst="textNoShape">
              <a:avLst/>
            </a:prstTxWarp>
            <a:normAutofit/>
          </a:bodyPr>
          <a:lstStyle/>
          <a:p>
            <a:pPr>
              <a:lnSpc>
                <a:spcPct val="100000"/>
              </a:lnSpc>
              <a:spcBef>
                <a:spcPct val="0"/>
              </a:spcBef>
            </a:pPr>
            <a:r>
              <a:rPr lang="fr-CA" altLang="en-US" sz="3400" b="1" dirty="0" smtClean="0"/>
              <a:t>Promouvoir les pratiques </a:t>
            </a:r>
            <a:r>
              <a:rPr lang="fr-CA" altLang="en-US" sz="3400" dirty="0" smtClean="0"/>
              <a:t>qui soutiennent un environnement de travail positif (les pratiques du mieux-être, de la résilience, et du leadership positif).</a:t>
            </a:r>
          </a:p>
          <a:p>
            <a:pPr>
              <a:lnSpc>
                <a:spcPct val="100000"/>
              </a:lnSpc>
              <a:spcBef>
                <a:spcPct val="0"/>
              </a:spcBef>
            </a:pPr>
            <a:endParaRPr lang="fr-CA" altLang="en-US" sz="3400" dirty="0" smtClean="0"/>
          </a:p>
          <a:p>
            <a:pPr>
              <a:lnSpc>
                <a:spcPct val="100000"/>
              </a:lnSpc>
              <a:spcBef>
                <a:spcPct val="0"/>
              </a:spcBef>
            </a:pPr>
            <a:r>
              <a:rPr lang="fr-CA" altLang="en-US" sz="3400" b="1" dirty="0" smtClean="0"/>
              <a:t>Utiliser les ressources </a:t>
            </a:r>
            <a:r>
              <a:rPr lang="fr-CA" altLang="en-US" sz="3400" dirty="0" smtClean="0"/>
              <a:t>disponibles en ligne pour conscientiser les gens à adopter des pratiques du mieux-être et s’outiller des atouts de la résilience dans l’exercice de leurs fonctions et dans leurs relations interpersonnelles. </a:t>
            </a:r>
          </a:p>
          <a:p>
            <a:pPr>
              <a:lnSpc>
                <a:spcPct val="100000"/>
              </a:lnSpc>
              <a:spcBef>
                <a:spcPct val="0"/>
              </a:spcBef>
            </a:pPr>
            <a:endParaRPr lang="fr-CA" altLang="en-US" sz="3400" dirty="0" smtClean="0"/>
          </a:p>
          <a:p>
            <a:pPr>
              <a:lnSpc>
                <a:spcPct val="100000"/>
              </a:lnSpc>
              <a:spcBef>
                <a:spcPct val="0"/>
              </a:spcBef>
            </a:pPr>
            <a:r>
              <a:rPr lang="fr-CA" altLang="en-US" sz="3400" b="1" dirty="0" smtClean="0"/>
              <a:t>Intégrer les pratiques du mieux-être et de la résilience et du leadership positif </a:t>
            </a:r>
            <a:r>
              <a:rPr lang="fr-CA" altLang="en-US" sz="3400" dirty="0" smtClean="0"/>
              <a:t>dans les routines et les interactions personnelles (être un modèle).</a:t>
            </a:r>
            <a:endParaRPr lang="fr-CA" altLang="en-US" sz="3400" dirty="0"/>
          </a:p>
        </p:txBody>
      </p:sp>
    </p:spTree>
    <p:extLst>
      <p:ext uri="{BB962C8B-B14F-4D97-AF65-F5344CB8AC3E}">
        <p14:creationId xmlns:p14="http://schemas.microsoft.com/office/powerpoint/2010/main" val="121146514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235"/>
          <p:cNvSpPr>
            <a:spLocks noGrp="1"/>
          </p:cNvSpPr>
          <p:nvPr>
            <p:ph type="title"/>
          </p:nvPr>
        </p:nvSpPr>
        <p:spPr bwMode="auto">
          <a:xfrm>
            <a:off x="1910407" y="1001967"/>
            <a:ext cx="9345910" cy="1492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lgn="ctr"/>
            <a:r>
              <a:rPr lang="fr-CA" altLang="en-US" sz="5400" dirty="0" smtClean="0"/>
              <a:t>Ressources en ligne</a:t>
            </a:r>
            <a:endParaRPr lang="fr-CA" altLang="en-US" sz="5400" dirty="0"/>
          </a:p>
        </p:txBody>
      </p:sp>
      <p:sp>
        <p:nvSpPr>
          <p:cNvPr id="48130" name="Shape 236"/>
          <p:cNvSpPr>
            <a:spLocks noGrp="1"/>
          </p:cNvSpPr>
          <p:nvPr>
            <p:ph idx="1"/>
          </p:nvPr>
        </p:nvSpPr>
        <p:spPr bwMode="auto">
          <a:xfrm>
            <a:off x="728980" y="3054033"/>
            <a:ext cx="12074525" cy="5033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61963" indent="-461963" defTabSz="1235075">
              <a:lnSpc>
                <a:spcPct val="80000"/>
              </a:lnSpc>
            </a:pPr>
            <a:r>
              <a:rPr lang="fr-CA" altLang="en-US" sz="3600" dirty="0" smtClean="0"/>
              <a:t>Ressources qui favorisent les pratiques de la santé mentale positive (mieux-être, résilience, leadership positif)</a:t>
            </a:r>
          </a:p>
          <a:p>
            <a:pPr marL="461963" indent="-461963" defTabSz="1235075">
              <a:lnSpc>
                <a:spcPct val="80000"/>
              </a:lnSpc>
            </a:pPr>
            <a:r>
              <a:rPr lang="fr-CA" altLang="en-US" sz="3600" dirty="0" smtClean="0"/>
              <a:t>Activités </a:t>
            </a:r>
          </a:p>
          <a:p>
            <a:pPr marL="461963" indent="-461963" defTabSz="1235075">
              <a:lnSpc>
                <a:spcPct val="80000"/>
              </a:lnSpc>
            </a:pPr>
            <a:r>
              <a:rPr lang="fr-CA" altLang="en-US" sz="3600" dirty="0" smtClean="0"/>
              <a:t>Modules et livres électroniques</a:t>
            </a:r>
          </a:p>
          <a:p>
            <a:pPr marL="461963" indent="-461963" defTabSz="1235075">
              <a:lnSpc>
                <a:spcPct val="80000"/>
              </a:lnSpc>
            </a:pPr>
            <a:r>
              <a:rPr lang="fr-CA" altLang="en-US" sz="3600" i="1" dirty="0" smtClean="0"/>
              <a:t>L’Inventaire du leadership positif et la liste de vérification des actions possibles</a:t>
            </a:r>
          </a:p>
          <a:p>
            <a:pPr marL="461963" indent="-461963" defTabSz="1235075">
              <a:lnSpc>
                <a:spcPct val="80000"/>
              </a:lnSpc>
            </a:pPr>
            <a:r>
              <a:rPr lang="fr-CA" altLang="en-US" sz="3600" dirty="0" smtClean="0"/>
              <a:t>Outils de présentation</a:t>
            </a:r>
          </a:p>
          <a:p>
            <a:pPr marL="461963" indent="-461963" defTabSz="1235075">
              <a:lnSpc>
                <a:spcPct val="80000"/>
              </a:lnSpc>
            </a:pPr>
            <a:r>
              <a:rPr lang="fr-CA" altLang="en-US" sz="3600" dirty="0" smtClean="0"/>
              <a:t>Plan d’action suggéré</a:t>
            </a:r>
            <a:endParaRPr lang="fr-CA" altLang="en-US" sz="3600" dirty="0"/>
          </a:p>
        </p:txBody>
      </p:sp>
    </p:spTree>
    <p:extLst>
      <p:ext uri="{BB962C8B-B14F-4D97-AF65-F5344CB8AC3E}">
        <p14:creationId xmlns:p14="http://schemas.microsoft.com/office/powerpoint/2010/main" val="80215077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1" y="40640"/>
            <a:ext cx="12787289" cy="8650224"/>
          </a:xfrm>
          <a:prstGeom prst="rect">
            <a:avLst/>
          </a:prstGeom>
        </p:spPr>
      </p:pic>
    </p:spTree>
    <p:extLst>
      <p:ext uri="{BB962C8B-B14F-4D97-AF65-F5344CB8AC3E}">
        <p14:creationId xmlns:p14="http://schemas.microsoft.com/office/powerpoint/2010/main" val="199318959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idx="1"/>
          </p:nvPr>
        </p:nvSpPr>
        <p:spPr>
          <a:xfrm>
            <a:off x="650875" y="996315"/>
            <a:ext cx="11703050" cy="6435725"/>
          </a:xfrm>
        </p:spPr>
        <p:txBody>
          <a:bodyPr/>
          <a:lstStyle/>
          <a:p>
            <a:pPr marL="0" indent="0" algn="ctr">
              <a:spcBef>
                <a:spcPts val="1422"/>
              </a:spcBef>
              <a:buSzTx/>
              <a:buFont typeface="Gill Sans Light" charset="0"/>
              <a:buNone/>
              <a:defRPr sz="7000" b="1"/>
            </a:pPr>
            <a:r>
              <a:rPr sz="7000" b="1" smtClean="0"/>
              <a:t>Merci</a:t>
            </a:r>
            <a:r>
              <a:rPr sz="7000" b="1"/>
              <a:t>!</a:t>
            </a:r>
          </a:p>
        </p:txBody>
      </p:sp>
    </p:spTree>
    <p:extLst>
      <p:ext uri="{BB962C8B-B14F-4D97-AF65-F5344CB8AC3E}">
        <p14:creationId xmlns:p14="http://schemas.microsoft.com/office/powerpoint/2010/main" val="94006319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489" y="961327"/>
            <a:ext cx="9345910" cy="1492245"/>
          </a:xfrm>
        </p:spPr>
        <p:txBody>
          <a:bodyPr>
            <a:noAutofit/>
          </a:bodyPr>
          <a:lstStyle/>
          <a:p>
            <a:pPr algn="ctr"/>
            <a:r>
              <a:rPr lang="fr-CA" sz="5400" dirty="0" smtClean="0"/>
              <a:t>Cadre Du Milieu </a:t>
            </a:r>
            <a:br>
              <a:rPr lang="fr-CA" sz="5400" dirty="0" smtClean="0"/>
            </a:br>
            <a:r>
              <a:rPr lang="fr-CA" sz="5400" dirty="0" smtClean="0"/>
              <a:t>Travail Positif</a:t>
            </a:r>
            <a:endParaRPr lang="fr-CA"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1502" y="2851626"/>
            <a:ext cx="8467884" cy="5817630"/>
          </a:xfrm>
        </p:spPr>
      </p:pic>
    </p:spTree>
    <p:extLst>
      <p:ext uri="{BB962C8B-B14F-4D97-AF65-F5344CB8AC3E}">
        <p14:creationId xmlns:p14="http://schemas.microsoft.com/office/powerpoint/2010/main" val="448740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2052966" y="798767"/>
            <a:ext cx="9345910" cy="1492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algn="ctr"/>
            <a:r>
              <a:rPr lang="fr-CA" altLang="en-US" sz="5400" dirty="0" smtClean="0"/>
              <a:t>Pratiques du mieux-être psychologique</a:t>
            </a:r>
            <a:endParaRPr lang="fr-CA" altLang="en-US" sz="5400" dirty="0"/>
          </a:p>
        </p:txBody>
      </p:sp>
      <p:sp>
        <p:nvSpPr>
          <p:cNvPr id="13314" name="Content Placeholder 2"/>
          <p:cNvSpPr>
            <a:spLocks noGrp="1"/>
          </p:cNvSpPr>
          <p:nvPr>
            <p:ph idx="1"/>
          </p:nvPr>
        </p:nvSpPr>
        <p:spPr bwMode="auto">
          <a:xfrm>
            <a:off x="1361440" y="3232581"/>
            <a:ext cx="10363200" cy="4907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a:lnSpc>
                <a:spcPct val="100000"/>
              </a:lnSpc>
              <a:spcBef>
                <a:spcPts val="0"/>
              </a:spcBef>
              <a:defRPr/>
            </a:pPr>
            <a:r>
              <a:rPr lang="fr-CA" altLang="en-US" sz="3800" b="1" dirty="0" smtClean="0"/>
              <a:t>Appartenance</a:t>
            </a:r>
            <a:r>
              <a:rPr lang="fr-CA" altLang="en-US" sz="3800" b="1" dirty="0" smtClean="0"/>
              <a:t>: </a:t>
            </a:r>
            <a:r>
              <a:rPr lang="fr-CA" altLang="en-US" sz="3800" dirty="0" smtClean="0"/>
              <a:t>Accueil; Échange/se connaître; Appui</a:t>
            </a:r>
            <a:endParaRPr lang="fr-CA" altLang="en-US" sz="3800" dirty="0"/>
          </a:p>
          <a:p>
            <a:pPr>
              <a:defRPr/>
            </a:pPr>
            <a:r>
              <a:rPr lang="fr-CA" altLang="en-US" sz="3800" b="1" dirty="0" smtClean="0"/>
              <a:t>Compétence: </a:t>
            </a:r>
            <a:r>
              <a:rPr lang="fr-CA" altLang="en-US" sz="3800" dirty="0" smtClean="0"/>
              <a:t>Reconnaître les forces; Utiliser les forces; Bâtir la confiance des autres</a:t>
            </a:r>
          </a:p>
          <a:p>
            <a:pPr>
              <a:defRPr/>
            </a:pPr>
            <a:r>
              <a:rPr lang="fr-CA" altLang="en-US" sz="3800" b="1" dirty="0" smtClean="0"/>
              <a:t>Autonomie: </a:t>
            </a:r>
            <a:r>
              <a:rPr lang="fr-CA" altLang="en-US" sz="3800" dirty="0" smtClean="0"/>
              <a:t>Entendre la voix des personnes; Donner le choix; Collaboration et prise de décisions</a:t>
            </a:r>
            <a:endParaRPr lang="en-CA" altLang="en-US" sz="3800" dirty="0" smtClean="0"/>
          </a:p>
          <a:p>
            <a:pPr>
              <a:defRPr/>
            </a:pPr>
            <a:endParaRPr lang="fr-CA" altLang="en-US" sz="3200" dirty="0" smtClean="0"/>
          </a:p>
          <a:p>
            <a:pPr>
              <a:defRPr/>
            </a:pPr>
            <a:endParaRPr lang="fr-CA" altLang="en-US" sz="3200" dirty="0" smtClean="0"/>
          </a:p>
          <a:p>
            <a:pPr marL="0" indent="0">
              <a:lnSpc>
                <a:spcPct val="100000"/>
              </a:lnSpc>
              <a:spcBef>
                <a:spcPts val="0"/>
              </a:spcBef>
              <a:defRPr/>
            </a:pPr>
            <a:endParaRPr lang="en-CA" altLang="en-US" sz="3200" b="1" dirty="0"/>
          </a:p>
        </p:txBody>
      </p:sp>
    </p:spTree>
    <p:extLst>
      <p:ext uri="{BB962C8B-B14F-4D97-AF65-F5344CB8AC3E}">
        <p14:creationId xmlns:p14="http://schemas.microsoft.com/office/powerpoint/2010/main" val="11452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44500" y="412750"/>
            <a:ext cx="1211580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algn="ctr"/>
            <a:r>
              <a:rPr lang="en-US" altLang="en-US" sz="6000" dirty="0"/>
              <a:t>Les </a:t>
            </a:r>
            <a:r>
              <a:rPr lang="en-US" altLang="en-US" sz="6000" dirty="0" err="1"/>
              <a:t>pratiques</a:t>
            </a:r>
            <a:r>
              <a:rPr lang="en-US" altLang="en-US" sz="6000" dirty="0"/>
              <a:t> des </a:t>
            </a:r>
            <a:r>
              <a:rPr lang="en-US" altLang="en-US" sz="6000" dirty="0" err="1"/>
              <a:t>atouts</a:t>
            </a:r>
            <a:r>
              <a:rPr lang="en-US" altLang="en-US" sz="6000" dirty="0"/>
              <a:t> de la </a:t>
            </a:r>
            <a:r>
              <a:rPr lang="en-US" altLang="en-US" sz="6000" dirty="0" err="1"/>
              <a:t>résilience</a:t>
            </a:r>
            <a:r>
              <a:rPr lang="en-US" altLang="en-US" sz="6000" dirty="0"/>
              <a:t/>
            </a:r>
            <a:br>
              <a:rPr lang="en-US" altLang="en-US" sz="6000" dirty="0"/>
            </a:br>
            <a:endParaRPr lang="en-US" altLang="en-US" sz="6000" dirty="0"/>
          </a:p>
        </p:txBody>
      </p:sp>
      <p:sp>
        <p:nvSpPr>
          <p:cNvPr id="3" name="Content Placeholder 2"/>
          <p:cNvSpPr>
            <a:spLocks noGrp="1"/>
          </p:cNvSpPr>
          <p:nvPr>
            <p:ph idx="1"/>
          </p:nvPr>
        </p:nvSpPr>
        <p:spPr>
          <a:xfrm>
            <a:off x="1198880" y="2866820"/>
            <a:ext cx="10911840" cy="5505019"/>
          </a:xfrm>
        </p:spPr>
        <p:txBody>
          <a:bodyPr anchor="t">
            <a:normAutofit fontScale="85000" lnSpcReduction="10000"/>
          </a:bodyPr>
          <a:lstStyle/>
          <a:p>
            <a:pPr>
              <a:spcBef>
                <a:spcPts val="2000"/>
              </a:spcBef>
              <a:defRPr/>
            </a:pPr>
            <a:r>
              <a:rPr lang="fr-CA" sz="3600" b="1" dirty="0" smtClean="0">
                <a:solidFill>
                  <a:schemeClr val="tx1">
                    <a:lumMod val="50000"/>
                  </a:schemeClr>
                </a:solidFill>
              </a:rPr>
              <a:t>Les atouts relationnels</a:t>
            </a:r>
            <a:r>
              <a:rPr lang="fr-CA" sz="3600" b="1" dirty="0" smtClean="0"/>
              <a:t>:  </a:t>
            </a:r>
            <a:r>
              <a:rPr lang="fr-CA" sz="3600" dirty="0" smtClean="0"/>
              <a:t>Attitudes pro-sociale; appui social</a:t>
            </a:r>
          </a:p>
          <a:p>
            <a:pPr>
              <a:spcBef>
                <a:spcPts val="2000"/>
              </a:spcBef>
              <a:defRPr/>
            </a:pPr>
            <a:r>
              <a:rPr lang="fr-CA" sz="3600" b="1" dirty="0" smtClean="0">
                <a:solidFill>
                  <a:schemeClr val="tx1">
                    <a:lumMod val="50000"/>
                  </a:schemeClr>
                </a:solidFill>
              </a:rPr>
              <a:t>Les atouts professionnels: </a:t>
            </a:r>
            <a:r>
              <a:rPr lang="fr-CA" sz="3600" dirty="0" smtClean="0"/>
              <a:t>Formation; soutien des collègues </a:t>
            </a:r>
          </a:p>
          <a:p>
            <a:pPr>
              <a:spcBef>
                <a:spcPts val="2000"/>
              </a:spcBef>
              <a:defRPr/>
            </a:pPr>
            <a:r>
              <a:rPr lang="fr-CA" sz="3600" b="1" dirty="0" smtClean="0">
                <a:solidFill>
                  <a:schemeClr val="tx1">
                    <a:lumMod val="50000"/>
                  </a:schemeClr>
                </a:solidFill>
              </a:rPr>
              <a:t>Les atouts d’attitude optimiste: </a:t>
            </a:r>
            <a:r>
              <a:rPr lang="fr-CA" sz="3600" dirty="0" smtClean="0"/>
              <a:t>Disposition positive; optimisme</a:t>
            </a:r>
          </a:p>
          <a:p>
            <a:pPr>
              <a:spcBef>
                <a:spcPts val="2000"/>
              </a:spcBef>
              <a:defRPr/>
            </a:pPr>
            <a:r>
              <a:rPr lang="fr-CA" sz="3600" b="1" dirty="0" smtClean="0">
                <a:solidFill>
                  <a:schemeClr val="tx1">
                    <a:lumMod val="50000"/>
                  </a:schemeClr>
                </a:solidFill>
              </a:rPr>
              <a:t>Les atouts d’intelligence émotionnelle: </a:t>
            </a:r>
            <a:r>
              <a:rPr lang="fr-CA" sz="3600" dirty="0" smtClean="0">
                <a:solidFill>
                  <a:schemeClr val="tx1">
                    <a:lumMod val="50000"/>
                  </a:schemeClr>
                </a:solidFill>
              </a:rPr>
              <a:t>C</a:t>
            </a:r>
            <a:r>
              <a:rPr lang="fr-CA" sz="3600" dirty="0" smtClean="0"/>
              <a:t>omprendre les émotions; communication positive </a:t>
            </a:r>
          </a:p>
          <a:p>
            <a:pPr>
              <a:spcBef>
                <a:spcPts val="2000"/>
              </a:spcBef>
              <a:defRPr/>
            </a:pPr>
            <a:r>
              <a:rPr lang="fr-CA" sz="3600" b="1" dirty="0" smtClean="0">
                <a:solidFill>
                  <a:schemeClr val="tx1">
                    <a:lumMod val="50000"/>
                  </a:schemeClr>
                </a:solidFill>
              </a:rPr>
              <a:t>Les atouts de l’adaptation: </a:t>
            </a:r>
            <a:r>
              <a:rPr lang="fr-CA" sz="3600" dirty="0" smtClean="0"/>
              <a:t>Plans proactifs; bâtir les solutions ensemble</a:t>
            </a:r>
            <a:endParaRPr lang="fr-CA" sz="3600" dirty="0"/>
          </a:p>
        </p:txBody>
      </p:sp>
    </p:spTree>
    <p:extLst>
      <p:ext uri="{BB962C8B-B14F-4D97-AF65-F5344CB8AC3E}">
        <p14:creationId xmlns:p14="http://schemas.microsoft.com/office/powerpoint/2010/main" val="1349164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prstGeom prst="rect">
            <a:avLst/>
          </a:prstGeom>
        </p:spPr>
        <p:txBody>
          <a:bodyPr>
            <a:normAutofit/>
          </a:bodyPr>
          <a:lstStyle/>
          <a:p>
            <a:pPr algn="ctr"/>
            <a:r>
              <a:rPr lang="fr-CA" sz="5400" dirty="0" smtClean="0"/>
              <a:t>Leadership positif</a:t>
            </a:r>
          </a:p>
        </p:txBody>
      </p:sp>
      <p:sp>
        <p:nvSpPr>
          <p:cNvPr id="187" name="Shape 187"/>
          <p:cNvSpPr>
            <a:spLocks noGrp="1"/>
          </p:cNvSpPr>
          <p:nvPr>
            <p:ph idx="1"/>
            <p:custDataLst>
              <p:tags r:id="rId2"/>
            </p:custDataLst>
          </p:nvPr>
        </p:nvSpPr>
        <p:spPr>
          <a:xfrm>
            <a:off x="772160" y="2866820"/>
            <a:ext cx="11826240" cy="5505019"/>
          </a:xfrm>
          <a:prstGeom prst="rect">
            <a:avLst/>
          </a:prstGeom>
        </p:spPr>
        <p:txBody>
          <a:bodyPr lIns="12700" tIns="12700" rIns="12700" bIns="12700">
            <a:normAutofit fontScale="85000" lnSpcReduction="20000"/>
          </a:bodyPr>
          <a:lstStyle/>
          <a:p>
            <a:pPr marL="0" indent="0">
              <a:buSzTx/>
              <a:buNone/>
            </a:pPr>
            <a:r>
              <a:rPr lang="fr-CA" sz="4200" dirty="0" smtClean="0"/>
              <a:t>Stratégies </a:t>
            </a:r>
            <a:r>
              <a:rPr lang="fr-CA" sz="4200" dirty="0" smtClean="0"/>
              <a:t>positives</a:t>
            </a:r>
          </a:p>
          <a:p>
            <a:pPr marL="0" indent="0">
              <a:buSzTx/>
              <a:buNone/>
            </a:pPr>
            <a:r>
              <a:rPr lang="fr-CA" sz="3400" dirty="0" smtClean="0"/>
              <a:t>Des recherches récentes liées aux pratiques exemplaires dans le domaine du mieux-être au travail ont montré l'importance </a:t>
            </a:r>
            <a:r>
              <a:rPr lang="fr-CA" sz="3400" dirty="0" smtClean="0">
                <a:solidFill>
                  <a:srgbClr val="EA243F"/>
                </a:solidFill>
              </a:rPr>
              <a:t>de dépasser les démarches axées sur les problèmes afin d'adopter une perspective plus positive pour les individus, leur potentiel et leurs motivations.</a:t>
            </a:r>
          </a:p>
          <a:p>
            <a:pPr marL="0" indent="0">
              <a:spcBef>
                <a:spcPts val="400"/>
              </a:spcBef>
              <a:buSzTx/>
              <a:buNone/>
            </a:pPr>
            <a:r>
              <a:rPr lang="fr-CA" sz="3400" dirty="0" smtClean="0"/>
              <a:t>Le leadership positif porte sur :</a:t>
            </a:r>
          </a:p>
          <a:p>
            <a:pPr marL="446400" lvl="1" indent="-342900">
              <a:spcBef>
                <a:spcPts val="400"/>
              </a:spcBef>
            </a:pPr>
            <a:r>
              <a:rPr lang="fr-CA" sz="2800" dirty="0" smtClean="0"/>
              <a:t>ce </a:t>
            </a:r>
            <a:r>
              <a:rPr lang="fr-CA" sz="2800" dirty="0" smtClean="0"/>
              <a:t>qui dynamise les individus et les organisations (en plus de leurs défis);</a:t>
            </a:r>
          </a:p>
          <a:p>
            <a:pPr marL="446400" lvl="1" indent="-342900">
              <a:spcBef>
                <a:spcPts val="400"/>
              </a:spcBef>
            </a:pPr>
            <a:r>
              <a:rPr lang="fr-CA" sz="2800" dirty="0" smtClean="0"/>
              <a:t>ce </a:t>
            </a:r>
            <a:r>
              <a:rPr lang="fr-CA" sz="2800" dirty="0" smtClean="0"/>
              <a:t>qui se déroule bien dans une organisation (en plus des défis); </a:t>
            </a:r>
          </a:p>
          <a:p>
            <a:pPr marL="446400">
              <a:spcBef>
                <a:spcPts val="400"/>
              </a:spcBef>
              <a:defRPr sz="2400"/>
            </a:pPr>
            <a:r>
              <a:rPr lang="fr-CA" sz="2800" dirty="0" smtClean="0"/>
              <a:t>ce qui stimule (en plus de ce qui est problématique); </a:t>
            </a:r>
          </a:p>
          <a:p>
            <a:pPr marL="446400">
              <a:spcBef>
                <a:spcPts val="400"/>
              </a:spcBef>
              <a:defRPr sz="2400"/>
            </a:pPr>
            <a:r>
              <a:rPr lang="fr-CA" sz="2800" dirty="0" smtClean="0"/>
              <a:t>ce qui est vécu comme étant positif (en plus de ce qui est inacceptable); </a:t>
            </a:r>
          </a:p>
          <a:p>
            <a:pPr marL="446400">
              <a:spcBef>
                <a:spcPts val="400"/>
              </a:spcBef>
              <a:defRPr sz="2400"/>
            </a:pPr>
            <a:r>
              <a:rPr lang="fr-CA" sz="2800" dirty="0" smtClean="0"/>
              <a:t>ce qui est extraordinaire (en plus de ce qui est simplement efficace), et sur ce qui est inspirant (en plus de ce qui est difficile).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MP900422857.jpg"/>
          <p:cNvPicPr>
            <a:picLocks noGrp="1" noChangeAspect="1"/>
          </p:cNvPicPr>
          <p:nvPr>
            <p:ph type="pic" sz="half" idx="13"/>
            <p:custDataLst>
              <p:tags r:id="rId1"/>
            </p:custDataLst>
          </p:nvPr>
        </p:nvPicPr>
        <p:blipFill>
          <a:blip r:embed="rId5">
            <a:extLst/>
          </a:blip>
          <a:srcRect l="16763" r="16763"/>
          <a:stretch>
            <a:fillRect/>
          </a:stretch>
        </p:blipFill>
        <p:spPr>
          <a:xfrm>
            <a:off x="0" y="2024312"/>
            <a:ext cx="4381500" cy="659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21600"/>
                </a:lnTo>
                <a:lnTo>
                  <a:pt x="21600" y="21600"/>
                </a:lnTo>
                <a:lnTo>
                  <a:pt x="21600" y="12"/>
                </a:lnTo>
                <a:cubicBezTo>
                  <a:pt x="21225" y="15"/>
                  <a:pt x="20310" y="14"/>
                  <a:pt x="20307" y="18"/>
                </a:cubicBezTo>
                <a:cubicBezTo>
                  <a:pt x="20275" y="52"/>
                  <a:pt x="19989" y="88"/>
                  <a:pt x="19669" y="98"/>
                </a:cubicBezTo>
                <a:cubicBezTo>
                  <a:pt x="19353" y="107"/>
                  <a:pt x="19094" y="138"/>
                  <a:pt x="19064" y="170"/>
                </a:cubicBezTo>
                <a:cubicBezTo>
                  <a:pt x="19041" y="196"/>
                  <a:pt x="18576" y="342"/>
                  <a:pt x="18448" y="364"/>
                </a:cubicBezTo>
                <a:cubicBezTo>
                  <a:pt x="18387" y="375"/>
                  <a:pt x="18151" y="389"/>
                  <a:pt x="17924" y="398"/>
                </a:cubicBezTo>
                <a:cubicBezTo>
                  <a:pt x="17524" y="413"/>
                  <a:pt x="17502" y="417"/>
                  <a:pt x="17225" y="505"/>
                </a:cubicBezTo>
                <a:cubicBezTo>
                  <a:pt x="16915" y="603"/>
                  <a:pt x="16417" y="816"/>
                  <a:pt x="16417" y="849"/>
                </a:cubicBezTo>
                <a:cubicBezTo>
                  <a:pt x="16417" y="861"/>
                  <a:pt x="16313" y="943"/>
                  <a:pt x="16186" y="1031"/>
                </a:cubicBezTo>
                <a:cubicBezTo>
                  <a:pt x="15948" y="1198"/>
                  <a:pt x="15730" y="1403"/>
                  <a:pt x="15576" y="1604"/>
                </a:cubicBezTo>
                <a:cubicBezTo>
                  <a:pt x="15527" y="1667"/>
                  <a:pt x="15475" y="1733"/>
                  <a:pt x="15460" y="1751"/>
                </a:cubicBezTo>
                <a:cubicBezTo>
                  <a:pt x="15446" y="1768"/>
                  <a:pt x="15419" y="1804"/>
                  <a:pt x="15402" y="1830"/>
                </a:cubicBezTo>
                <a:cubicBezTo>
                  <a:pt x="15385" y="1856"/>
                  <a:pt x="15263" y="1954"/>
                  <a:pt x="15132" y="2047"/>
                </a:cubicBezTo>
                <a:cubicBezTo>
                  <a:pt x="14711" y="2346"/>
                  <a:pt x="14316" y="2816"/>
                  <a:pt x="14165" y="3196"/>
                </a:cubicBezTo>
                <a:cubicBezTo>
                  <a:pt x="14151" y="3230"/>
                  <a:pt x="14111" y="3330"/>
                  <a:pt x="14075" y="3417"/>
                </a:cubicBezTo>
                <a:cubicBezTo>
                  <a:pt x="13979" y="3654"/>
                  <a:pt x="13931" y="4058"/>
                  <a:pt x="13950" y="4475"/>
                </a:cubicBezTo>
                <a:cubicBezTo>
                  <a:pt x="13959" y="4676"/>
                  <a:pt x="13975" y="4867"/>
                  <a:pt x="13985" y="4899"/>
                </a:cubicBezTo>
                <a:cubicBezTo>
                  <a:pt x="13995" y="4931"/>
                  <a:pt x="14018" y="5017"/>
                  <a:pt x="14036" y="5089"/>
                </a:cubicBezTo>
                <a:cubicBezTo>
                  <a:pt x="14121" y="5428"/>
                  <a:pt x="14286" y="5846"/>
                  <a:pt x="14425" y="6075"/>
                </a:cubicBezTo>
                <a:cubicBezTo>
                  <a:pt x="14478" y="6162"/>
                  <a:pt x="14540" y="6269"/>
                  <a:pt x="14564" y="6314"/>
                </a:cubicBezTo>
                <a:cubicBezTo>
                  <a:pt x="14589" y="6359"/>
                  <a:pt x="14672" y="6483"/>
                  <a:pt x="14748" y="6589"/>
                </a:cubicBezTo>
                <a:cubicBezTo>
                  <a:pt x="14825" y="6695"/>
                  <a:pt x="14903" y="6824"/>
                  <a:pt x="14920" y="6876"/>
                </a:cubicBezTo>
                <a:cubicBezTo>
                  <a:pt x="14997" y="7108"/>
                  <a:pt x="15117" y="7274"/>
                  <a:pt x="15306" y="7404"/>
                </a:cubicBezTo>
                <a:cubicBezTo>
                  <a:pt x="15386" y="7460"/>
                  <a:pt x="15492" y="7555"/>
                  <a:pt x="15541" y="7617"/>
                </a:cubicBezTo>
                <a:cubicBezTo>
                  <a:pt x="15639" y="7743"/>
                  <a:pt x="15781" y="8005"/>
                  <a:pt x="15781" y="8057"/>
                </a:cubicBezTo>
                <a:cubicBezTo>
                  <a:pt x="15781" y="8091"/>
                  <a:pt x="15919" y="8240"/>
                  <a:pt x="16073" y="8374"/>
                </a:cubicBezTo>
                <a:cubicBezTo>
                  <a:pt x="16119" y="8415"/>
                  <a:pt x="16166" y="8479"/>
                  <a:pt x="16178" y="8516"/>
                </a:cubicBezTo>
                <a:cubicBezTo>
                  <a:pt x="16190" y="8554"/>
                  <a:pt x="16213" y="8590"/>
                  <a:pt x="16229" y="8597"/>
                </a:cubicBezTo>
                <a:cubicBezTo>
                  <a:pt x="16245" y="8603"/>
                  <a:pt x="16259" y="8641"/>
                  <a:pt x="16259" y="8680"/>
                </a:cubicBezTo>
                <a:cubicBezTo>
                  <a:pt x="16259" y="8719"/>
                  <a:pt x="16273" y="8757"/>
                  <a:pt x="16290" y="8765"/>
                </a:cubicBezTo>
                <a:cubicBezTo>
                  <a:pt x="16307" y="8772"/>
                  <a:pt x="16321" y="8792"/>
                  <a:pt x="16321" y="8810"/>
                </a:cubicBezTo>
                <a:cubicBezTo>
                  <a:pt x="16321" y="8828"/>
                  <a:pt x="16340" y="8872"/>
                  <a:pt x="16364" y="8909"/>
                </a:cubicBezTo>
                <a:cubicBezTo>
                  <a:pt x="16388" y="8946"/>
                  <a:pt x="16435" y="9042"/>
                  <a:pt x="16466" y="9124"/>
                </a:cubicBezTo>
                <a:cubicBezTo>
                  <a:pt x="16497" y="9205"/>
                  <a:pt x="16555" y="9324"/>
                  <a:pt x="16595" y="9390"/>
                </a:cubicBezTo>
                <a:cubicBezTo>
                  <a:pt x="16635" y="9456"/>
                  <a:pt x="16676" y="9542"/>
                  <a:pt x="16683" y="9580"/>
                </a:cubicBezTo>
                <a:cubicBezTo>
                  <a:pt x="16691" y="9618"/>
                  <a:pt x="16704" y="9664"/>
                  <a:pt x="16715" y="9682"/>
                </a:cubicBezTo>
                <a:cubicBezTo>
                  <a:pt x="16746" y="9735"/>
                  <a:pt x="16770" y="9853"/>
                  <a:pt x="16787" y="10043"/>
                </a:cubicBezTo>
                <a:cubicBezTo>
                  <a:pt x="16801" y="10199"/>
                  <a:pt x="16788" y="10263"/>
                  <a:pt x="16703" y="10493"/>
                </a:cubicBezTo>
                <a:cubicBezTo>
                  <a:pt x="16648" y="10641"/>
                  <a:pt x="16592" y="10777"/>
                  <a:pt x="16578" y="10796"/>
                </a:cubicBezTo>
                <a:cubicBezTo>
                  <a:pt x="16563" y="10815"/>
                  <a:pt x="16524" y="10872"/>
                  <a:pt x="16493" y="10921"/>
                </a:cubicBezTo>
                <a:cubicBezTo>
                  <a:pt x="16401" y="11070"/>
                  <a:pt x="15983" y="11289"/>
                  <a:pt x="15584" y="11396"/>
                </a:cubicBezTo>
                <a:cubicBezTo>
                  <a:pt x="15492" y="11420"/>
                  <a:pt x="15394" y="11453"/>
                  <a:pt x="15367" y="11468"/>
                </a:cubicBezTo>
                <a:cubicBezTo>
                  <a:pt x="15339" y="11484"/>
                  <a:pt x="15297" y="11497"/>
                  <a:pt x="15273" y="11497"/>
                </a:cubicBezTo>
                <a:cubicBezTo>
                  <a:pt x="15216" y="11498"/>
                  <a:pt x="14899" y="11570"/>
                  <a:pt x="14872" y="11588"/>
                </a:cubicBezTo>
                <a:cubicBezTo>
                  <a:pt x="14860" y="11596"/>
                  <a:pt x="14698" y="11601"/>
                  <a:pt x="14512" y="11601"/>
                </a:cubicBezTo>
                <a:cubicBezTo>
                  <a:pt x="14159" y="11601"/>
                  <a:pt x="14111" y="11590"/>
                  <a:pt x="14060" y="11493"/>
                </a:cubicBezTo>
                <a:cubicBezTo>
                  <a:pt x="14036" y="11449"/>
                  <a:pt x="13886" y="11424"/>
                  <a:pt x="13831" y="11454"/>
                </a:cubicBezTo>
                <a:cubicBezTo>
                  <a:pt x="13808" y="11467"/>
                  <a:pt x="13782" y="11531"/>
                  <a:pt x="13774" y="11597"/>
                </a:cubicBezTo>
                <a:cubicBezTo>
                  <a:pt x="13766" y="11663"/>
                  <a:pt x="13744" y="11755"/>
                  <a:pt x="13725" y="11801"/>
                </a:cubicBezTo>
                <a:cubicBezTo>
                  <a:pt x="13706" y="11848"/>
                  <a:pt x="13678" y="11953"/>
                  <a:pt x="13660" y="12034"/>
                </a:cubicBezTo>
                <a:cubicBezTo>
                  <a:pt x="13630" y="12179"/>
                  <a:pt x="13624" y="12184"/>
                  <a:pt x="13432" y="12301"/>
                </a:cubicBezTo>
                <a:cubicBezTo>
                  <a:pt x="13277" y="12395"/>
                  <a:pt x="13189" y="12430"/>
                  <a:pt x="13017" y="12466"/>
                </a:cubicBezTo>
                <a:cubicBezTo>
                  <a:pt x="12780" y="12516"/>
                  <a:pt x="12667" y="12585"/>
                  <a:pt x="12649" y="12694"/>
                </a:cubicBezTo>
                <a:cubicBezTo>
                  <a:pt x="12643" y="12725"/>
                  <a:pt x="12634" y="12771"/>
                  <a:pt x="12625" y="12795"/>
                </a:cubicBezTo>
                <a:cubicBezTo>
                  <a:pt x="12610" y="12841"/>
                  <a:pt x="12259" y="13015"/>
                  <a:pt x="12181" y="13015"/>
                </a:cubicBezTo>
                <a:cubicBezTo>
                  <a:pt x="12157" y="13015"/>
                  <a:pt x="12088" y="13033"/>
                  <a:pt x="12031" y="13055"/>
                </a:cubicBezTo>
                <a:cubicBezTo>
                  <a:pt x="11973" y="13078"/>
                  <a:pt x="11826" y="13110"/>
                  <a:pt x="11704" y="13127"/>
                </a:cubicBezTo>
                <a:cubicBezTo>
                  <a:pt x="11473" y="13159"/>
                  <a:pt x="11323" y="13199"/>
                  <a:pt x="10773" y="13380"/>
                </a:cubicBezTo>
                <a:cubicBezTo>
                  <a:pt x="10420" y="13497"/>
                  <a:pt x="10284" y="13582"/>
                  <a:pt x="10143" y="13774"/>
                </a:cubicBezTo>
                <a:cubicBezTo>
                  <a:pt x="10057" y="13891"/>
                  <a:pt x="9912" y="14190"/>
                  <a:pt x="9912" y="14249"/>
                </a:cubicBezTo>
                <a:cubicBezTo>
                  <a:pt x="9912" y="14273"/>
                  <a:pt x="9891" y="14311"/>
                  <a:pt x="9867" y="14334"/>
                </a:cubicBezTo>
                <a:cubicBezTo>
                  <a:pt x="9843" y="14357"/>
                  <a:pt x="9816" y="14423"/>
                  <a:pt x="9806" y="14481"/>
                </a:cubicBezTo>
                <a:cubicBezTo>
                  <a:pt x="9796" y="14539"/>
                  <a:pt x="9779" y="14646"/>
                  <a:pt x="9767" y="14719"/>
                </a:cubicBezTo>
                <a:cubicBezTo>
                  <a:pt x="9755" y="14791"/>
                  <a:pt x="9733" y="14855"/>
                  <a:pt x="9718" y="14862"/>
                </a:cubicBezTo>
                <a:cubicBezTo>
                  <a:pt x="9703" y="14868"/>
                  <a:pt x="9688" y="14909"/>
                  <a:pt x="9687" y="14951"/>
                </a:cubicBezTo>
                <a:cubicBezTo>
                  <a:pt x="9684" y="15042"/>
                  <a:pt x="9622" y="15250"/>
                  <a:pt x="9585" y="15288"/>
                </a:cubicBezTo>
                <a:cubicBezTo>
                  <a:pt x="9567" y="15307"/>
                  <a:pt x="9541" y="15309"/>
                  <a:pt x="9499" y="15293"/>
                </a:cubicBezTo>
                <a:cubicBezTo>
                  <a:pt x="9466" y="15282"/>
                  <a:pt x="9393" y="15271"/>
                  <a:pt x="9335" y="15271"/>
                </a:cubicBezTo>
                <a:cubicBezTo>
                  <a:pt x="9276" y="15271"/>
                  <a:pt x="9199" y="15260"/>
                  <a:pt x="9164" y="15244"/>
                </a:cubicBezTo>
                <a:cubicBezTo>
                  <a:pt x="9130" y="15229"/>
                  <a:pt x="9031" y="15203"/>
                  <a:pt x="8943" y="15188"/>
                </a:cubicBezTo>
                <a:cubicBezTo>
                  <a:pt x="8856" y="15173"/>
                  <a:pt x="8770" y="15152"/>
                  <a:pt x="8752" y="15143"/>
                </a:cubicBezTo>
                <a:cubicBezTo>
                  <a:pt x="8733" y="15133"/>
                  <a:pt x="8641" y="15117"/>
                  <a:pt x="8546" y="15106"/>
                </a:cubicBezTo>
                <a:cubicBezTo>
                  <a:pt x="8385" y="15088"/>
                  <a:pt x="8180" y="15043"/>
                  <a:pt x="7754" y="14933"/>
                </a:cubicBezTo>
                <a:cubicBezTo>
                  <a:pt x="7658" y="14908"/>
                  <a:pt x="7515" y="14880"/>
                  <a:pt x="7437" y="14870"/>
                </a:cubicBezTo>
                <a:cubicBezTo>
                  <a:pt x="7358" y="14859"/>
                  <a:pt x="7247" y="14835"/>
                  <a:pt x="7192" y="14817"/>
                </a:cubicBezTo>
                <a:cubicBezTo>
                  <a:pt x="7137" y="14800"/>
                  <a:pt x="7024" y="14781"/>
                  <a:pt x="6940" y="14775"/>
                </a:cubicBezTo>
                <a:cubicBezTo>
                  <a:pt x="6855" y="14768"/>
                  <a:pt x="6672" y="14738"/>
                  <a:pt x="6533" y="14710"/>
                </a:cubicBezTo>
                <a:cubicBezTo>
                  <a:pt x="6393" y="14681"/>
                  <a:pt x="6234" y="14649"/>
                  <a:pt x="6181" y="14638"/>
                </a:cubicBezTo>
                <a:cubicBezTo>
                  <a:pt x="6127" y="14627"/>
                  <a:pt x="6039" y="14618"/>
                  <a:pt x="5985" y="14618"/>
                </a:cubicBezTo>
                <a:cubicBezTo>
                  <a:pt x="5931" y="14618"/>
                  <a:pt x="5877" y="14610"/>
                  <a:pt x="5868" y="14600"/>
                </a:cubicBezTo>
                <a:cubicBezTo>
                  <a:pt x="5858" y="14590"/>
                  <a:pt x="5779" y="14576"/>
                  <a:pt x="5690" y="14569"/>
                </a:cubicBezTo>
                <a:cubicBezTo>
                  <a:pt x="5600" y="14562"/>
                  <a:pt x="5510" y="14547"/>
                  <a:pt x="5490" y="14537"/>
                </a:cubicBezTo>
                <a:cubicBezTo>
                  <a:pt x="5470" y="14526"/>
                  <a:pt x="5395" y="14511"/>
                  <a:pt x="5326" y="14503"/>
                </a:cubicBezTo>
                <a:cubicBezTo>
                  <a:pt x="5175" y="14485"/>
                  <a:pt x="5045" y="14399"/>
                  <a:pt x="4921" y="14234"/>
                </a:cubicBezTo>
                <a:cubicBezTo>
                  <a:pt x="4837" y="14123"/>
                  <a:pt x="4829" y="14005"/>
                  <a:pt x="4901" y="13955"/>
                </a:cubicBezTo>
                <a:cubicBezTo>
                  <a:pt x="4917" y="13944"/>
                  <a:pt x="4930" y="13912"/>
                  <a:pt x="4930" y="13885"/>
                </a:cubicBezTo>
                <a:cubicBezTo>
                  <a:pt x="4930" y="13810"/>
                  <a:pt x="5022" y="13701"/>
                  <a:pt x="5063" y="13729"/>
                </a:cubicBezTo>
                <a:cubicBezTo>
                  <a:pt x="5086" y="13744"/>
                  <a:pt x="5118" y="13745"/>
                  <a:pt x="5155" y="13732"/>
                </a:cubicBezTo>
                <a:cubicBezTo>
                  <a:pt x="5192" y="13718"/>
                  <a:pt x="5219" y="13719"/>
                  <a:pt x="5232" y="13733"/>
                </a:cubicBezTo>
                <a:cubicBezTo>
                  <a:pt x="5243" y="13745"/>
                  <a:pt x="5264" y="13749"/>
                  <a:pt x="5279" y="13743"/>
                </a:cubicBezTo>
                <a:cubicBezTo>
                  <a:pt x="5294" y="13737"/>
                  <a:pt x="5313" y="13739"/>
                  <a:pt x="5322" y="13748"/>
                </a:cubicBezTo>
                <a:cubicBezTo>
                  <a:pt x="5348" y="13776"/>
                  <a:pt x="6580" y="13761"/>
                  <a:pt x="6635" y="13732"/>
                </a:cubicBezTo>
                <a:cubicBezTo>
                  <a:pt x="6639" y="13729"/>
                  <a:pt x="6655" y="13725"/>
                  <a:pt x="6668" y="13722"/>
                </a:cubicBezTo>
                <a:cubicBezTo>
                  <a:pt x="6681" y="13720"/>
                  <a:pt x="6745" y="13703"/>
                  <a:pt x="6813" y="13683"/>
                </a:cubicBezTo>
                <a:cubicBezTo>
                  <a:pt x="6880" y="13664"/>
                  <a:pt x="6946" y="13653"/>
                  <a:pt x="6959" y="13659"/>
                </a:cubicBezTo>
                <a:cubicBezTo>
                  <a:pt x="6973" y="13664"/>
                  <a:pt x="7018" y="13651"/>
                  <a:pt x="7059" y="13630"/>
                </a:cubicBezTo>
                <a:cubicBezTo>
                  <a:pt x="7100" y="13609"/>
                  <a:pt x="7150" y="13594"/>
                  <a:pt x="7169" y="13599"/>
                </a:cubicBezTo>
                <a:cubicBezTo>
                  <a:pt x="7187" y="13603"/>
                  <a:pt x="7228" y="13588"/>
                  <a:pt x="7259" y="13565"/>
                </a:cubicBezTo>
                <a:cubicBezTo>
                  <a:pt x="7290" y="13542"/>
                  <a:pt x="7333" y="13528"/>
                  <a:pt x="7355" y="13534"/>
                </a:cubicBezTo>
                <a:cubicBezTo>
                  <a:pt x="7393" y="13544"/>
                  <a:pt x="8039" y="13125"/>
                  <a:pt x="8039" y="13090"/>
                </a:cubicBezTo>
                <a:cubicBezTo>
                  <a:pt x="8039" y="13085"/>
                  <a:pt x="8103" y="13019"/>
                  <a:pt x="8180" y="12946"/>
                </a:cubicBezTo>
                <a:cubicBezTo>
                  <a:pt x="8257" y="12872"/>
                  <a:pt x="8353" y="12774"/>
                  <a:pt x="8393" y="12725"/>
                </a:cubicBezTo>
                <a:cubicBezTo>
                  <a:pt x="8434" y="12676"/>
                  <a:pt x="8563" y="12526"/>
                  <a:pt x="8681" y="12393"/>
                </a:cubicBezTo>
                <a:cubicBezTo>
                  <a:pt x="8799" y="12260"/>
                  <a:pt x="8896" y="12147"/>
                  <a:pt x="8896" y="12141"/>
                </a:cubicBezTo>
                <a:cubicBezTo>
                  <a:pt x="8896" y="12135"/>
                  <a:pt x="8947" y="12078"/>
                  <a:pt x="9008" y="12015"/>
                </a:cubicBezTo>
                <a:cubicBezTo>
                  <a:pt x="9069" y="11951"/>
                  <a:pt x="9117" y="11895"/>
                  <a:pt x="9117" y="11889"/>
                </a:cubicBezTo>
                <a:cubicBezTo>
                  <a:pt x="9117" y="11876"/>
                  <a:pt x="9318" y="11665"/>
                  <a:pt x="9653" y="11327"/>
                </a:cubicBezTo>
                <a:cubicBezTo>
                  <a:pt x="9786" y="11193"/>
                  <a:pt x="9936" y="11033"/>
                  <a:pt x="9986" y="10969"/>
                </a:cubicBezTo>
                <a:cubicBezTo>
                  <a:pt x="10037" y="10905"/>
                  <a:pt x="10120" y="10807"/>
                  <a:pt x="10170" y="10752"/>
                </a:cubicBezTo>
                <a:cubicBezTo>
                  <a:pt x="10220" y="10697"/>
                  <a:pt x="10260" y="10648"/>
                  <a:pt x="10260" y="10643"/>
                </a:cubicBezTo>
                <a:cubicBezTo>
                  <a:pt x="10260" y="10622"/>
                  <a:pt x="10664" y="10242"/>
                  <a:pt x="10927" y="10013"/>
                </a:cubicBezTo>
                <a:cubicBezTo>
                  <a:pt x="11130" y="9837"/>
                  <a:pt x="11204" y="9768"/>
                  <a:pt x="11295" y="9663"/>
                </a:cubicBezTo>
                <a:cubicBezTo>
                  <a:pt x="11692" y="9208"/>
                  <a:pt x="11956" y="8738"/>
                  <a:pt x="12072" y="8279"/>
                </a:cubicBezTo>
                <a:cubicBezTo>
                  <a:pt x="12134" y="8034"/>
                  <a:pt x="12138" y="7965"/>
                  <a:pt x="12117" y="7625"/>
                </a:cubicBezTo>
                <a:cubicBezTo>
                  <a:pt x="12074" y="6949"/>
                  <a:pt x="12071" y="6720"/>
                  <a:pt x="12105" y="6634"/>
                </a:cubicBezTo>
                <a:cubicBezTo>
                  <a:pt x="12123" y="6588"/>
                  <a:pt x="12222" y="6435"/>
                  <a:pt x="12324" y="6296"/>
                </a:cubicBezTo>
                <a:cubicBezTo>
                  <a:pt x="12427" y="6157"/>
                  <a:pt x="12534" y="5981"/>
                  <a:pt x="12563" y="5906"/>
                </a:cubicBezTo>
                <a:cubicBezTo>
                  <a:pt x="12591" y="5831"/>
                  <a:pt x="12628" y="5754"/>
                  <a:pt x="12643" y="5734"/>
                </a:cubicBezTo>
                <a:cubicBezTo>
                  <a:pt x="12661" y="5711"/>
                  <a:pt x="12651" y="5675"/>
                  <a:pt x="12616" y="5629"/>
                </a:cubicBezTo>
                <a:cubicBezTo>
                  <a:pt x="12525" y="5512"/>
                  <a:pt x="12544" y="5199"/>
                  <a:pt x="12665" y="4799"/>
                </a:cubicBezTo>
                <a:cubicBezTo>
                  <a:pt x="12786" y="4396"/>
                  <a:pt x="12827" y="4166"/>
                  <a:pt x="12835" y="3837"/>
                </a:cubicBezTo>
                <a:cubicBezTo>
                  <a:pt x="12842" y="3541"/>
                  <a:pt x="12896" y="3278"/>
                  <a:pt x="12950" y="3285"/>
                </a:cubicBezTo>
                <a:cubicBezTo>
                  <a:pt x="12971" y="3288"/>
                  <a:pt x="12989" y="3270"/>
                  <a:pt x="12989" y="3244"/>
                </a:cubicBezTo>
                <a:cubicBezTo>
                  <a:pt x="12993" y="3063"/>
                  <a:pt x="12972" y="2756"/>
                  <a:pt x="12948" y="2658"/>
                </a:cubicBezTo>
                <a:cubicBezTo>
                  <a:pt x="12929" y="2578"/>
                  <a:pt x="12900" y="2436"/>
                  <a:pt x="12858" y="2216"/>
                </a:cubicBezTo>
                <a:cubicBezTo>
                  <a:pt x="12837" y="2106"/>
                  <a:pt x="12801" y="1992"/>
                  <a:pt x="12778" y="1963"/>
                </a:cubicBezTo>
                <a:cubicBezTo>
                  <a:pt x="12755" y="1933"/>
                  <a:pt x="12735" y="1894"/>
                  <a:pt x="12735" y="1877"/>
                </a:cubicBezTo>
                <a:cubicBezTo>
                  <a:pt x="12735" y="1843"/>
                  <a:pt x="12558" y="1498"/>
                  <a:pt x="12471" y="1363"/>
                </a:cubicBezTo>
                <a:cubicBezTo>
                  <a:pt x="12410" y="1269"/>
                  <a:pt x="12405" y="1232"/>
                  <a:pt x="12449" y="1213"/>
                </a:cubicBezTo>
                <a:cubicBezTo>
                  <a:pt x="12469" y="1205"/>
                  <a:pt x="12463" y="1176"/>
                  <a:pt x="12432" y="1135"/>
                </a:cubicBezTo>
                <a:cubicBezTo>
                  <a:pt x="12404" y="1100"/>
                  <a:pt x="12388" y="1046"/>
                  <a:pt x="12397" y="1017"/>
                </a:cubicBezTo>
                <a:cubicBezTo>
                  <a:pt x="12405" y="987"/>
                  <a:pt x="12386" y="936"/>
                  <a:pt x="12352" y="897"/>
                </a:cubicBezTo>
                <a:cubicBezTo>
                  <a:pt x="12319" y="860"/>
                  <a:pt x="12290" y="787"/>
                  <a:pt x="12287" y="736"/>
                </a:cubicBezTo>
                <a:cubicBezTo>
                  <a:pt x="12284" y="685"/>
                  <a:pt x="12271" y="629"/>
                  <a:pt x="12258" y="611"/>
                </a:cubicBezTo>
                <a:cubicBezTo>
                  <a:pt x="12244" y="594"/>
                  <a:pt x="12201" y="519"/>
                  <a:pt x="12162" y="443"/>
                </a:cubicBezTo>
                <a:cubicBezTo>
                  <a:pt x="12123" y="368"/>
                  <a:pt x="12049" y="238"/>
                  <a:pt x="11997" y="153"/>
                </a:cubicBezTo>
                <a:lnTo>
                  <a:pt x="11905" y="0"/>
                </a:lnTo>
                <a:lnTo>
                  <a:pt x="3228" y="0"/>
                </a:lnTo>
                <a:lnTo>
                  <a:pt x="0" y="0"/>
                </a:lnTo>
                <a:close/>
              </a:path>
            </a:pathLst>
          </a:custGeom>
        </p:spPr>
      </p:pic>
      <p:sp>
        <p:nvSpPr>
          <p:cNvPr id="190" name="Shape 190"/>
          <p:cNvSpPr>
            <a:spLocks noGrp="1"/>
          </p:cNvSpPr>
          <p:nvPr>
            <p:ph type="title"/>
            <p:custDataLst>
              <p:tags r:id="rId2"/>
            </p:custDataLst>
          </p:nvPr>
        </p:nvSpPr>
        <p:spPr>
          <a:xfrm>
            <a:off x="2093606" y="554927"/>
            <a:ext cx="9345910" cy="1492245"/>
          </a:xfrm>
          <a:prstGeom prst="rect">
            <a:avLst/>
          </a:prstGeom>
        </p:spPr>
        <p:txBody>
          <a:bodyPr>
            <a:noAutofit/>
          </a:bodyPr>
          <a:lstStyle/>
          <a:p>
            <a:pPr algn="ctr"/>
            <a:r>
              <a:rPr lang="fr-CA" sz="5400" dirty="0" smtClean="0"/>
              <a:t>Hypothèses liées au leadership positif</a:t>
            </a:r>
          </a:p>
        </p:txBody>
      </p:sp>
      <p:sp>
        <p:nvSpPr>
          <p:cNvPr id="191" name="Shape 191"/>
          <p:cNvSpPr>
            <a:spLocks noGrp="1"/>
          </p:cNvSpPr>
          <p:nvPr>
            <p:ph type="body" sz="half" idx="1"/>
            <p:custDataLst>
              <p:tags r:id="rId3"/>
            </p:custDataLst>
          </p:nvPr>
        </p:nvSpPr>
        <p:spPr>
          <a:xfrm>
            <a:off x="5120640" y="2773612"/>
            <a:ext cx="7640320" cy="5842000"/>
          </a:xfrm>
          <a:prstGeom prst="rect">
            <a:avLst/>
          </a:prstGeom>
        </p:spPr>
        <p:txBody>
          <a:bodyPr/>
          <a:lstStyle/>
          <a:p>
            <a:pPr>
              <a:spcBef>
                <a:spcPts val="400"/>
              </a:spcBef>
              <a:defRPr sz="2800"/>
            </a:pPr>
            <a:r>
              <a:rPr lang="fr-CA" sz="3600" dirty="0" smtClean="0"/>
              <a:t>Les gens possèdent des forces et des talents leur permettant d'initier, d'orienter et de maintenir un travail  positif et des orientations dans leur vie </a:t>
            </a:r>
            <a:r>
              <a:rPr lang="fr-CA" sz="2000" dirty="0" smtClean="0"/>
              <a:t>(Hamilton et Hamilton, 2004; Losier et Morrison, 2007). </a:t>
            </a:r>
          </a:p>
          <a:p>
            <a:pPr marL="0" indent="0" algn="ctr">
              <a:spcBef>
                <a:spcPts val="400"/>
              </a:spcBef>
              <a:buSzTx/>
              <a:buNone/>
              <a:defRPr sz="2800">
                <a:solidFill>
                  <a:srgbClr val="E5233F"/>
                </a:solidFill>
              </a:defRPr>
            </a:pPr>
            <a:endParaRPr lang="fr-CA" dirty="0" smtClean="0"/>
          </a:p>
          <a:p>
            <a:pPr>
              <a:spcBef>
                <a:spcPts val="400"/>
              </a:spcBef>
              <a:defRPr sz="2800"/>
            </a:pPr>
            <a:r>
              <a:rPr lang="fr-CA" sz="3600" dirty="0" smtClean="0"/>
              <a:t>L'engagement et l'autonomisation sont essentiels au développement ou aux changements positifs </a:t>
            </a:r>
            <a:r>
              <a:rPr lang="fr-CA" sz="2000" dirty="0" smtClean="0"/>
              <a:t>(CSPH, 2002; Deci &amp; Ryan, 2007).</a:t>
            </a:r>
            <a:r>
              <a:rPr lang="fr-CA" dirty="0" smtClean="0"/>
              <a:t>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MP910221029.jpg"/>
          <p:cNvPicPr>
            <a:picLocks noGrp="1" noChangeAspect="1"/>
          </p:cNvPicPr>
          <p:nvPr>
            <p:ph type="pic" sz="half" idx="13"/>
            <p:custDataLst>
              <p:tags r:id="rId1"/>
            </p:custDataLst>
          </p:nvPr>
        </p:nvPicPr>
        <p:blipFill>
          <a:blip r:embed="rId5">
            <a:extLst/>
          </a:blip>
          <a:srcRect l="4334" r="4334"/>
          <a:stretch>
            <a:fillRect/>
          </a:stretch>
        </p:blipFill>
        <p:spPr>
          <a:xfrm>
            <a:off x="8623300" y="2087812"/>
            <a:ext cx="4381500" cy="6591300"/>
          </a:xfrm>
          <a:custGeom>
            <a:avLst/>
            <a:gdLst/>
            <a:ahLst/>
            <a:cxnLst>
              <a:cxn ang="0">
                <a:pos x="wd2" y="hd2"/>
              </a:cxn>
              <a:cxn ang="5400000">
                <a:pos x="wd2" y="hd2"/>
              </a:cxn>
              <a:cxn ang="10800000">
                <a:pos x="wd2" y="hd2"/>
              </a:cxn>
              <a:cxn ang="16200000">
                <a:pos x="wd2" y="hd2"/>
              </a:cxn>
            </a:cxnLst>
            <a:rect l="0" t="0" r="r" b="b"/>
            <a:pathLst>
              <a:path w="21508" h="21598" extrusionOk="0">
                <a:moveTo>
                  <a:pt x="12557" y="1"/>
                </a:moveTo>
                <a:cubicBezTo>
                  <a:pt x="12523" y="-2"/>
                  <a:pt x="12467" y="0"/>
                  <a:pt x="12431" y="6"/>
                </a:cubicBezTo>
                <a:cubicBezTo>
                  <a:pt x="12395" y="12"/>
                  <a:pt x="12300" y="13"/>
                  <a:pt x="12219" y="9"/>
                </a:cubicBezTo>
                <a:cubicBezTo>
                  <a:pt x="12139" y="4"/>
                  <a:pt x="12028" y="7"/>
                  <a:pt x="11973" y="14"/>
                </a:cubicBezTo>
                <a:cubicBezTo>
                  <a:pt x="11883" y="27"/>
                  <a:pt x="11691" y="32"/>
                  <a:pt x="11643" y="22"/>
                </a:cubicBezTo>
                <a:cubicBezTo>
                  <a:pt x="11632" y="20"/>
                  <a:pt x="11550" y="19"/>
                  <a:pt x="11462" y="20"/>
                </a:cubicBezTo>
                <a:cubicBezTo>
                  <a:pt x="11302" y="21"/>
                  <a:pt x="11299" y="22"/>
                  <a:pt x="11215" y="77"/>
                </a:cubicBezTo>
                <a:cubicBezTo>
                  <a:pt x="11169" y="107"/>
                  <a:pt x="11123" y="133"/>
                  <a:pt x="11112" y="133"/>
                </a:cubicBezTo>
                <a:cubicBezTo>
                  <a:pt x="11102" y="133"/>
                  <a:pt x="11077" y="145"/>
                  <a:pt x="11059" y="160"/>
                </a:cubicBezTo>
                <a:cubicBezTo>
                  <a:pt x="11040" y="174"/>
                  <a:pt x="11002" y="190"/>
                  <a:pt x="10973" y="195"/>
                </a:cubicBezTo>
                <a:cubicBezTo>
                  <a:pt x="10944" y="200"/>
                  <a:pt x="10903" y="216"/>
                  <a:pt x="10879" y="232"/>
                </a:cubicBezTo>
                <a:cubicBezTo>
                  <a:pt x="10851" y="251"/>
                  <a:pt x="10799" y="263"/>
                  <a:pt x="10717" y="268"/>
                </a:cubicBezTo>
                <a:cubicBezTo>
                  <a:pt x="10627" y="274"/>
                  <a:pt x="10593" y="281"/>
                  <a:pt x="10578" y="301"/>
                </a:cubicBezTo>
                <a:cubicBezTo>
                  <a:pt x="10567" y="316"/>
                  <a:pt x="10551" y="326"/>
                  <a:pt x="10541" y="322"/>
                </a:cubicBezTo>
                <a:cubicBezTo>
                  <a:pt x="10524" y="314"/>
                  <a:pt x="10412" y="351"/>
                  <a:pt x="10274" y="414"/>
                </a:cubicBezTo>
                <a:cubicBezTo>
                  <a:pt x="10199" y="448"/>
                  <a:pt x="9978" y="612"/>
                  <a:pt x="9988" y="626"/>
                </a:cubicBezTo>
                <a:cubicBezTo>
                  <a:pt x="9996" y="638"/>
                  <a:pt x="9869" y="781"/>
                  <a:pt x="9774" y="864"/>
                </a:cubicBezTo>
                <a:cubicBezTo>
                  <a:pt x="9662" y="963"/>
                  <a:pt x="9272" y="1338"/>
                  <a:pt x="9272" y="1348"/>
                </a:cubicBezTo>
                <a:cubicBezTo>
                  <a:pt x="9272" y="1352"/>
                  <a:pt x="9246" y="1382"/>
                  <a:pt x="9215" y="1414"/>
                </a:cubicBezTo>
                <a:cubicBezTo>
                  <a:pt x="9139" y="1495"/>
                  <a:pt x="9047" y="1637"/>
                  <a:pt x="8988" y="1768"/>
                </a:cubicBezTo>
                <a:cubicBezTo>
                  <a:pt x="8961" y="1827"/>
                  <a:pt x="8932" y="1882"/>
                  <a:pt x="8923" y="1890"/>
                </a:cubicBezTo>
                <a:cubicBezTo>
                  <a:pt x="8914" y="1899"/>
                  <a:pt x="8905" y="1914"/>
                  <a:pt x="8906" y="1926"/>
                </a:cubicBezTo>
                <a:cubicBezTo>
                  <a:pt x="8906" y="1959"/>
                  <a:pt x="8840" y="2152"/>
                  <a:pt x="8820" y="2180"/>
                </a:cubicBezTo>
                <a:cubicBezTo>
                  <a:pt x="8809" y="2194"/>
                  <a:pt x="8807" y="2212"/>
                  <a:pt x="8814" y="2219"/>
                </a:cubicBezTo>
                <a:cubicBezTo>
                  <a:pt x="8821" y="2227"/>
                  <a:pt x="8816" y="2241"/>
                  <a:pt x="8804" y="2251"/>
                </a:cubicBezTo>
                <a:cubicBezTo>
                  <a:pt x="8793" y="2260"/>
                  <a:pt x="8780" y="2293"/>
                  <a:pt x="8774" y="2323"/>
                </a:cubicBezTo>
                <a:cubicBezTo>
                  <a:pt x="8751" y="2441"/>
                  <a:pt x="8740" y="2476"/>
                  <a:pt x="8720" y="2493"/>
                </a:cubicBezTo>
                <a:cubicBezTo>
                  <a:pt x="8709" y="2502"/>
                  <a:pt x="8705" y="2521"/>
                  <a:pt x="8711" y="2536"/>
                </a:cubicBezTo>
                <a:cubicBezTo>
                  <a:pt x="8716" y="2551"/>
                  <a:pt x="8713" y="2593"/>
                  <a:pt x="8703" y="2630"/>
                </a:cubicBezTo>
                <a:cubicBezTo>
                  <a:pt x="8693" y="2667"/>
                  <a:pt x="8682" y="2710"/>
                  <a:pt x="8678" y="2725"/>
                </a:cubicBezTo>
                <a:cubicBezTo>
                  <a:pt x="8653" y="2821"/>
                  <a:pt x="8605" y="2974"/>
                  <a:pt x="8598" y="2982"/>
                </a:cubicBezTo>
                <a:cubicBezTo>
                  <a:pt x="8594" y="2987"/>
                  <a:pt x="8571" y="3041"/>
                  <a:pt x="8549" y="3102"/>
                </a:cubicBezTo>
                <a:cubicBezTo>
                  <a:pt x="8509" y="3207"/>
                  <a:pt x="8386" y="3429"/>
                  <a:pt x="8348" y="3465"/>
                </a:cubicBezTo>
                <a:cubicBezTo>
                  <a:pt x="8338" y="3474"/>
                  <a:pt x="8338" y="3494"/>
                  <a:pt x="8344" y="3509"/>
                </a:cubicBezTo>
                <a:cubicBezTo>
                  <a:pt x="8351" y="3525"/>
                  <a:pt x="8333" y="3574"/>
                  <a:pt x="8304" y="3625"/>
                </a:cubicBezTo>
                <a:cubicBezTo>
                  <a:pt x="8276" y="3674"/>
                  <a:pt x="8260" y="3726"/>
                  <a:pt x="8266" y="3743"/>
                </a:cubicBezTo>
                <a:cubicBezTo>
                  <a:pt x="8272" y="3760"/>
                  <a:pt x="8267" y="3778"/>
                  <a:pt x="8257" y="3783"/>
                </a:cubicBezTo>
                <a:cubicBezTo>
                  <a:pt x="8246" y="3787"/>
                  <a:pt x="8237" y="3805"/>
                  <a:pt x="8237" y="3822"/>
                </a:cubicBezTo>
                <a:cubicBezTo>
                  <a:pt x="8237" y="3839"/>
                  <a:pt x="8224" y="3865"/>
                  <a:pt x="8209" y="3880"/>
                </a:cubicBezTo>
                <a:cubicBezTo>
                  <a:pt x="8193" y="3896"/>
                  <a:pt x="8176" y="3935"/>
                  <a:pt x="8171" y="3965"/>
                </a:cubicBezTo>
                <a:cubicBezTo>
                  <a:pt x="8159" y="4028"/>
                  <a:pt x="8137" y="4113"/>
                  <a:pt x="8094" y="4269"/>
                </a:cubicBezTo>
                <a:cubicBezTo>
                  <a:pt x="8032" y="4497"/>
                  <a:pt x="8008" y="4922"/>
                  <a:pt x="8054" y="4975"/>
                </a:cubicBezTo>
                <a:cubicBezTo>
                  <a:pt x="8062" y="4984"/>
                  <a:pt x="8070" y="5013"/>
                  <a:pt x="8073" y="5040"/>
                </a:cubicBezTo>
                <a:cubicBezTo>
                  <a:pt x="8083" y="5134"/>
                  <a:pt x="8190" y="5355"/>
                  <a:pt x="8264" y="5434"/>
                </a:cubicBezTo>
                <a:cubicBezTo>
                  <a:pt x="8328" y="5503"/>
                  <a:pt x="8491" y="5614"/>
                  <a:pt x="8491" y="5589"/>
                </a:cubicBezTo>
                <a:cubicBezTo>
                  <a:pt x="8491" y="5584"/>
                  <a:pt x="8504" y="5586"/>
                  <a:pt x="8522" y="5593"/>
                </a:cubicBezTo>
                <a:cubicBezTo>
                  <a:pt x="8543" y="5602"/>
                  <a:pt x="8572" y="5600"/>
                  <a:pt x="8604" y="5588"/>
                </a:cubicBezTo>
                <a:cubicBezTo>
                  <a:pt x="8659" y="5568"/>
                  <a:pt x="8694" y="5575"/>
                  <a:pt x="8678" y="5604"/>
                </a:cubicBezTo>
                <a:cubicBezTo>
                  <a:pt x="8664" y="5631"/>
                  <a:pt x="8702" y="5643"/>
                  <a:pt x="8736" y="5623"/>
                </a:cubicBezTo>
                <a:cubicBezTo>
                  <a:pt x="8773" y="5601"/>
                  <a:pt x="8900" y="5619"/>
                  <a:pt x="8915" y="5648"/>
                </a:cubicBezTo>
                <a:cubicBezTo>
                  <a:pt x="8922" y="5660"/>
                  <a:pt x="8902" y="5704"/>
                  <a:pt x="8871" y="5747"/>
                </a:cubicBezTo>
                <a:cubicBezTo>
                  <a:pt x="8841" y="5790"/>
                  <a:pt x="8815" y="5830"/>
                  <a:pt x="8814" y="5835"/>
                </a:cubicBezTo>
                <a:cubicBezTo>
                  <a:pt x="8813" y="5841"/>
                  <a:pt x="8796" y="5855"/>
                  <a:pt x="8776" y="5865"/>
                </a:cubicBezTo>
                <a:cubicBezTo>
                  <a:pt x="8755" y="5876"/>
                  <a:pt x="8734" y="5899"/>
                  <a:pt x="8730" y="5917"/>
                </a:cubicBezTo>
                <a:cubicBezTo>
                  <a:pt x="8720" y="5963"/>
                  <a:pt x="8664" y="6000"/>
                  <a:pt x="8596" y="6004"/>
                </a:cubicBezTo>
                <a:cubicBezTo>
                  <a:pt x="8565" y="6006"/>
                  <a:pt x="8543" y="6011"/>
                  <a:pt x="8549" y="6016"/>
                </a:cubicBezTo>
                <a:cubicBezTo>
                  <a:pt x="8567" y="6032"/>
                  <a:pt x="8484" y="6083"/>
                  <a:pt x="8451" y="6076"/>
                </a:cubicBezTo>
                <a:cubicBezTo>
                  <a:pt x="8416" y="6068"/>
                  <a:pt x="8200" y="6163"/>
                  <a:pt x="8113" y="6224"/>
                </a:cubicBezTo>
                <a:cubicBezTo>
                  <a:pt x="8083" y="6246"/>
                  <a:pt x="8051" y="6260"/>
                  <a:pt x="8043" y="6257"/>
                </a:cubicBezTo>
                <a:cubicBezTo>
                  <a:pt x="8027" y="6250"/>
                  <a:pt x="7808" y="6399"/>
                  <a:pt x="7812" y="6414"/>
                </a:cubicBezTo>
                <a:cubicBezTo>
                  <a:pt x="7813" y="6419"/>
                  <a:pt x="7799" y="6446"/>
                  <a:pt x="7781" y="6474"/>
                </a:cubicBezTo>
                <a:cubicBezTo>
                  <a:pt x="7760" y="6509"/>
                  <a:pt x="7752" y="6553"/>
                  <a:pt x="7756" y="6614"/>
                </a:cubicBezTo>
                <a:cubicBezTo>
                  <a:pt x="7762" y="6688"/>
                  <a:pt x="7773" y="6716"/>
                  <a:pt x="7823" y="6768"/>
                </a:cubicBezTo>
                <a:cubicBezTo>
                  <a:pt x="7889" y="6836"/>
                  <a:pt x="7903" y="6899"/>
                  <a:pt x="7856" y="6912"/>
                </a:cubicBezTo>
                <a:cubicBezTo>
                  <a:pt x="7840" y="6916"/>
                  <a:pt x="7783" y="6959"/>
                  <a:pt x="7730" y="7006"/>
                </a:cubicBezTo>
                <a:cubicBezTo>
                  <a:pt x="7676" y="7053"/>
                  <a:pt x="7600" y="7117"/>
                  <a:pt x="7562" y="7149"/>
                </a:cubicBezTo>
                <a:cubicBezTo>
                  <a:pt x="7502" y="7198"/>
                  <a:pt x="7486" y="7228"/>
                  <a:pt x="7447" y="7357"/>
                </a:cubicBezTo>
                <a:cubicBezTo>
                  <a:pt x="7380" y="7576"/>
                  <a:pt x="7284" y="8032"/>
                  <a:pt x="7251" y="8286"/>
                </a:cubicBezTo>
                <a:cubicBezTo>
                  <a:pt x="7213" y="8573"/>
                  <a:pt x="7200" y="8675"/>
                  <a:pt x="7180" y="8871"/>
                </a:cubicBezTo>
                <a:cubicBezTo>
                  <a:pt x="7168" y="8993"/>
                  <a:pt x="7156" y="9297"/>
                  <a:pt x="7153" y="9545"/>
                </a:cubicBezTo>
                <a:cubicBezTo>
                  <a:pt x="7150" y="9847"/>
                  <a:pt x="7137" y="10071"/>
                  <a:pt x="7115" y="10220"/>
                </a:cubicBezTo>
                <a:cubicBezTo>
                  <a:pt x="7097" y="10342"/>
                  <a:pt x="7077" y="10494"/>
                  <a:pt x="7071" y="10559"/>
                </a:cubicBezTo>
                <a:cubicBezTo>
                  <a:pt x="7060" y="10678"/>
                  <a:pt x="7036" y="10739"/>
                  <a:pt x="7008" y="10717"/>
                </a:cubicBezTo>
                <a:cubicBezTo>
                  <a:pt x="6995" y="10707"/>
                  <a:pt x="6780" y="10179"/>
                  <a:pt x="6560" y="9615"/>
                </a:cubicBezTo>
                <a:cubicBezTo>
                  <a:pt x="6479" y="9409"/>
                  <a:pt x="6353" y="9103"/>
                  <a:pt x="6319" y="9037"/>
                </a:cubicBezTo>
                <a:cubicBezTo>
                  <a:pt x="6248" y="8898"/>
                  <a:pt x="6139" y="8797"/>
                  <a:pt x="6012" y="8747"/>
                </a:cubicBezTo>
                <a:lnTo>
                  <a:pt x="5916" y="8709"/>
                </a:lnTo>
                <a:lnTo>
                  <a:pt x="3072" y="8719"/>
                </a:lnTo>
                <a:cubicBezTo>
                  <a:pt x="-73" y="8729"/>
                  <a:pt x="154" y="8723"/>
                  <a:pt x="63" y="8819"/>
                </a:cubicBezTo>
                <a:cubicBezTo>
                  <a:pt x="40" y="8845"/>
                  <a:pt x="14" y="8898"/>
                  <a:pt x="6" y="8940"/>
                </a:cubicBezTo>
                <a:cubicBezTo>
                  <a:pt x="-9" y="9027"/>
                  <a:pt x="-39" y="8948"/>
                  <a:pt x="543" y="10274"/>
                </a:cubicBezTo>
                <a:cubicBezTo>
                  <a:pt x="596" y="10396"/>
                  <a:pt x="646" y="10513"/>
                  <a:pt x="653" y="10532"/>
                </a:cubicBezTo>
                <a:cubicBezTo>
                  <a:pt x="673" y="10584"/>
                  <a:pt x="747" y="10755"/>
                  <a:pt x="896" y="11088"/>
                </a:cubicBezTo>
                <a:cubicBezTo>
                  <a:pt x="969" y="11253"/>
                  <a:pt x="1061" y="11461"/>
                  <a:pt x="1100" y="11553"/>
                </a:cubicBezTo>
                <a:cubicBezTo>
                  <a:pt x="1139" y="11645"/>
                  <a:pt x="1246" y="11883"/>
                  <a:pt x="1335" y="12082"/>
                </a:cubicBezTo>
                <a:cubicBezTo>
                  <a:pt x="1424" y="12281"/>
                  <a:pt x="1520" y="12498"/>
                  <a:pt x="1549" y="12565"/>
                </a:cubicBezTo>
                <a:cubicBezTo>
                  <a:pt x="1628" y="12751"/>
                  <a:pt x="1759" y="12833"/>
                  <a:pt x="2005" y="12850"/>
                </a:cubicBezTo>
                <a:cubicBezTo>
                  <a:pt x="2134" y="12859"/>
                  <a:pt x="2387" y="12943"/>
                  <a:pt x="2371" y="12972"/>
                </a:cubicBezTo>
                <a:cubicBezTo>
                  <a:pt x="2366" y="12982"/>
                  <a:pt x="2375" y="12999"/>
                  <a:pt x="2390" y="13008"/>
                </a:cubicBezTo>
                <a:cubicBezTo>
                  <a:pt x="2406" y="13017"/>
                  <a:pt x="2419" y="13035"/>
                  <a:pt x="2419" y="13049"/>
                </a:cubicBezTo>
                <a:cubicBezTo>
                  <a:pt x="2419" y="13080"/>
                  <a:pt x="2471" y="13093"/>
                  <a:pt x="2644" y="13103"/>
                </a:cubicBezTo>
                <a:cubicBezTo>
                  <a:pt x="2766" y="13110"/>
                  <a:pt x="2780" y="13113"/>
                  <a:pt x="2776" y="13138"/>
                </a:cubicBezTo>
                <a:cubicBezTo>
                  <a:pt x="2774" y="13154"/>
                  <a:pt x="2790" y="13206"/>
                  <a:pt x="2812" y="13254"/>
                </a:cubicBezTo>
                <a:cubicBezTo>
                  <a:pt x="2852" y="13341"/>
                  <a:pt x="2856" y="13440"/>
                  <a:pt x="2820" y="13520"/>
                </a:cubicBezTo>
                <a:cubicBezTo>
                  <a:pt x="2785" y="13599"/>
                  <a:pt x="2787" y="13720"/>
                  <a:pt x="2826" y="13770"/>
                </a:cubicBezTo>
                <a:cubicBezTo>
                  <a:pt x="2872" y="13831"/>
                  <a:pt x="2930" y="13845"/>
                  <a:pt x="3259" y="13875"/>
                </a:cubicBezTo>
                <a:cubicBezTo>
                  <a:pt x="3393" y="13887"/>
                  <a:pt x="3564" y="13905"/>
                  <a:pt x="3639" y="13913"/>
                </a:cubicBezTo>
                <a:cubicBezTo>
                  <a:pt x="3714" y="13921"/>
                  <a:pt x="3822" y="13932"/>
                  <a:pt x="3879" y="13938"/>
                </a:cubicBezTo>
                <a:cubicBezTo>
                  <a:pt x="3958" y="13945"/>
                  <a:pt x="3995" y="13954"/>
                  <a:pt x="4023" y="13980"/>
                </a:cubicBezTo>
                <a:cubicBezTo>
                  <a:pt x="4043" y="13998"/>
                  <a:pt x="4059" y="14019"/>
                  <a:pt x="4059" y="14025"/>
                </a:cubicBezTo>
                <a:cubicBezTo>
                  <a:pt x="4060" y="14044"/>
                  <a:pt x="4243" y="14093"/>
                  <a:pt x="4334" y="14098"/>
                </a:cubicBezTo>
                <a:cubicBezTo>
                  <a:pt x="4458" y="14105"/>
                  <a:pt x="4662" y="14155"/>
                  <a:pt x="4744" y="14201"/>
                </a:cubicBezTo>
                <a:cubicBezTo>
                  <a:pt x="4782" y="14223"/>
                  <a:pt x="4851" y="14250"/>
                  <a:pt x="4897" y="14261"/>
                </a:cubicBezTo>
                <a:cubicBezTo>
                  <a:pt x="4972" y="14279"/>
                  <a:pt x="4995" y="14279"/>
                  <a:pt x="5130" y="14256"/>
                </a:cubicBezTo>
                <a:cubicBezTo>
                  <a:pt x="5212" y="14242"/>
                  <a:pt x="5339" y="14230"/>
                  <a:pt x="5410" y="14230"/>
                </a:cubicBezTo>
                <a:cubicBezTo>
                  <a:pt x="5538" y="14230"/>
                  <a:pt x="5544" y="14231"/>
                  <a:pt x="5693" y="14307"/>
                </a:cubicBezTo>
                <a:cubicBezTo>
                  <a:pt x="5777" y="14350"/>
                  <a:pt x="5866" y="14392"/>
                  <a:pt x="5893" y="14400"/>
                </a:cubicBezTo>
                <a:cubicBezTo>
                  <a:pt x="5920" y="14408"/>
                  <a:pt x="6006" y="14432"/>
                  <a:pt x="6084" y="14453"/>
                </a:cubicBezTo>
                <a:cubicBezTo>
                  <a:pt x="6213" y="14488"/>
                  <a:pt x="6520" y="14620"/>
                  <a:pt x="6697" y="14718"/>
                </a:cubicBezTo>
                <a:cubicBezTo>
                  <a:pt x="6736" y="14740"/>
                  <a:pt x="6782" y="14759"/>
                  <a:pt x="6798" y="14759"/>
                </a:cubicBezTo>
                <a:cubicBezTo>
                  <a:pt x="6814" y="14759"/>
                  <a:pt x="6838" y="14768"/>
                  <a:pt x="6852" y="14779"/>
                </a:cubicBezTo>
                <a:cubicBezTo>
                  <a:pt x="6865" y="14790"/>
                  <a:pt x="6882" y="14795"/>
                  <a:pt x="6892" y="14791"/>
                </a:cubicBezTo>
                <a:cubicBezTo>
                  <a:pt x="6936" y="14772"/>
                  <a:pt x="7310" y="14970"/>
                  <a:pt x="7434" y="15078"/>
                </a:cubicBezTo>
                <a:cubicBezTo>
                  <a:pt x="7482" y="15120"/>
                  <a:pt x="7537" y="15154"/>
                  <a:pt x="7556" y="15154"/>
                </a:cubicBezTo>
                <a:cubicBezTo>
                  <a:pt x="7575" y="15155"/>
                  <a:pt x="7595" y="15159"/>
                  <a:pt x="7602" y="15164"/>
                </a:cubicBezTo>
                <a:cubicBezTo>
                  <a:pt x="7608" y="15168"/>
                  <a:pt x="7583" y="15224"/>
                  <a:pt x="7546" y="15288"/>
                </a:cubicBezTo>
                <a:cubicBezTo>
                  <a:pt x="7471" y="15417"/>
                  <a:pt x="7280" y="15831"/>
                  <a:pt x="7233" y="15963"/>
                </a:cubicBezTo>
                <a:cubicBezTo>
                  <a:pt x="7217" y="16010"/>
                  <a:pt x="7180" y="16148"/>
                  <a:pt x="7153" y="16269"/>
                </a:cubicBezTo>
                <a:cubicBezTo>
                  <a:pt x="7075" y="16622"/>
                  <a:pt x="6990" y="16959"/>
                  <a:pt x="6920" y="17198"/>
                </a:cubicBezTo>
                <a:cubicBezTo>
                  <a:pt x="6905" y="17251"/>
                  <a:pt x="6891" y="17352"/>
                  <a:pt x="6890" y="17420"/>
                </a:cubicBezTo>
                <a:cubicBezTo>
                  <a:pt x="6879" y="18127"/>
                  <a:pt x="6870" y="18303"/>
                  <a:pt x="6825" y="18664"/>
                </a:cubicBezTo>
                <a:cubicBezTo>
                  <a:pt x="6693" y="19716"/>
                  <a:pt x="6689" y="19762"/>
                  <a:pt x="6701" y="20152"/>
                </a:cubicBezTo>
                <a:cubicBezTo>
                  <a:pt x="6711" y="20502"/>
                  <a:pt x="6741" y="20738"/>
                  <a:pt x="6821" y="21132"/>
                </a:cubicBezTo>
                <a:cubicBezTo>
                  <a:pt x="6837" y="21208"/>
                  <a:pt x="6858" y="21345"/>
                  <a:pt x="6871" y="21435"/>
                </a:cubicBezTo>
                <a:lnTo>
                  <a:pt x="6895" y="21598"/>
                </a:lnTo>
                <a:lnTo>
                  <a:pt x="18408" y="21598"/>
                </a:lnTo>
                <a:lnTo>
                  <a:pt x="18408" y="21560"/>
                </a:lnTo>
                <a:cubicBezTo>
                  <a:pt x="18409" y="21539"/>
                  <a:pt x="18410" y="21402"/>
                  <a:pt x="18410" y="21257"/>
                </a:cubicBezTo>
                <a:cubicBezTo>
                  <a:pt x="18410" y="21112"/>
                  <a:pt x="18422" y="20875"/>
                  <a:pt x="18437" y="20729"/>
                </a:cubicBezTo>
                <a:cubicBezTo>
                  <a:pt x="18458" y="20521"/>
                  <a:pt x="18461" y="20378"/>
                  <a:pt x="18446" y="20055"/>
                </a:cubicBezTo>
                <a:cubicBezTo>
                  <a:pt x="18430" y="19691"/>
                  <a:pt x="18404" y="19409"/>
                  <a:pt x="18378" y="19305"/>
                </a:cubicBezTo>
                <a:cubicBezTo>
                  <a:pt x="18356" y="19220"/>
                  <a:pt x="18328" y="19070"/>
                  <a:pt x="18332" y="19059"/>
                </a:cubicBezTo>
                <a:cubicBezTo>
                  <a:pt x="18334" y="19052"/>
                  <a:pt x="18331" y="19015"/>
                  <a:pt x="18322" y="18977"/>
                </a:cubicBezTo>
                <a:cubicBezTo>
                  <a:pt x="18314" y="18939"/>
                  <a:pt x="18301" y="18888"/>
                  <a:pt x="18297" y="18866"/>
                </a:cubicBezTo>
                <a:cubicBezTo>
                  <a:pt x="18294" y="18843"/>
                  <a:pt x="18283" y="18771"/>
                  <a:pt x="18273" y="18706"/>
                </a:cubicBezTo>
                <a:cubicBezTo>
                  <a:pt x="18225" y="18417"/>
                  <a:pt x="18190" y="18276"/>
                  <a:pt x="18145" y="18180"/>
                </a:cubicBezTo>
                <a:cubicBezTo>
                  <a:pt x="18084" y="18054"/>
                  <a:pt x="18082" y="17999"/>
                  <a:pt x="18139" y="17885"/>
                </a:cubicBezTo>
                <a:cubicBezTo>
                  <a:pt x="18175" y="17814"/>
                  <a:pt x="18181" y="17779"/>
                  <a:pt x="18171" y="17709"/>
                </a:cubicBezTo>
                <a:cubicBezTo>
                  <a:pt x="18161" y="17631"/>
                  <a:pt x="18145" y="17607"/>
                  <a:pt x="18026" y="17480"/>
                </a:cubicBezTo>
                <a:cubicBezTo>
                  <a:pt x="17907" y="17353"/>
                  <a:pt x="17894" y="17328"/>
                  <a:pt x="17881" y="17246"/>
                </a:cubicBezTo>
                <a:cubicBezTo>
                  <a:pt x="17874" y="17196"/>
                  <a:pt x="17844" y="17109"/>
                  <a:pt x="17816" y="17052"/>
                </a:cubicBezTo>
                <a:cubicBezTo>
                  <a:pt x="17789" y="16995"/>
                  <a:pt x="17760" y="16906"/>
                  <a:pt x="17753" y="16854"/>
                </a:cubicBezTo>
                <a:cubicBezTo>
                  <a:pt x="17734" y="16708"/>
                  <a:pt x="17716" y="16662"/>
                  <a:pt x="17645" y="16591"/>
                </a:cubicBezTo>
                <a:lnTo>
                  <a:pt x="17603" y="16550"/>
                </a:lnTo>
                <a:lnTo>
                  <a:pt x="17656" y="16459"/>
                </a:lnTo>
                <a:cubicBezTo>
                  <a:pt x="17684" y="16409"/>
                  <a:pt x="17711" y="16329"/>
                  <a:pt x="17717" y="16283"/>
                </a:cubicBezTo>
                <a:cubicBezTo>
                  <a:pt x="17727" y="16207"/>
                  <a:pt x="17719" y="16176"/>
                  <a:pt x="17637" y="16003"/>
                </a:cubicBezTo>
                <a:cubicBezTo>
                  <a:pt x="17586" y="15896"/>
                  <a:pt x="17541" y="15789"/>
                  <a:pt x="17538" y="15766"/>
                </a:cubicBezTo>
                <a:cubicBezTo>
                  <a:pt x="17534" y="15743"/>
                  <a:pt x="17512" y="15678"/>
                  <a:pt x="17490" y="15621"/>
                </a:cubicBezTo>
                <a:cubicBezTo>
                  <a:pt x="17468" y="15563"/>
                  <a:pt x="17438" y="15477"/>
                  <a:pt x="17423" y="15430"/>
                </a:cubicBezTo>
                <a:cubicBezTo>
                  <a:pt x="17408" y="15383"/>
                  <a:pt x="17381" y="15327"/>
                  <a:pt x="17366" y="15305"/>
                </a:cubicBezTo>
                <a:cubicBezTo>
                  <a:pt x="17350" y="15283"/>
                  <a:pt x="17328" y="15232"/>
                  <a:pt x="17316" y="15191"/>
                </a:cubicBezTo>
                <a:cubicBezTo>
                  <a:pt x="17304" y="15150"/>
                  <a:pt x="17266" y="15088"/>
                  <a:pt x="17232" y="15054"/>
                </a:cubicBezTo>
                <a:cubicBezTo>
                  <a:pt x="17184" y="15004"/>
                  <a:pt x="17171" y="14973"/>
                  <a:pt x="17165" y="14908"/>
                </a:cubicBezTo>
                <a:cubicBezTo>
                  <a:pt x="17160" y="14843"/>
                  <a:pt x="17165" y="14825"/>
                  <a:pt x="17190" y="14819"/>
                </a:cubicBezTo>
                <a:cubicBezTo>
                  <a:pt x="17224" y="14809"/>
                  <a:pt x="17299" y="14704"/>
                  <a:pt x="17284" y="14687"/>
                </a:cubicBezTo>
                <a:cubicBezTo>
                  <a:pt x="17262" y="14662"/>
                  <a:pt x="17362" y="14646"/>
                  <a:pt x="17496" y="14653"/>
                </a:cubicBezTo>
                <a:cubicBezTo>
                  <a:pt x="17765" y="14667"/>
                  <a:pt x="17969" y="14688"/>
                  <a:pt x="17988" y="14706"/>
                </a:cubicBezTo>
                <a:cubicBezTo>
                  <a:pt x="17999" y="14715"/>
                  <a:pt x="18073" y="14735"/>
                  <a:pt x="18152" y="14749"/>
                </a:cubicBezTo>
                <a:cubicBezTo>
                  <a:pt x="18312" y="14778"/>
                  <a:pt x="18497" y="14781"/>
                  <a:pt x="19072" y="14764"/>
                </a:cubicBezTo>
                <a:lnTo>
                  <a:pt x="19414" y="14755"/>
                </a:lnTo>
                <a:lnTo>
                  <a:pt x="19590" y="14804"/>
                </a:lnTo>
                <a:cubicBezTo>
                  <a:pt x="19826" y="14871"/>
                  <a:pt x="19988" y="14897"/>
                  <a:pt x="20197" y="14899"/>
                </a:cubicBezTo>
                <a:cubicBezTo>
                  <a:pt x="20585" y="14902"/>
                  <a:pt x="20810" y="14805"/>
                  <a:pt x="21014" y="14549"/>
                </a:cubicBezTo>
                <a:cubicBezTo>
                  <a:pt x="21119" y="14417"/>
                  <a:pt x="21324" y="14069"/>
                  <a:pt x="21436" y="13833"/>
                </a:cubicBezTo>
                <a:cubicBezTo>
                  <a:pt x="21512" y="13671"/>
                  <a:pt x="21527" y="13514"/>
                  <a:pt x="21485" y="13305"/>
                </a:cubicBezTo>
                <a:cubicBezTo>
                  <a:pt x="21468" y="13221"/>
                  <a:pt x="21450" y="13070"/>
                  <a:pt x="21443" y="12971"/>
                </a:cubicBezTo>
                <a:cubicBezTo>
                  <a:pt x="21437" y="12872"/>
                  <a:pt x="21427" y="12766"/>
                  <a:pt x="21422" y="12736"/>
                </a:cubicBezTo>
                <a:cubicBezTo>
                  <a:pt x="21407" y="12637"/>
                  <a:pt x="21377" y="12364"/>
                  <a:pt x="21365" y="12221"/>
                </a:cubicBezTo>
                <a:cubicBezTo>
                  <a:pt x="21352" y="12069"/>
                  <a:pt x="21293" y="11713"/>
                  <a:pt x="21247" y="11506"/>
                </a:cubicBezTo>
                <a:cubicBezTo>
                  <a:pt x="21231" y="11434"/>
                  <a:pt x="21221" y="11373"/>
                  <a:pt x="21226" y="11370"/>
                </a:cubicBezTo>
                <a:cubicBezTo>
                  <a:pt x="21230" y="11366"/>
                  <a:pt x="21227" y="11345"/>
                  <a:pt x="21218" y="11322"/>
                </a:cubicBezTo>
                <a:cubicBezTo>
                  <a:pt x="21209" y="11299"/>
                  <a:pt x="21196" y="11238"/>
                  <a:pt x="21189" y="11187"/>
                </a:cubicBezTo>
                <a:cubicBezTo>
                  <a:pt x="21183" y="11137"/>
                  <a:pt x="21173" y="11079"/>
                  <a:pt x="21168" y="11060"/>
                </a:cubicBezTo>
                <a:cubicBezTo>
                  <a:pt x="21164" y="11041"/>
                  <a:pt x="21151" y="10941"/>
                  <a:pt x="21140" y="10838"/>
                </a:cubicBezTo>
                <a:cubicBezTo>
                  <a:pt x="21129" y="10735"/>
                  <a:pt x="21110" y="10594"/>
                  <a:pt x="21100" y="10525"/>
                </a:cubicBezTo>
                <a:cubicBezTo>
                  <a:pt x="21089" y="10457"/>
                  <a:pt x="21078" y="10371"/>
                  <a:pt x="21073" y="10336"/>
                </a:cubicBezTo>
                <a:cubicBezTo>
                  <a:pt x="21068" y="10302"/>
                  <a:pt x="21054" y="10231"/>
                  <a:pt x="21042" y="10177"/>
                </a:cubicBezTo>
                <a:cubicBezTo>
                  <a:pt x="21031" y="10124"/>
                  <a:pt x="21017" y="10057"/>
                  <a:pt x="21012" y="10031"/>
                </a:cubicBezTo>
                <a:cubicBezTo>
                  <a:pt x="21007" y="10004"/>
                  <a:pt x="20998" y="9967"/>
                  <a:pt x="20993" y="9948"/>
                </a:cubicBezTo>
                <a:cubicBezTo>
                  <a:pt x="20988" y="9929"/>
                  <a:pt x="20975" y="9872"/>
                  <a:pt x="20964" y="9823"/>
                </a:cubicBezTo>
                <a:cubicBezTo>
                  <a:pt x="20941" y="9714"/>
                  <a:pt x="20909" y="9578"/>
                  <a:pt x="20895" y="9530"/>
                </a:cubicBezTo>
                <a:cubicBezTo>
                  <a:pt x="20890" y="9511"/>
                  <a:pt x="20871" y="9421"/>
                  <a:pt x="20855" y="9329"/>
                </a:cubicBezTo>
                <a:cubicBezTo>
                  <a:pt x="20818" y="9114"/>
                  <a:pt x="20754" y="8782"/>
                  <a:pt x="20741" y="8738"/>
                </a:cubicBezTo>
                <a:cubicBezTo>
                  <a:pt x="20735" y="8719"/>
                  <a:pt x="20725" y="8682"/>
                  <a:pt x="20720" y="8655"/>
                </a:cubicBezTo>
                <a:cubicBezTo>
                  <a:pt x="20703" y="8572"/>
                  <a:pt x="20691" y="8532"/>
                  <a:pt x="20601" y="8242"/>
                </a:cubicBezTo>
                <a:cubicBezTo>
                  <a:pt x="20554" y="8087"/>
                  <a:pt x="20502" y="7893"/>
                  <a:pt x="20487" y="7811"/>
                </a:cubicBezTo>
                <a:cubicBezTo>
                  <a:pt x="20461" y="7672"/>
                  <a:pt x="20413" y="7542"/>
                  <a:pt x="20363" y="7479"/>
                </a:cubicBezTo>
                <a:cubicBezTo>
                  <a:pt x="20351" y="7464"/>
                  <a:pt x="20320" y="7409"/>
                  <a:pt x="20294" y="7355"/>
                </a:cubicBezTo>
                <a:cubicBezTo>
                  <a:pt x="20216" y="7196"/>
                  <a:pt x="20187" y="7156"/>
                  <a:pt x="20025" y="6973"/>
                </a:cubicBezTo>
                <a:cubicBezTo>
                  <a:pt x="19660" y="6562"/>
                  <a:pt x="19595" y="6514"/>
                  <a:pt x="19380" y="6488"/>
                </a:cubicBezTo>
                <a:cubicBezTo>
                  <a:pt x="19295" y="6478"/>
                  <a:pt x="19184" y="6451"/>
                  <a:pt x="19107" y="6423"/>
                </a:cubicBezTo>
                <a:cubicBezTo>
                  <a:pt x="19035" y="6396"/>
                  <a:pt x="18885" y="6356"/>
                  <a:pt x="18775" y="6333"/>
                </a:cubicBezTo>
                <a:cubicBezTo>
                  <a:pt x="18544" y="6286"/>
                  <a:pt x="18496" y="6258"/>
                  <a:pt x="18475" y="6160"/>
                </a:cubicBezTo>
                <a:cubicBezTo>
                  <a:pt x="18468" y="6126"/>
                  <a:pt x="18449" y="6090"/>
                  <a:pt x="18435" y="6081"/>
                </a:cubicBezTo>
                <a:cubicBezTo>
                  <a:pt x="18420" y="6073"/>
                  <a:pt x="18400" y="6044"/>
                  <a:pt x="18387" y="6016"/>
                </a:cubicBezTo>
                <a:cubicBezTo>
                  <a:pt x="18374" y="5988"/>
                  <a:pt x="18353" y="5956"/>
                  <a:pt x="18339" y="5944"/>
                </a:cubicBezTo>
                <a:cubicBezTo>
                  <a:pt x="18326" y="5933"/>
                  <a:pt x="18292" y="5891"/>
                  <a:pt x="18265" y="5853"/>
                </a:cubicBezTo>
                <a:cubicBezTo>
                  <a:pt x="18238" y="5815"/>
                  <a:pt x="18194" y="5768"/>
                  <a:pt x="18166" y="5750"/>
                </a:cubicBezTo>
                <a:cubicBezTo>
                  <a:pt x="18138" y="5731"/>
                  <a:pt x="18114" y="5704"/>
                  <a:pt x="18114" y="5689"/>
                </a:cubicBezTo>
                <a:cubicBezTo>
                  <a:pt x="18114" y="5673"/>
                  <a:pt x="18109" y="5665"/>
                  <a:pt x="18103" y="5670"/>
                </a:cubicBezTo>
                <a:cubicBezTo>
                  <a:pt x="18081" y="5685"/>
                  <a:pt x="17970" y="5632"/>
                  <a:pt x="17841" y="5544"/>
                </a:cubicBezTo>
                <a:cubicBezTo>
                  <a:pt x="17772" y="5497"/>
                  <a:pt x="17705" y="5457"/>
                  <a:pt x="17694" y="5457"/>
                </a:cubicBezTo>
                <a:cubicBezTo>
                  <a:pt x="17683" y="5457"/>
                  <a:pt x="17627" y="5423"/>
                  <a:pt x="17568" y="5381"/>
                </a:cubicBezTo>
                <a:cubicBezTo>
                  <a:pt x="17510" y="5339"/>
                  <a:pt x="17454" y="5304"/>
                  <a:pt x="17444" y="5304"/>
                </a:cubicBezTo>
                <a:cubicBezTo>
                  <a:pt x="17435" y="5304"/>
                  <a:pt x="17405" y="5288"/>
                  <a:pt x="17375" y="5268"/>
                </a:cubicBezTo>
                <a:cubicBezTo>
                  <a:pt x="17346" y="5249"/>
                  <a:pt x="17301" y="5225"/>
                  <a:pt x="17274" y="5215"/>
                </a:cubicBezTo>
                <a:cubicBezTo>
                  <a:pt x="17248" y="5206"/>
                  <a:pt x="17230" y="5190"/>
                  <a:pt x="17232" y="5181"/>
                </a:cubicBezTo>
                <a:cubicBezTo>
                  <a:pt x="17236" y="5168"/>
                  <a:pt x="17175" y="5159"/>
                  <a:pt x="17150" y="5169"/>
                </a:cubicBezTo>
                <a:cubicBezTo>
                  <a:pt x="17146" y="5171"/>
                  <a:pt x="17122" y="5159"/>
                  <a:pt x="17097" y="5143"/>
                </a:cubicBezTo>
                <a:cubicBezTo>
                  <a:pt x="17072" y="5128"/>
                  <a:pt x="17014" y="5106"/>
                  <a:pt x="16967" y="5096"/>
                </a:cubicBezTo>
                <a:cubicBezTo>
                  <a:pt x="16920" y="5085"/>
                  <a:pt x="16856" y="5060"/>
                  <a:pt x="16826" y="5040"/>
                </a:cubicBezTo>
                <a:cubicBezTo>
                  <a:pt x="16796" y="5020"/>
                  <a:pt x="16741" y="4987"/>
                  <a:pt x="16702" y="4965"/>
                </a:cubicBezTo>
                <a:cubicBezTo>
                  <a:pt x="16663" y="4944"/>
                  <a:pt x="16635" y="4922"/>
                  <a:pt x="16640" y="4915"/>
                </a:cubicBezTo>
                <a:cubicBezTo>
                  <a:pt x="16646" y="4908"/>
                  <a:pt x="16634" y="4896"/>
                  <a:pt x="16612" y="4888"/>
                </a:cubicBezTo>
                <a:cubicBezTo>
                  <a:pt x="16589" y="4879"/>
                  <a:pt x="16577" y="4865"/>
                  <a:pt x="16585" y="4855"/>
                </a:cubicBezTo>
                <a:cubicBezTo>
                  <a:pt x="16592" y="4846"/>
                  <a:pt x="16590" y="4844"/>
                  <a:pt x="16581" y="4850"/>
                </a:cubicBezTo>
                <a:cubicBezTo>
                  <a:pt x="16558" y="4865"/>
                  <a:pt x="16514" y="4833"/>
                  <a:pt x="16526" y="4810"/>
                </a:cubicBezTo>
                <a:cubicBezTo>
                  <a:pt x="16532" y="4799"/>
                  <a:pt x="16494" y="4755"/>
                  <a:pt x="16436" y="4707"/>
                </a:cubicBezTo>
                <a:cubicBezTo>
                  <a:pt x="16381" y="4661"/>
                  <a:pt x="16339" y="4622"/>
                  <a:pt x="16341" y="4620"/>
                </a:cubicBezTo>
                <a:cubicBezTo>
                  <a:pt x="16355" y="4605"/>
                  <a:pt x="16311" y="4553"/>
                  <a:pt x="16289" y="4559"/>
                </a:cubicBezTo>
                <a:cubicBezTo>
                  <a:pt x="16258" y="4567"/>
                  <a:pt x="16222" y="4540"/>
                  <a:pt x="16211" y="4499"/>
                </a:cubicBezTo>
                <a:cubicBezTo>
                  <a:pt x="16201" y="4461"/>
                  <a:pt x="16152" y="4392"/>
                  <a:pt x="16060" y="4290"/>
                </a:cubicBezTo>
                <a:cubicBezTo>
                  <a:pt x="16012" y="4236"/>
                  <a:pt x="16006" y="4220"/>
                  <a:pt x="16030" y="4197"/>
                </a:cubicBezTo>
                <a:cubicBezTo>
                  <a:pt x="16038" y="4189"/>
                  <a:pt x="16033" y="4161"/>
                  <a:pt x="16018" y="4135"/>
                </a:cubicBezTo>
                <a:cubicBezTo>
                  <a:pt x="16003" y="4109"/>
                  <a:pt x="15995" y="4072"/>
                  <a:pt x="15997" y="4053"/>
                </a:cubicBezTo>
                <a:cubicBezTo>
                  <a:pt x="16000" y="4034"/>
                  <a:pt x="15995" y="4012"/>
                  <a:pt x="15988" y="4004"/>
                </a:cubicBezTo>
                <a:cubicBezTo>
                  <a:pt x="15980" y="3997"/>
                  <a:pt x="15974" y="3909"/>
                  <a:pt x="15972" y="3810"/>
                </a:cubicBezTo>
                <a:cubicBezTo>
                  <a:pt x="15970" y="3585"/>
                  <a:pt x="15906" y="3392"/>
                  <a:pt x="15770" y="3180"/>
                </a:cubicBezTo>
                <a:cubicBezTo>
                  <a:pt x="15749" y="3148"/>
                  <a:pt x="15734" y="3117"/>
                  <a:pt x="15736" y="3111"/>
                </a:cubicBezTo>
                <a:cubicBezTo>
                  <a:pt x="15744" y="3073"/>
                  <a:pt x="15727" y="3035"/>
                  <a:pt x="15690" y="3010"/>
                </a:cubicBezTo>
                <a:cubicBezTo>
                  <a:pt x="15657" y="2989"/>
                  <a:pt x="15652" y="2979"/>
                  <a:pt x="15669" y="2967"/>
                </a:cubicBezTo>
                <a:cubicBezTo>
                  <a:pt x="15686" y="2955"/>
                  <a:pt x="15678" y="2938"/>
                  <a:pt x="15636" y="2900"/>
                </a:cubicBezTo>
                <a:cubicBezTo>
                  <a:pt x="15601" y="2868"/>
                  <a:pt x="15586" y="2839"/>
                  <a:pt x="15591" y="2817"/>
                </a:cubicBezTo>
                <a:cubicBezTo>
                  <a:pt x="15595" y="2799"/>
                  <a:pt x="15582" y="2773"/>
                  <a:pt x="15564" y="2759"/>
                </a:cubicBezTo>
                <a:cubicBezTo>
                  <a:pt x="15546" y="2745"/>
                  <a:pt x="15530" y="2706"/>
                  <a:pt x="15528" y="2675"/>
                </a:cubicBezTo>
                <a:cubicBezTo>
                  <a:pt x="15525" y="2638"/>
                  <a:pt x="15512" y="2613"/>
                  <a:pt x="15491" y="2605"/>
                </a:cubicBezTo>
                <a:cubicBezTo>
                  <a:pt x="15474" y="2598"/>
                  <a:pt x="15464" y="2585"/>
                  <a:pt x="15470" y="2578"/>
                </a:cubicBezTo>
                <a:cubicBezTo>
                  <a:pt x="15489" y="2557"/>
                  <a:pt x="15411" y="2399"/>
                  <a:pt x="15258" y="2149"/>
                </a:cubicBezTo>
                <a:cubicBezTo>
                  <a:pt x="15210" y="2068"/>
                  <a:pt x="15125" y="1922"/>
                  <a:pt x="15071" y="1825"/>
                </a:cubicBezTo>
                <a:cubicBezTo>
                  <a:pt x="15017" y="1728"/>
                  <a:pt x="14921" y="1572"/>
                  <a:pt x="14858" y="1478"/>
                </a:cubicBezTo>
                <a:cubicBezTo>
                  <a:pt x="14794" y="1385"/>
                  <a:pt x="14717" y="1270"/>
                  <a:pt x="14688" y="1224"/>
                </a:cubicBezTo>
                <a:cubicBezTo>
                  <a:pt x="14584" y="1060"/>
                  <a:pt x="14489" y="932"/>
                  <a:pt x="14369" y="793"/>
                </a:cubicBezTo>
                <a:cubicBezTo>
                  <a:pt x="14329" y="747"/>
                  <a:pt x="14288" y="700"/>
                  <a:pt x="14277" y="687"/>
                </a:cubicBezTo>
                <a:cubicBezTo>
                  <a:pt x="14159" y="546"/>
                  <a:pt x="13881" y="327"/>
                  <a:pt x="13735" y="262"/>
                </a:cubicBezTo>
                <a:cubicBezTo>
                  <a:pt x="13541" y="174"/>
                  <a:pt x="13284" y="93"/>
                  <a:pt x="13260" y="111"/>
                </a:cubicBezTo>
                <a:cubicBezTo>
                  <a:pt x="13254" y="115"/>
                  <a:pt x="13223" y="108"/>
                  <a:pt x="13191" y="96"/>
                </a:cubicBezTo>
                <a:cubicBezTo>
                  <a:pt x="13159" y="84"/>
                  <a:pt x="13128" y="78"/>
                  <a:pt x="13122" y="82"/>
                </a:cubicBezTo>
                <a:cubicBezTo>
                  <a:pt x="13116" y="87"/>
                  <a:pt x="13100" y="85"/>
                  <a:pt x="13086" y="77"/>
                </a:cubicBezTo>
                <a:cubicBezTo>
                  <a:pt x="13072" y="69"/>
                  <a:pt x="13036" y="59"/>
                  <a:pt x="13006" y="56"/>
                </a:cubicBezTo>
                <a:cubicBezTo>
                  <a:pt x="12924" y="48"/>
                  <a:pt x="12864" y="37"/>
                  <a:pt x="12846" y="29"/>
                </a:cubicBezTo>
                <a:cubicBezTo>
                  <a:pt x="12836" y="25"/>
                  <a:pt x="12781" y="19"/>
                  <a:pt x="12723" y="14"/>
                </a:cubicBezTo>
                <a:cubicBezTo>
                  <a:pt x="12666" y="10"/>
                  <a:pt x="12591" y="3"/>
                  <a:pt x="12557" y="1"/>
                </a:cubicBezTo>
                <a:close/>
                <a:moveTo>
                  <a:pt x="18110" y="10377"/>
                </a:moveTo>
                <a:cubicBezTo>
                  <a:pt x="18161" y="10370"/>
                  <a:pt x="18178" y="10445"/>
                  <a:pt x="18133" y="10557"/>
                </a:cubicBezTo>
                <a:cubicBezTo>
                  <a:pt x="18102" y="10635"/>
                  <a:pt x="18096" y="10682"/>
                  <a:pt x="18105" y="10913"/>
                </a:cubicBezTo>
                <a:cubicBezTo>
                  <a:pt x="18115" y="11214"/>
                  <a:pt x="18120" y="11241"/>
                  <a:pt x="18141" y="11265"/>
                </a:cubicBezTo>
                <a:cubicBezTo>
                  <a:pt x="18149" y="11274"/>
                  <a:pt x="18147" y="11308"/>
                  <a:pt x="18139" y="11341"/>
                </a:cubicBezTo>
                <a:cubicBezTo>
                  <a:pt x="18125" y="11396"/>
                  <a:pt x="18125" y="11634"/>
                  <a:pt x="18137" y="12325"/>
                </a:cubicBezTo>
                <a:lnTo>
                  <a:pt x="18141" y="12596"/>
                </a:lnTo>
                <a:lnTo>
                  <a:pt x="18055" y="12605"/>
                </a:lnTo>
                <a:cubicBezTo>
                  <a:pt x="18007" y="12611"/>
                  <a:pt x="17930" y="12616"/>
                  <a:pt x="17881" y="12616"/>
                </a:cubicBezTo>
                <a:cubicBezTo>
                  <a:pt x="17833" y="12617"/>
                  <a:pt x="17700" y="12632"/>
                  <a:pt x="17587" y="12650"/>
                </a:cubicBezTo>
                <a:cubicBezTo>
                  <a:pt x="17475" y="12669"/>
                  <a:pt x="17360" y="12687"/>
                  <a:pt x="17333" y="12691"/>
                </a:cubicBezTo>
                <a:cubicBezTo>
                  <a:pt x="17282" y="12699"/>
                  <a:pt x="17161" y="12679"/>
                  <a:pt x="17131" y="12658"/>
                </a:cubicBezTo>
                <a:cubicBezTo>
                  <a:pt x="17121" y="12651"/>
                  <a:pt x="17124" y="12631"/>
                  <a:pt x="17137" y="12608"/>
                </a:cubicBezTo>
                <a:cubicBezTo>
                  <a:pt x="17171" y="12549"/>
                  <a:pt x="17175" y="12468"/>
                  <a:pt x="17150" y="12363"/>
                </a:cubicBezTo>
                <a:cubicBezTo>
                  <a:pt x="17133" y="12291"/>
                  <a:pt x="17132" y="12265"/>
                  <a:pt x="17150" y="12255"/>
                </a:cubicBezTo>
                <a:cubicBezTo>
                  <a:pt x="17183" y="12235"/>
                  <a:pt x="17236" y="12075"/>
                  <a:pt x="17236" y="11996"/>
                </a:cubicBezTo>
                <a:cubicBezTo>
                  <a:pt x="17236" y="11950"/>
                  <a:pt x="17248" y="11919"/>
                  <a:pt x="17280" y="11889"/>
                </a:cubicBezTo>
                <a:cubicBezTo>
                  <a:pt x="17352" y="11820"/>
                  <a:pt x="17373" y="11773"/>
                  <a:pt x="17373" y="11680"/>
                </a:cubicBezTo>
                <a:cubicBezTo>
                  <a:pt x="17373" y="11594"/>
                  <a:pt x="17375" y="11590"/>
                  <a:pt x="17446" y="11552"/>
                </a:cubicBezTo>
                <a:cubicBezTo>
                  <a:pt x="17575" y="11483"/>
                  <a:pt x="17693" y="11386"/>
                  <a:pt x="17753" y="11302"/>
                </a:cubicBezTo>
                <a:cubicBezTo>
                  <a:pt x="17810" y="11222"/>
                  <a:pt x="17813" y="11215"/>
                  <a:pt x="17813" y="11019"/>
                </a:cubicBezTo>
                <a:cubicBezTo>
                  <a:pt x="17813" y="10825"/>
                  <a:pt x="17814" y="10814"/>
                  <a:pt x="17868" y="10733"/>
                </a:cubicBezTo>
                <a:cubicBezTo>
                  <a:pt x="17899" y="10688"/>
                  <a:pt x="17939" y="10640"/>
                  <a:pt x="17954" y="10627"/>
                </a:cubicBezTo>
                <a:cubicBezTo>
                  <a:pt x="17970" y="10614"/>
                  <a:pt x="17973" y="10601"/>
                  <a:pt x="17961" y="10596"/>
                </a:cubicBezTo>
                <a:cubicBezTo>
                  <a:pt x="17933" y="10584"/>
                  <a:pt x="17986" y="10470"/>
                  <a:pt x="18047" y="10413"/>
                </a:cubicBezTo>
                <a:cubicBezTo>
                  <a:pt x="18071" y="10390"/>
                  <a:pt x="18093" y="10380"/>
                  <a:pt x="18110" y="10377"/>
                </a:cubicBezTo>
                <a:close/>
              </a:path>
            </a:pathLst>
          </a:custGeom>
        </p:spPr>
      </p:pic>
      <p:sp>
        <p:nvSpPr>
          <p:cNvPr id="194" name="Shape 194"/>
          <p:cNvSpPr>
            <a:spLocks noGrp="1"/>
          </p:cNvSpPr>
          <p:nvPr>
            <p:ph type="title"/>
            <p:custDataLst>
              <p:tags r:id="rId2"/>
            </p:custDataLst>
          </p:nvPr>
        </p:nvSpPr>
        <p:spPr>
          <a:xfrm>
            <a:off x="2108845" y="595567"/>
            <a:ext cx="9345910" cy="1492245"/>
          </a:xfrm>
          <a:prstGeom prst="rect">
            <a:avLst/>
          </a:prstGeom>
        </p:spPr>
        <p:txBody>
          <a:bodyPr>
            <a:noAutofit/>
          </a:bodyPr>
          <a:lstStyle/>
          <a:p>
            <a:pPr algn="ctr"/>
            <a:r>
              <a:rPr lang="fr-CA" sz="5400" dirty="0" smtClean="0"/>
              <a:t>Hypothèses </a:t>
            </a:r>
            <a:r>
              <a:rPr sz="5400" dirty="0" smtClean="0"/>
              <a:t>liées au leadership positif</a:t>
            </a:r>
          </a:p>
        </p:txBody>
      </p:sp>
      <p:sp>
        <p:nvSpPr>
          <p:cNvPr id="195" name="Shape 195"/>
          <p:cNvSpPr>
            <a:spLocks noGrp="1"/>
          </p:cNvSpPr>
          <p:nvPr>
            <p:ph type="body" sz="half" idx="1"/>
            <p:custDataLst>
              <p:tags r:id="rId3"/>
            </p:custDataLst>
          </p:nvPr>
        </p:nvSpPr>
        <p:spPr>
          <a:xfrm>
            <a:off x="665480" y="2604702"/>
            <a:ext cx="7713980" cy="5842000"/>
          </a:xfrm>
          <a:prstGeom prst="rect">
            <a:avLst/>
          </a:prstGeom>
        </p:spPr>
        <p:txBody>
          <a:bodyPr>
            <a:noAutofit/>
          </a:bodyPr>
          <a:lstStyle/>
          <a:p>
            <a:pPr>
              <a:spcBef>
                <a:spcPts val="400"/>
              </a:spcBef>
              <a:defRPr sz="2800"/>
            </a:pPr>
            <a:r>
              <a:rPr sz="3400" dirty="0" smtClean="0"/>
              <a:t>Le cadre social et les réseaux sociaux fournissent des ressources et des moyens d'influence importants pour contribuer au mieux-être psychologique.</a:t>
            </a:r>
          </a:p>
          <a:p>
            <a:pPr marL="0" indent="0" algn="ctr">
              <a:spcBef>
                <a:spcPts val="400"/>
              </a:spcBef>
              <a:buSzTx/>
              <a:buNone/>
              <a:defRPr sz="2800">
                <a:solidFill>
                  <a:srgbClr val="E5233F"/>
                </a:solidFill>
              </a:defRPr>
            </a:pPr>
            <a:endParaRPr lang="fr-CA" sz="3400" dirty="0"/>
          </a:p>
          <a:p>
            <a:pPr>
              <a:spcBef>
                <a:spcPts val="400"/>
              </a:spcBef>
              <a:defRPr sz="2800"/>
            </a:pPr>
            <a:r>
              <a:rPr sz="3400" dirty="0" smtClean="0"/>
              <a:t>Les relations qui contribuent au mieux-être psychologique sont caractérisées par des interactions fondées sur l'authenticité,  l'empathie, la bienveillance inconditionnelle et l'affirmation.</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651</TotalTime>
  <Words>1512</Words>
  <Application>Microsoft Macintosh PowerPoint</Application>
  <PresentationFormat>Custom</PresentationFormat>
  <Paragraphs>143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Gill Sans MT</vt:lpstr>
      <vt:lpstr>Lucida Grande</vt:lpstr>
      <vt:lpstr>Arial</vt:lpstr>
      <vt:lpstr>Gill Sans Light</vt:lpstr>
      <vt:lpstr>Gallery</vt:lpstr>
      <vt:lpstr>Le Leadership positif Perspectives et pratiques</vt:lpstr>
      <vt:lpstr>Objectifs d'apprentissage</vt:lpstr>
      <vt:lpstr>la santé mentale positive</vt:lpstr>
      <vt:lpstr>Cadre Du Milieu  Travail Positif</vt:lpstr>
      <vt:lpstr>Pratiques du mieux-être psychologique</vt:lpstr>
      <vt:lpstr>Les pratiques des atouts de la résilience </vt:lpstr>
      <vt:lpstr>Leadership positif</vt:lpstr>
      <vt:lpstr>Hypothèses liées au leadership positif</vt:lpstr>
      <vt:lpstr>Hypothèses liées au leadership positif</vt:lpstr>
      <vt:lpstr>PowerPoint Presentation</vt:lpstr>
      <vt:lpstr>Stratégies en matière de leadership positif</vt:lpstr>
      <vt:lpstr>Les vertus du leadership en action</vt:lpstr>
      <vt:lpstr>La compassion en action</vt:lpstr>
      <vt:lpstr>La restauration en action</vt:lpstr>
      <vt:lpstr>La gratitude en action</vt:lpstr>
      <vt:lpstr>Stratégies en matière de leadership positif</vt:lpstr>
      <vt:lpstr>Aptitudes à dynamiser</vt:lpstr>
      <vt:lpstr>Les personnes qui dégagent         une énergie positive...</vt:lpstr>
      <vt:lpstr>Dynamiser des personnes en faisant appel à leurs forces</vt:lpstr>
      <vt:lpstr>Stratégies en matière de leadership positif</vt:lpstr>
      <vt:lpstr>La communication positive</vt:lpstr>
      <vt:lpstr>Communication de soutien</vt:lpstr>
      <vt:lpstr>Stratégies en matière de leadership positif</vt:lpstr>
      <vt:lpstr>Connaissances et compétences motivationnelles</vt:lpstr>
      <vt:lpstr>Connaissances et compétences  motivationnelles</vt:lpstr>
      <vt:lpstr>Stratégies en matière de leadership positif</vt:lpstr>
      <vt:lpstr>Tâches opérationnelles</vt:lpstr>
      <vt:lpstr>Consolidation d'équipe et apprentissage professionnel</vt:lpstr>
      <vt:lpstr>Les pratiques du  Leadership Positif </vt:lpstr>
      <vt:lpstr>Activité pratique</vt:lpstr>
      <vt:lpstr>Rôle des accompagnateurs</vt:lpstr>
      <vt:lpstr>Ressources en ligne</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dc:creator>mthebeau</dc:creator>
  <cp:lastModifiedBy>Patricia Peterson</cp:lastModifiedBy>
  <cp:revision>50</cp:revision>
  <dcterms:modified xsi:type="dcterms:W3CDTF">2017-11-13T21:31:53Z</dcterms:modified>
</cp:coreProperties>
</file>