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52" r:id="rId2"/>
    <p:sldId id="393" r:id="rId3"/>
    <p:sldId id="301" r:id="rId4"/>
    <p:sldId id="413" r:id="rId5"/>
    <p:sldId id="414" r:id="rId6"/>
    <p:sldId id="415" r:id="rId7"/>
    <p:sldId id="409" r:id="rId8"/>
    <p:sldId id="410" r:id="rId9"/>
    <p:sldId id="411" r:id="rId10"/>
    <p:sldId id="412"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350" r:id="rId25"/>
    <p:sldId id="353" r:id="rId26"/>
    <p:sldId id="391" r:id="rId27"/>
    <p:sldId id="356" r:id="rId28"/>
    <p:sldId id="357"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Bourgoin" initials="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13"/>
    <p:restoredTop sz="92606"/>
  </p:normalViewPr>
  <p:slideViewPr>
    <p:cSldViewPr snapToGrid="0" snapToObjects="1">
      <p:cViewPr>
        <p:scale>
          <a:sx n="90" d="100"/>
          <a:sy n="90" d="100"/>
        </p:scale>
        <p:origin x="1576"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0747418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tLang="en-US">
              <a:ea typeface="ＭＳ Ｐゴシック" charset="-128"/>
            </a:endParaRPr>
          </a:p>
        </p:txBody>
      </p:sp>
      <p:sp>
        <p:nvSpPr>
          <p:cNvPr id="18435"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fld id="{293E5940-3634-9C4B-A2E3-2E52D1CE76F0}" type="slidenum">
              <a:rPr lang="en-CA" altLang="en-US" sz="1200">
                <a:ea typeface="PingFang SC Light" charset="-122"/>
              </a:rPr>
              <a:pPr/>
              <a:t>2</a:t>
            </a:fld>
            <a:endParaRPr lang="en-CA" altLang="en-US" sz="1200">
              <a:ea typeface="PingFang SC Light" charset="-122"/>
            </a:endParaRPr>
          </a:p>
        </p:txBody>
      </p:sp>
    </p:spTree>
    <p:extLst>
      <p:ext uri="{BB962C8B-B14F-4D97-AF65-F5344CB8AC3E}">
        <p14:creationId xmlns:p14="http://schemas.microsoft.com/office/powerpoint/2010/main" val="207488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86CB4B4D-7CA3-9044-876B-883B54F8677D}" type="slidenum">
              <a:rPr lang="uk-UA" smtClean="0"/>
              <a:t>‹#›</a:t>
            </a:fld>
            <a:endParaRPr lang="uk-UA"/>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11/7/17</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11/7/17</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6CB4B4D-7CA3-9044-876B-883B54F8677D}" type="slidenum">
              <a:rPr lang="uk-UA" smtClean="0"/>
              <a:t>‹#›</a:t>
            </a:fld>
            <a:endParaRPr lang="uk-UA"/>
          </a:p>
        </p:txBody>
      </p:sp>
    </p:spTree>
    <p:extLst>
      <p:ext uri="{BB962C8B-B14F-4D97-AF65-F5344CB8AC3E}">
        <p14:creationId xmlns:p14="http://schemas.microsoft.com/office/powerpoint/2010/main" val="1433784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tags" Target="../tags/tag10.xml"/><Relationship Id="rId3"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7.emf"/><Relationship Id="rId1" Type="http://schemas.openxmlformats.org/officeDocument/2006/relationships/tags" Target="../tags/tag11.xml"/><Relationship Id="rId2" Type="http://schemas.openxmlformats.org/officeDocument/2006/relationships/tags" Target="../tags/tag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slideLayout" Target="../slideLayouts/slideLayout7.xml"/><Relationship Id="rId1" Type="http://schemas.openxmlformats.org/officeDocument/2006/relationships/tags" Target="../tags/tag13.xml"/><Relationship Id="rId2"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7.xml"/><Relationship Id="rId1" Type="http://schemas.openxmlformats.org/officeDocument/2006/relationships/tags" Target="../tags/tag17.xml"/><Relationship Id="rId2"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Layout" Target="../slideLayouts/slideLayout7.xml"/><Relationship Id="rId1" Type="http://schemas.openxmlformats.org/officeDocument/2006/relationships/tags" Target="../tags/tag20.xml"/><Relationship Id="rId2"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slideLayout" Target="../slideLayouts/slideLayout7.xml"/><Relationship Id="rId1" Type="http://schemas.openxmlformats.org/officeDocument/2006/relationships/tags" Target="../tags/tag23.xml"/><Relationship Id="rId2"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Layout" Target="../slideLayouts/slideLayout7.xml"/><Relationship Id="rId1" Type="http://schemas.openxmlformats.org/officeDocument/2006/relationships/tags" Target="../tags/tag27.xml"/><Relationship Id="rId2"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Layout" Target="../slideLayouts/slideLayout7.xml"/><Relationship Id="rId1" Type="http://schemas.openxmlformats.org/officeDocument/2006/relationships/tags" Target="../tags/tag30.xml"/><Relationship Id="rId2" Type="http://schemas.openxmlformats.org/officeDocument/2006/relationships/tags" Target="../tags/tag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emf"/><Relationship Id="rId1" Type="http://schemas.openxmlformats.org/officeDocument/2006/relationships/tags" Target="../tags/tag3.xml"/><Relationship Id="rId2"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tags" Target="../tags/tag8.xml"/><Relationship Id="rId3"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27" y="178594"/>
            <a:ext cx="1455539"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0565" y="3973711"/>
            <a:ext cx="3685729" cy="26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2"/>
          <p:cNvSpPr txBox="1">
            <a:spLocks noChangeArrowheads="1"/>
          </p:cNvSpPr>
          <p:nvPr/>
        </p:nvSpPr>
        <p:spPr bwMode="auto">
          <a:xfrm>
            <a:off x="512341" y="2235117"/>
            <a:ext cx="7848079"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lgn="ctr" eaLnBrk="1" hangingPunct="1"/>
            <a:r>
              <a:rPr lang="en-GB" altLang="en-US" sz="5062" i="1" dirty="0" smtClean="0"/>
              <a:t>Session #2</a:t>
            </a:r>
            <a:endParaRPr lang="en-GB" altLang="en-US" sz="5062" i="1" dirty="0"/>
          </a:p>
        </p:txBody>
      </p:sp>
      <p:sp>
        <p:nvSpPr>
          <p:cNvPr id="7" name="TextBox 2"/>
          <p:cNvSpPr txBox="1">
            <a:spLocks noChangeArrowheads="1"/>
          </p:cNvSpPr>
          <p:nvPr/>
        </p:nvSpPr>
        <p:spPr bwMode="auto">
          <a:xfrm>
            <a:off x="721891" y="736509"/>
            <a:ext cx="7848079"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lgn="ctr" eaLnBrk="1" hangingPunct="1"/>
            <a:r>
              <a:rPr lang="fr-CA" altLang="en-US" sz="5062" i="1" dirty="0" smtClean="0"/>
              <a:t>Les pratiques de la résilience</a:t>
            </a:r>
            <a:endParaRPr lang="fr-CA" altLang="en-US" sz="5062" i="1" dirty="0"/>
          </a:p>
        </p:txBody>
      </p:sp>
      <p:sp>
        <p:nvSpPr>
          <p:cNvPr id="2" name="TextBox 1"/>
          <p:cNvSpPr txBox="1"/>
          <p:nvPr/>
        </p:nvSpPr>
        <p:spPr>
          <a:xfrm>
            <a:off x="914370" y="3186157"/>
            <a:ext cx="3731560" cy="2123658"/>
          </a:xfrm>
          <a:prstGeom prst="rect">
            <a:avLst/>
          </a:prstGeom>
          <a:noFill/>
        </p:spPr>
        <p:txBody>
          <a:bodyPr wrap="square" rtlCol="0">
            <a:spAutoFit/>
          </a:bodyPr>
          <a:lstStyle/>
          <a:p>
            <a:r>
              <a:rPr lang="fr-CA" altLang="fr-FR" sz="4400" dirty="0" smtClean="0">
                <a:solidFill>
                  <a:srgbClr val="414141"/>
                </a:solidFill>
              </a:rPr>
              <a:t>Les </a:t>
            </a:r>
            <a:r>
              <a:rPr lang="fr-CA" altLang="fr-FR" sz="4400" dirty="0">
                <a:solidFill>
                  <a:srgbClr val="414141"/>
                </a:solidFill>
              </a:rPr>
              <a:t>équipes de travail résilientes</a:t>
            </a:r>
            <a:endParaRPr lang="en-US" sz="4400" dirty="0"/>
          </a:p>
        </p:txBody>
      </p:sp>
    </p:spTree>
    <p:extLst>
      <p:ext uri="{BB962C8B-B14F-4D97-AF65-F5344CB8AC3E}">
        <p14:creationId xmlns:p14="http://schemas.microsoft.com/office/powerpoint/2010/main" val="13255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custDataLst>
              <p:tags r:id="rId1"/>
            </p:custDataLst>
          </p:nvPr>
        </p:nvSpPr>
        <p:spPr bwMode="auto">
          <a:xfrm>
            <a:off x="914400" y="290513"/>
            <a:ext cx="8229600" cy="96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r>
              <a:rPr lang="fr-CA" altLang="fr-FR" sz="4219">
                <a:solidFill>
                  <a:srgbClr val="414141"/>
                </a:solidFill>
              </a:rPr>
              <a:t>Pourquoi des équipes résilientes?</a:t>
            </a:r>
          </a:p>
        </p:txBody>
      </p:sp>
      <p:sp>
        <p:nvSpPr>
          <p:cNvPr id="32770" name="Content Placeholder 2"/>
          <p:cNvSpPr>
            <a:spLocks noGrp="1"/>
          </p:cNvSpPr>
          <p:nvPr>
            <p:ph idx="4294967295"/>
            <p:custDataLst>
              <p:tags r:id="rId2"/>
            </p:custDataLst>
          </p:nvPr>
        </p:nvSpPr>
        <p:spPr bwMode="auto">
          <a:xfrm>
            <a:off x="342901" y="1598613"/>
            <a:ext cx="85153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a:bodyPr>
          <a:lstStyle/>
          <a:p>
            <a:pPr marL="0" indent="0">
              <a:lnSpc>
                <a:spcPct val="100000"/>
              </a:lnSpc>
              <a:spcBef>
                <a:spcPct val="0"/>
              </a:spcBef>
              <a:spcAft>
                <a:spcPts val="712"/>
              </a:spcAft>
              <a:buClrTx/>
              <a:buNone/>
            </a:pPr>
            <a:r>
              <a:rPr lang="fr-CA" altLang="fr-FR" sz="2812">
                <a:solidFill>
                  <a:srgbClr val="414141"/>
                </a:solidFill>
              </a:rPr>
              <a:t>Les </a:t>
            </a:r>
            <a:r>
              <a:rPr lang="fr-CA" altLang="fr-FR" sz="2812" b="1">
                <a:solidFill>
                  <a:srgbClr val="414141"/>
                </a:solidFill>
              </a:rPr>
              <a:t>équipes résilientes</a:t>
            </a:r>
            <a:r>
              <a:rPr lang="fr-CA" altLang="fr-FR" sz="2812">
                <a:solidFill>
                  <a:srgbClr val="414141"/>
                </a:solidFill>
              </a:rPr>
              <a:t> ont le potentiel :</a:t>
            </a:r>
          </a:p>
          <a:p>
            <a:pPr marL="0" indent="0">
              <a:lnSpc>
                <a:spcPct val="100000"/>
              </a:lnSpc>
              <a:spcBef>
                <a:spcPct val="0"/>
              </a:spcBef>
              <a:spcAft>
                <a:spcPts val="712"/>
              </a:spcAft>
              <a:buClrTx/>
              <a:buNone/>
            </a:pPr>
            <a:endParaRPr lang="fr-CA" altLang="fr-FR" sz="2531" dirty="0">
              <a:solidFill>
                <a:srgbClr val="414141"/>
              </a:solidFill>
            </a:endParaRPr>
          </a:p>
          <a:p>
            <a:pPr lvl="1">
              <a:lnSpc>
                <a:spcPct val="100000"/>
              </a:lnSpc>
              <a:spcBef>
                <a:spcPct val="0"/>
              </a:spcBef>
              <a:spcAft>
                <a:spcPts val="712"/>
              </a:spcAft>
              <a:buFont typeface="Wingdings" charset="2"/>
              <a:buChar char="ü"/>
            </a:pPr>
            <a:r>
              <a:rPr lang="fr-CA" altLang="fr-FR" sz="2531" dirty="0">
                <a:solidFill>
                  <a:srgbClr val="414141"/>
                </a:solidFill>
              </a:rPr>
              <a:t>de mettre à profit et de maintenir des relations signifiantes pendant les périodes de changement ou de transition;</a:t>
            </a:r>
          </a:p>
          <a:p>
            <a:pPr lvl="1">
              <a:lnSpc>
                <a:spcPct val="100000"/>
              </a:lnSpc>
              <a:spcBef>
                <a:spcPct val="0"/>
              </a:spcBef>
              <a:spcAft>
                <a:spcPts val="712"/>
              </a:spcAft>
              <a:buFont typeface="Wingdings" charset="2"/>
              <a:buChar char="ü"/>
            </a:pPr>
            <a:r>
              <a:rPr lang="fr-CA" altLang="fr-FR" sz="2531" dirty="0">
                <a:solidFill>
                  <a:srgbClr val="414141"/>
                </a:solidFill>
              </a:rPr>
              <a:t>d'exploiter les forces collectives de l'équipe pour s'adapter à des circonstances difficiles;</a:t>
            </a:r>
          </a:p>
          <a:p>
            <a:pPr lvl="1">
              <a:lnSpc>
                <a:spcPct val="100000"/>
              </a:lnSpc>
              <a:spcBef>
                <a:spcPct val="0"/>
              </a:spcBef>
              <a:spcAft>
                <a:spcPts val="712"/>
              </a:spcAft>
              <a:buFont typeface="Wingdings" charset="2"/>
              <a:buChar char="ü"/>
            </a:pPr>
            <a:r>
              <a:rPr lang="fr-CA" altLang="fr-FR" sz="2531" dirty="0">
                <a:solidFill>
                  <a:srgbClr val="414141"/>
                </a:solidFill>
              </a:rPr>
              <a:t>de favoriser la capacité à résoudre des problèmes, l'innovation et l'apprentissage pour relever les défis;</a:t>
            </a:r>
          </a:p>
          <a:p>
            <a:pPr lvl="1">
              <a:lnSpc>
                <a:spcPct val="100000"/>
              </a:lnSpc>
              <a:spcBef>
                <a:spcPct val="0"/>
              </a:spcBef>
              <a:spcAft>
                <a:spcPts val="712"/>
              </a:spcAft>
              <a:buFont typeface="Wingdings" charset="2"/>
              <a:buChar char="ü"/>
            </a:pPr>
            <a:r>
              <a:rPr lang="fr-CA" altLang="fr-FR" sz="2531" dirty="0">
                <a:solidFill>
                  <a:srgbClr val="414141"/>
                </a:solidFill>
              </a:rPr>
              <a:t>de créer les conditions propices pour faire face à la situation tout en permettant aux personnes de s'épanouir et de donner le meilleur d'elles-mêmes malgré les difficultés.  </a:t>
            </a:r>
          </a:p>
        </p:txBody>
      </p:sp>
    </p:spTree>
    <p:extLst>
      <p:ext uri="{BB962C8B-B14F-4D97-AF65-F5344CB8AC3E}">
        <p14:creationId xmlns:p14="http://schemas.microsoft.com/office/powerpoint/2010/main" val="1705435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4294967295"/>
            <p:custDataLst>
              <p:tags r:id="rId1"/>
            </p:custDataLst>
          </p:nvPr>
        </p:nvSpPr>
        <p:spPr bwMode="auto">
          <a:xfrm>
            <a:off x="722634" y="752475"/>
            <a:ext cx="7772400"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Ctr="0" compatLnSpc="1">
            <a:prstTxWarp prst="textNoShape">
              <a:avLst/>
            </a:prstTxWarp>
            <a:normAutofit fontScale="92500" lnSpcReduction="10000"/>
          </a:bodyPr>
          <a:lstStyle/>
          <a:p>
            <a:pPr marL="0" indent="0" algn="ctr">
              <a:buClrTx/>
              <a:buNone/>
            </a:pPr>
            <a:r>
              <a:rPr lang="fr-CA" altLang="fr-FR" sz="4219" b="1" dirty="0" smtClean="0">
                <a:solidFill>
                  <a:srgbClr val="414141"/>
                </a:solidFill>
              </a:rPr>
              <a:t>Les six caractéristiques</a:t>
            </a:r>
          </a:p>
          <a:p>
            <a:pPr marL="0" indent="0" algn="ctr">
              <a:buClrTx/>
              <a:buNone/>
            </a:pPr>
            <a:r>
              <a:rPr lang="fr-CA" altLang="fr-FR" sz="4219" b="1" dirty="0" smtClean="0">
                <a:solidFill>
                  <a:srgbClr val="414141"/>
                </a:solidFill>
              </a:rPr>
              <a:t> des équipes résilientes</a:t>
            </a:r>
            <a:endParaRPr lang="fr-CA" altLang="fr-FR" sz="4219" b="1" dirty="0">
              <a:solidFill>
                <a:srgbClr val="414141"/>
              </a:solidFill>
            </a:endParaRPr>
          </a:p>
        </p:txBody>
      </p:sp>
      <p:pic>
        <p:nvPicPr>
          <p:cNvPr id="33794" name="Picture 1"/>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483569" y="2932732"/>
            <a:ext cx="4250531"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55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4818" name="Text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64294" tIns="32147" rIns="64294" bIns="32147" numCol="1" rtlCol="0" anchorCtr="0" compatLnSpc="1">
            <a:prstTxWarp prst="textNoShape">
              <a:avLst/>
            </a:prstTxWarp>
            <a:normAutofit/>
          </a:bodyPr>
          <a:lstStyle/>
          <a:p>
            <a:endParaRPr lang="en-US" altLang="en-US"/>
          </a:p>
        </p:txBody>
      </p:sp>
      <p:pic>
        <p:nvPicPr>
          <p:cNvPr id="348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383"/>
            <a:ext cx="9144000" cy="644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77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73" y="644054"/>
            <a:ext cx="9068098" cy="529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8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custDataLst>
              <p:tags r:id="rId1"/>
            </p:custDataLst>
          </p:nvPr>
        </p:nvSpPr>
        <p:spPr bwMode="auto">
          <a:xfrm>
            <a:off x="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l"/>
            <a:r>
              <a:rPr lang="en-US" altLang="fr-FR" sz="4219" b="1">
                <a:solidFill>
                  <a:srgbClr val="414141"/>
                </a:solidFill>
              </a:rPr>
              <a:t>	1. </a:t>
            </a:r>
            <a:r>
              <a:rPr lang="en-US" altLang="en-US" sz="4219" b="1"/>
              <a:t>Axée sur les buts</a:t>
            </a:r>
          </a:p>
        </p:txBody>
      </p:sp>
      <p:sp>
        <p:nvSpPr>
          <p:cNvPr id="36866" name="Content Placeholder 2"/>
          <p:cNvSpPr>
            <a:spLocks noGrp="1"/>
          </p:cNvSpPr>
          <p:nvPr>
            <p:ph idx="4294967295"/>
            <p:custDataLst>
              <p:tags r:id="rId2"/>
            </p:custDataLst>
          </p:nvPr>
        </p:nvSpPr>
        <p:spPr bwMode="auto">
          <a:xfrm>
            <a:off x="466589" y="1128011"/>
            <a:ext cx="5113338" cy="515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fr-FR" sz="1828" dirty="0">
                <a:solidFill>
                  <a:srgbClr val="414141"/>
                </a:solidFill>
              </a:rPr>
              <a:t>Un objectif ou une orientation qui n'est pas clair peut créer au sein d'une équipe du stress et de l'incertitude, surtout pendant une période de changement ou des circonstances difficiles.</a:t>
            </a:r>
          </a:p>
          <a:p>
            <a:r>
              <a:rPr lang="fr-CA" altLang="fr-FR" sz="1828" dirty="0">
                <a:solidFill>
                  <a:srgbClr val="414141"/>
                </a:solidFill>
              </a:rPr>
              <a:t>Pour qu'une équipe soit pleinement axée sur les choses à accomplir, il faut donc que ses membres comprennent bien les divers objectifs et orientations qui lui sont donnés.</a:t>
            </a:r>
          </a:p>
          <a:p>
            <a:r>
              <a:rPr lang="fr-CA" altLang="fr-FR" sz="1828" b="1" i="1" dirty="0">
                <a:solidFill>
                  <a:srgbClr val="414141"/>
                </a:solidFill>
              </a:rPr>
              <a:t>Exercice :</a:t>
            </a:r>
            <a:r>
              <a:rPr lang="fr-CA" altLang="fr-FR" sz="1828" dirty="0">
                <a:solidFill>
                  <a:srgbClr val="414141"/>
                </a:solidFill>
              </a:rPr>
              <a:t> Demandez à chaque membre de votre équipe de noter sur une fiche les objectifs de cette dernière. Comparer les réponses peut vous permettre de comprendre dans quelle mesure l'équipe comprend ses objectifs. </a:t>
            </a:r>
          </a:p>
        </p:txBody>
      </p:sp>
      <p:sp>
        <p:nvSpPr>
          <p:cNvPr id="36867" name="TextBox 1"/>
          <p:cNvSpPr txBox="1">
            <a:spLocks noChangeArrowheads="1"/>
          </p:cNvSpPr>
          <p:nvPr>
            <p:custDataLst>
              <p:tags r:id="rId3"/>
            </p:custDataLst>
          </p:nvPr>
        </p:nvSpPr>
        <p:spPr bwMode="auto">
          <a:xfrm>
            <a:off x="6631410" y="2273722"/>
            <a:ext cx="184731"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endParaRPr lang="fr-FR" altLang="fr-FR" sz="2953"/>
          </a:p>
        </p:txBody>
      </p:sp>
      <p:sp>
        <p:nvSpPr>
          <p:cNvPr id="36868" name="Rectangle 2"/>
          <p:cNvSpPr>
            <a:spLocks noChangeArrowheads="1"/>
          </p:cNvSpPr>
          <p:nvPr>
            <p:custDataLst>
              <p:tags r:id="rId4"/>
            </p:custDataLst>
          </p:nvPr>
        </p:nvSpPr>
        <p:spPr bwMode="auto">
          <a:xfrm>
            <a:off x="6046515" y="1404193"/>
            <a:ext cx="2659930"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buSzPct val="100000"/>
            </a:pPr>
            <a:r>
              <a:rPr lang="fr-CA" altLang="fr-FR" sz="2250" i="1"/>
              <a:t>Dans une équipe résiliente, les personnes axent leurs forces sur la réalisation d'objectifs communs pendant des changements, plutôt que sur des objectifs dispersés, des discussions non pertinentes ou des activités inutiles.  </a:t>
            </a:r>
          </a:p>
          <a:p>
            <a:pPr algn="r">
              <a:buSzPct val="100000"/>
            </a:pPr>
            <a:r>
              <a:rPr lang="fr-CA" altLang="fr-FR" sz="2250" i="1"/>
              <a:t>(CP, 2004)</a:t>
            </a:r>
          </a:p>
        </p:txBody>
      </p:sp>
    </p:spTree>
    <p:extLst>
      <p:ext uri="{BB962C8B-B14F-4D97-AF65-F5344CB8AC3E}">
        <p14:creationId xmlns:p14="http://schemas.microsoft.com/office/powerpoint/2010/main" val="189816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custDataLst>
              <p:tags r:id="rId1"/>
            </p:custDataLst>
          </p:nvPr>
        </p:nvSpPr>
        <p:spPr bwMode="auto">
          <a:xfrm>
            <a:off x="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l"/>
            <a:r>
              <a:rPr lang="fr-CA" altLang="fr-FR" sz="4078" b="1">
                <a:solidFill>
                  <a:srgbClr val="414141"/>
                </a:solidFill>
              </a:rPr>
              <a:t>	2. </a:t>
            </a:r>
            <a:r>
              <a:rPr lang="fr-CA" altLang="en-US" sz="4219" b="1"/>
              <a:t>Axée sur la croissance</a:t>
            </a:r>
            <a:endParaRPr lang="fr-CA" altLang="fr-FR" sz="4078" b="1">
              <a:solidFill>
                <a:srgbClr val="414141"/>
              </a:solidFill>
            </a:endParaRPr>
          </a:p>
        </p:txBody>
      </p:sp>
      <p:sp>
        <p:nvSpPr>
          <p:cNvPr id="37890" name="Content Placeholder 2"/>
          <p:cNvSpPr>
            <a:spLocks noGrp="1"/>
          </p:cNvSpPr>
          <p:nvPr>
            <p:ph idx="4294967295"/>
            <p:custDataLst>
              <p:tags r:id="rId2"/>
            </p:custDataLst>
          </p:nvPr>
        </p:nvSpPr>
        <p:spPr bwMode="auto">
          <a:xfrm>
            <a:off x="757237" y="1392238"/>
            <a:ext cx="4911725"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r>
              <a:rPr lang="fr-CA" altLang="fr-FR" sz="1969" dirty="0">
                <a:solidFill>
                  <a:srgbClr val="414141"/>
                </a:solidFill>
              </a:rPr>
              <a:t>Dans une équipe axée sur le développement, les personnes sont encouragées à faire preuve d'initiative ainsi qu'à utiliser de nouvelles compétences pour relever des défis. </a:t>
            </a:r>
          </a:p>
          <a:p>
            <a:r>
              <a:rPr lang="fr-CA" altLang="fr-FR" sz="1969" dirty="0">
                <a:solidFill>
                  <a:srgbClr val="414141"/>
                </a:solidFill>
              </a:rPr>
              <a:t>Lorsqu'un membre de l'équipe fait une erreur, il se fait alors aider par les autres membres de l'équipe pour que celle-ci puisse se ressaisir. </a:t>
            </a:r>
          </a:p>
          <a:p>
            <a:r>
              <a:rPr lang="fr-CA" altLang="fr-FR" sz="1969" dirty="0">
                <a:solidFill>
                  <a:srgbClr val="414141"/>
                </a:solidFill>
              </a:rPr>
              <a:t>Les discussions permettent d'apprendre et de développer de nouvelles façons de travailler. </a:t>
            </a:r>
          </a:p>
        </p:txBody>
      </p:sp>
      <p:sp>
        <p:nvSpPr>
          <p:cNvPr id="37891" name="Rectangle 2"/>
          <p:cNvSpPr>
            <a:spLocks noChangeArrowheads="1"/>
          </p:cNvSpPr>
          <p:nvPr>
            <p:custDataLst>
              <p:tags r:id="rId3"/>
            </p:custDataLst>
          </p:nvPr>
        </p:nvSpPr>
        <p:spPr bwMode="auto">
          <a:xfrm>
            <a:off x="6091164" y="1417638"/>
            <a:ext cx="2328416"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lgn="ctr">
              <a:buSzPct val="100000"/>
            </a:pPr>
            <a:r>
              <a:rPr lang="fr-CA" altLang="fr-FR" sz="2250" i="1"/>
              <a:t>Travailler à résoudre des problèmes ou à relever des défis offre des possibilités de développement à la fois pour l'équipe et chacun de ses membres. </a:t>
            </a:r>
          </a:p>
          <a:p>
            <a:pPr algn="r">
              <a:buSzPct val="100000"/>
            </a:pPr>
            <a:r>
              <a:rPr lang="fr-CA" altLang="fr-FR" sz="2250" i="1" dirty="0"/>
              <a:t>     </a:t>
            </a:r>
            <a:r>
              <a:rPr lang="fr-CA" altLang="fr-FR" sz="1687" i="1" dirty="0"/>
              <a:t>(WMA, 2016)</a:t>
            </a:r>
          </a:p>
        </p:txBody>
      </p:sp>
    </p:spTree>
    <p:extLst>
      <p:ext uri="{BB962C8B-B14F-4D97-AF65-F5344CB8AC3E}">
        <p14:creationId xmlns:p14="http://schemas.microsoft.com/office/powerpoint/2010/main" val="1648184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custDataLst>
              <p:tags r:id="rId1"/>
            </p:custDataLst>
          </p:nvPr>
        </p:nvSpPr>
        <p:spPr bwMode="auto">
          <a:xfrm>
            <a:off x="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l"/>
            <a:r>
              <a:rPr lang="fr-CA" altLang="fr-FR" sz="4219" b="1">
                <a:solidFill>
                  <a:srgbClr val="414141"/>
                </a:solidFill>
              </a:rPr>
              <a:t>	3. Positive</a:t>
            </a:r>
          </a:p>
        </p:txBody>
      </p:sp>
      <p:sp>
        <p:nvSpPr>
          <p:cNvPr id="38914" name="Content Placeholder 2"/>
          <p:cNvSpPr>
            <a:spLocks noGrp="1"/>
          </p:cNvSpPr>
          <p:nvPr>
            <p:ph idx="4294967295"/>
            <p:custDataLst>
              <p:tags r:id="rId2"/>
            </p:custDataLst>
          </p:nvPr>
        </p:nvSpPr>
        <p:spPr bwMode="auto">
          <a:xfrm>
            <a:off x="742950" y="1101616"/>
            <a:ext cx="5005388" cy="5033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fr-FR" sz="2250" dirty="0">
                <a:solidFill>
                  <a:srgbClr val="414141"/>
                </a:solidFill>
              </a:rPr>
              <a:t>Les équipes résilientes voient dans les situations difficiles ce qu'il y a de positif, ainsi que les possibilités de succès.</a:t>
            </a:r>
          </a:p>
          <a:p>
            <a:r>
              <a:rPr lang="fr-CA" altLang="fr-FR" sz="2250" dirty="0">
                <a:solidFill>
                  <a:srgbClr val="414141"/>
                </a:solidFill>
              </a:rPr>
              <a:t>Les membres voient de manière positive la capacité de chacun à contribuer au travail d'équipe.</a:t>
            </a:r>
          </a:p>
          <a:p>
            <a:r>
              <a:rPr lang="fr-CA" altLang="fr-FR" sz="2250" dirty="0">
                <a:solidFill>
                  <a:srgbClr val="414141"/>
                </a:solidFill>
              </a:rPr>
              <a:t>L'équipe croit en sa capacité d'influencer l'organisation pendant les périodes de changement. </a:t>
            </a:r>
          </a:p>
        </p:txBody>
      </p:sp>
      <p:sp>
        <p:nvSpPr>
          <p:cNvPr id="38915" name="Rectangle 5"/>
          <p:cNvSpPr>
            <a:spLocks noChangeArrowheads="1"/>
          </p:cNvSpPr>
          <p:nvPr>
            <p:custDataLst>
              <p:tags r:id="rId3"/>
            </p:custDataLst>
          </p:nvPr>
        </p:nvSpPr>
        <p:spPr bwMode="auto">
          <a:xfrm>
            <a:off x="6179568" y="1101616"/>
            <a:ext cx="2206749" cy="407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lgn="ctr">
              <a:buSzPct val="100000"/>
            </a:pPr>
            <a:r>
              <a:rPr lang="fr-CA" altLang="fr-FR" sz="2953" i="1"/>
              <a:t>Les équipes résilientes voient les possibilités de réussite, et non les risques d'échec.  </a:t>
            </a:r>
          </a:p>
          <a:p>
            <a:pPr>
              <a:buSzPct val="100000"/>
            </a:pPr>
            <a:r>
              <a:rPr lang="fr-CA" altLang="fr-FR" sz="2250" dirty="0"/>
              <a:t>          </a:t>
            </a:r>
            <a:r>
              <a:rPr lang="fr-CA" altLang="fr-FR" sz="1687" dirty="0"/>
              <a:t>(CP, 2004)</a:t>
            </a:r>
          </a:p>
        </p:txBody>
      </p:sp>
    </p:spTree>
    <p:extLst>
      <p:ext uri="{BB962C8B-B14F-4D97-AF65-F5344CB8AC3E}">
        <p14:creationId xmlns:p14="http://schemas.microsoft.com/office/powerpoint/2010/main" val="650774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custDataLst>
              <p:tags r:id="rId1"/>
            </p:custDataLst>
          </p:nvPr>
        </p:nvSpPr>
        <p:spPr bwMode="auto">
          <a:xfrm>
            <a:off x="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l"/>
            <a:r>
              <a:rPr lang="fr-CA" altLang="fr-FR" sz="4219" b="1">
                <a:solidFill>
                  <a:srgbClr val="414141"/>
                </a:solidFill>
              </a:rPr>
              <a:t>	4. </a:t>
            </a:r>
            <a:r>
              <a:rPr lang="fr-CA" altLang="en-US" sz="4219" b="1"/>
              <a:t>Axée sur autrui</a:t>
            </a:r>
            <a:endParaRPr lang="fr-CA" altLang="fr-FR" sz="4219" b="1">
              <a:solidFill>
                <a:srgbClr val="414141"/>
              </a:solidFill>
            </a:endParaRPr>
          </a:p>
        </p:txBody>
      </p:sp>
      <p:sp>
        <p:nvSpPr>
          <p:cNvPr id="39938" name="Content Placeholder 2"/>
          <p:cNvSpPr>
            <a:spLocks noGrp="1"/>
          </p:cNvSpPr>
          <p:nvPr>
            <p:ph idx="4294967295"/>
            <p:custDataLst>
              <p:tags r:id="rId2"/>
            </p:custDataLst>
          </p:nvPr>
        </p:nvSpPr>
        <p:spPr bwMode="auto">
          <a:xfrm>
            <a:off x="0" y="1241425"/>
            <a:ext cx="5291138" cy="451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fr-FR" sz="2109">
                <a:solidFill>
                  <a:srgbClr val="414141"/>
                </a:solidFill>
              </a:rPr>
              <a:t>Être centré sur les autres, c'est vouloir les intégrer et veiller à leur bien-être. </a:t>
            </a:r>
          </a:p>
          <a:p>
            <a:r>
              <a:rPr lang="fr-CA" altLang="fr-FR" sz="2109">
                <a:solidFill>
                  <a:srgbClr val="414141"/>
                </a:solidFill>
              </a:rPr>
              <a:t>Les membres de l'équipe établissent alors des liens de confiance, s'entraident et sont bienveillants les uns envers les autres. </a:t>
            </a:r>
          </a:p>
          <a:p>
            <a:r>
              <a:rPr lang="fr-CA" altLang="fr-FR" sz="2109">
                <a:solidFill>
                  <a:srgbClr val="414141"/>
                </a:solidFill>
              </a:rPr>
              <a:t>Les membres de l'équipe sont conscients des besoins de leurs collègues et s'entraident naturellement lorsque le niveau de stress ou la pression augmente.  </a:t>
            </a:r>
          </a:p>
          <a:p>
            <a:endParaRPr lang="fr-CA" altLang="fr-FR" sz="2109">
              <a:solidFill>
                <a:srgbClr val="414141"/>
              </a:solidFill>
            </a:endParaRPr>
          </a:p>
        </p:txBody>
      </p:sp>
      <p:sp>
        <p:nvSpPr>
          <p:cNvPr id="39939" name="TextBox 1"/>
          <p:cNvSpPr txBox="1">
            <a:spLocks noChangeArrowheads="1"/>
          </p:cNvSpPr>
          <p:nvPr>
            <p:custDataLst>
              <p:tags r:id="rId3"/>
            </p:custDataLst>
          </p:nvPr>
        </p:nvSpPr>
        <p:spPr bwMode="auto">
          <a:xfrm>
            <a:off x="6810004" y="2571750"/>
            <a:ext cx="184731" cy="5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endParaRPr lang="fr-CA" altLang="fr-FR" sz="2953"/>
          </a:p>
        </p:txBody>
      </p:sp>
      <p:sp>
        <p:nvSpPr>
          <p:cNvPr id="39940" name="Rectangle 4"/>
          <p:cNvSpPr>
            <a:spLocks noChangeArrowheads="1"/>
          </p:cNvSpPr>
          <p:nvPr>
            <p:custDataLst>
              <p:tags r:id="rId4"/>
            </p:custDataLst>
          </p:nvPr>
        </p:nvSpPr>
        <p:spPr bwMode="auto">
          <a:xfrm>
            <a:off x="6039818" y="1241227"/>
            <a:ext cx="2988096" cy="463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buSzPct val="100000"/>
            </a:pPr>
            <a:r>
              <a:rPr lang="fr-CA" altLang="fr-FR" sz="1969" i="1"/>
              <a:t>Nous ne devrions pas nous étonner qu'entretenir de bonnes relations au travail protège contre le stress, aussi bien au travail qu'à la maison…</a:t>
            </a:r>
          </a:p>
          <a:p>
            <a:pPr>
              <a:buSzPct val="100000"/>
            </a:pPr>
            <a:endParaRPr lang="fr-CA" altLang="fr-FR" sz="1969" i="1"/>
          </a:p>
          <a:p>
            <a:pPr>
              <a:buSzPct val="100000"/>
            </a:pPr>
            <a:r>
              <a:rPr lang="fr-CA" altLang="fr-FR" sz="1969" i="1"/>
              <a:t>Quand les gens se sentent véritablement considérés au travail, lorsqu'ils rient avec leurs collègues, lorsqu’ils trouvent le temps de discuter, faire face aux défis devient alors beaucoup plus facile.  </a:t>
            </a:r>
          </a:p>
          <a:p>
            <a:pPr algn="r">
              <a:buSzPct val="100000"/>
            </a:pPr>
            <a:r>
              <a:rPr lang="fr-CA" altLang="fr-FR" sz="1969" i="1"/>
              <a:t>(Warren, n.d.)</a:t>
            </a:r>
          </a:p>
        </p:txBody>
      </p:sp>
    </p:spTree>
    <p:extLst>
      <p:ext uri="{BB962C8B-B14F-4D97-AF65-F5344CB8AC3E}">
        <p14:creationId xmlns:p14="http://schemas.microsoft.com/office/powerpoint/2010/main" val="42969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custDataLst>
              <p:tags r:id="rId1"/>
            </p:custDataLst>
          </p:nvPr>
        </p:nvSpPr>
        <p:spPr bwMode="auto">
          <a:xfrm>
            <a:off x="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l"/>
            <a:r>
              <a:rPr lang="fr-CA" altLang="fr-FR" sz="4219" b="1">
                <a:solidFill>
                  <a:srgbClr val="414141"/>
                </a:solidFill>
              </a:rPr>
              <a:t>	5. Flexible</a:t>
            </a:r>
          </a:p>
        </p:txBody>
      </p:sp>
      <p:sp>
        <p:nvSpPr>
          <p:cNvPr id="40962" name="Content Placeholder 2"/>
          <p:cNvSpPr>
            <a:spLocks noGrp="1"/>
          </p:cNvSpPr>
          <p:nvPr>
            <p:ph idx="4294967295"/>
            <p:custDataLst>
              <p:tags r:id="rId2"/>
            </p:custDataLst>
          </p:nvPr>
        </p:nvSpPr>
        <p:spPr bwMode="auto">
          <a:xfrm>
            <a:off x="385762" y="1266825"/>
            <a:ext cx="5583238" cy="451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fr-FR" sz="1969">
                <a:solidFill>
                  <a:srgbClr val="414141"/>
                </a:solidFill>
              </a:rPr>
              <a:t>Les équipes résilientes font preuve de souplesse, car elles peuvent modifier leurs perspectives et stratégies d'adaptation pendant les périodes de changement ou les défis. </a:t>
            </a:r>
          </a:p>
          <a:p>
            <a:r>
              <a:rPr lang="fr-CA" altLang="fr-FR" sz="1969" dirty="0">
                <a:solidFill>
                  <a:srgbClr val="414141"/>
                </a:solidFill>
              </a:rPr>
              <a:t>Cette souplesse apparaît dans la façon dont les membres de l'équipe explorent et élaborent des idées lors de discussions ouvertes.  </a:t>
            </a:r>
          </a:p>
          <a:p>
            <a:r>
              <a:rPr lang="fr-CA" altLang="fr-FR" sz="1969" dirty="0">
                <a:solidFill>
                  <a:srgbClr val="414141"/>
                </a:solidFill>
              </a:rPr>
              <a:t>Les membres de l'équipe sont conscients des avantages qu'il y a à exploiter les forces de chacun pour trouver des solutions, plutôt que d'adopter une démarche de travail en silo ou isolée. </a:t>
            </a:r>
          </a:p>
        </p:txBody>
      </p:sp>
      <p:sp>
        <p:nvSpPr>
          <p:cNvPr id="40963" name="Rectangle 1"/>
          <p:cNvSpPr>
            <a:spLocks noChangeArrowheads="1"/>
          </p:cNvSpPr>
          <p:nvPr>
            <p:custDataLst>
              <p:tags r:id="rId3"/>
            </p:custDataLst>
          </p:nvPr>
        </p:nvSpPr>
        <p:spPr bwMode="auto">
          <a:xfrm>
            <a:off x="6293198" y="1961183"/>
            <a:ext cx="2633142" cy="281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buSzPct val="100000"/>
            </a:pPr>
            <a:r>
              <a:rPr lang="fr-CA" altLang="fr-FR" sz="2531" i="1"/>
              <a:t>Les personnes et les équipes les plus résilientes sont prêtes à s'adapter selon l'évolution des choses.  </a:t>
            </a:r>
          </a:p>
          <a:p>
            <a:pPr>
              <a:buSzPct val="100000"/>
            </a:pPr>
            <a:r>
              <a:rPr lang="fr-CA" altLang="fr-FR" sz="2531" i="1"/>
              <a:t>        </a:t>
            </a:r>
            <a:r>
              <a:rPr lang="fr-CA" altLang="fr-FR" sz="2250" i="1"/>
              <a:t>(Warren, n.d.)</a:t>
            </a:r>
          </a:p>
        </p:txBody>
      </p:sp>
    </p:spTree>
    <p:extLst>
      <p:ext uri="{BB962C8B-B14F-4D97-AF65-F5344CB8AC3E}">
        <p14:creationId xmlns:p14="http://schemas.microsoft.com/office/powerpoint/2010/main" val="2094836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custDataLst>
              <p:tags r:id="rId1"/>
            </p:custDataLst>
          </p:nvPr>
        </p:nvSpPr>
        <p:spPr bwMode="auto">
          <a:xfrm>
            <a:off x="0" y="274638"/>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pPr algn="l"/>
            <a:r>
              <a:rPr lang="fr-CA" altLang="fr-FR" sz="4219" b="1">
                <a:solidFill>
                  <a:srgbClr val="414141"/>
                </a:solidFill>
              </a:rPr>
              <a:t>	6. </a:t>
            </a:r>
            <a:r>
              <a:rPr lang="fr-CA" altLang="en-US" sz="4219" b="1"/>
              <a:t>Proactive</a:t>
            </a:r>
            <a:endParaRPr lang="fr-CA" altLang="fr-FR" sz="4219" b="1">
              <a:solidFill>
                <a:srgbClr val="414141"/>
              </a:solidFill>
            </a:endParaRPr>
          </a:p>
        </p:txBody>
      </p:sp>
      <p:sp>
        <p:nvSpPr>
          <p:cNvPr id="41986" name="Content Placeholder 2"/>
          <p:cNvSpPr>
            <a:spLocks noGrp="1"/>
          </p:cNvSpPr>
          <p:nvPr>
            <p:ph idx="4294967295"/>
            <p:custDataLst>
              <p:tags r:id="rId2"/>
            </p:custDataLst>
          </p:nvPr>
        </p:nvSpPr>
        <p:spPr bwMode="auto">
          <a:xfrm>
            <a:off x="0" y="1252538"/>
            <a:ext cx="564515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fr-FR" sz="1969">
                <a:solidFill>
                  <a:srgbClr val="414141"/>
                </a:solidFill>
              </a:rPr>
              <a:t>Une équipe résiliente est proactive dans la mesure où elle se prépare au changement. Elle élabore des plans qui lui permettent de s'adapter aux défis qu'elle anticipe et à tout autre défi. </a:t>
            </a:r>
          </a:p>
          <a:p>
            <a:r>
              <a:rPr lang="fr-CA" altLang="fr-FR" sz="1969">
                <a:solidFill>
                  <a:srgbClr val="414141"/>
                </a:solidFill>
              </a:rPr>
              <a:t>Elle est disposée à aller de l'avant en apportant des changements de façon graduelle, en surveillant les progrès et en adaptant ses actions si cela est nécessaire. </a:t>
            </a:r>
          </a:p>
          <a:p>
            <a:r>
              <a:rPr lang="fr-CA" altLang="fr-FR" sz="1969">
                <a:solidFill>
                  <a:srgbClr val="414141"/>
                </a:solidFill>
              </a:rPr>
              <a:t>Être proactif signifie entre autres être organisé, établir des priorités, fixer des échéances et mettre en œuvre des solutions viables.</a:t>
            </a:r>
          </a:p>
        </p:txBody>
      </p:sp>
      <p:sp>
        <p:nvSpPr>
          <p:cNvPr id="41987" name="Rectangle 1"/>
          <p:cNvSpPr>
            <a:spLocks noChangeArrowheads="1"/>
          </p:cNvSpPr>
          <p:nvPr>
            <p:custDataLst>
              <p:tags r:id="rId3"/>
            </p:custDataLst>
          </p:nvPr>
        </p:nvSpPr>
        <p:spPr bwMode="auto">
          <a:xfrm>
            <a:off x="6242968" y="1563812"/>
            <a:ext cx="2731368" cy="281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414141"/>
                </a:solidFill>
                <a:latin typeface="Gill Sans Light" charset="0"/>
                <a:ea typeface="ヒラギノ角ゴ ProN W3" charset="-128"/>
                <a:sym typeface="Gill Sans Light" charset="0"/>
              </a:defRPr>
            </a:lvl1pPr>
            <a:lvl2pPr marL="742950" indent="-285750">
              <a:defRPr sz="4200">
                <a:solidFill>
                  <a:srgbClr val="414141"/>
                </a:solidFill>
                <a:latin typeface="Gill Sans Light" charset="0"/>
                <a:ea typeface="ヒラギノ角ゴ ProN W3" charset="-128"/>
                <a:sym typeface="Gill Sans Light" charset="0"/>
              </a:defRPr>
            </a:lvl2pPr>
            <a:lvl3pPr marL="1143000" indent="-228600">
              <a:defRPr sz="4200">
                <a:solidFill>
                  <a:srgbClr val="414141"/>
                </a:solidFill>
                <a:latin typeface="Gill Sans Light" charset="0"/>
                <a:ea typeface="ヒラギノ角ゴ ProN W3" charset="-128"/>
                <a:sym typeface="Gill Sans Light" charset="0"/>
              </a:defRPr>
            </a:lvl3pPr>
            <a:lvl4pPr marL="1600200" indent="-228600">
              <a:defRPr sz="4200">
                <a:solidFill>
                  <a:srgbClr val="414141"/>
                </a:solidFill>
                <a:latin typeface="Gill Sans Light" charset="0"/>
                <a:ea typeface="ヒラギノ角ゴ ProN W3" charset="-128"/>
                <a:sym typeface="Gill Sans Light" charset="0"/>
              </a:defRPr>
            </a:lvl4pPr>
            <a:lvl5pPr marL="2057400" indent="-228600">
              <a:defRPr sz="4200">
                <a:solidFill>
                  <a:srgbClr val="414141"/>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128"/>
                <a:sym typeface="Gill Sans Light" charset="0"/>
              </a:defRPr>
            </a:lvl9pPr>
          </a:lstStyle>
          <a:p>
            <a:pPr algn="ctr">
              <a:buSzPct val="100000"/>
            </a:pPr>
            <a:r>
              <a:rPr lang="fr-CA" altLang="fr-FR" sz="1969" i="1"/>
              <a:t>La proactivité permet souvent à une équipe d'exercer un certain contrôle sur des situations difficiles, ce qui réduit le stress et favorise la capacité d'adaptation de ses membres. </a:t>
            </a:r>
          </a:p>
          <a:p>
            <a:pPr algn="r">
              <a:buSzPct val="100000"/>
            </a:pPr>
            <a:r>
              <a:rPr lang="fr-CA" altLang="fr-FR" sz="1969"/>
              <a:t>	(WMA. 2016)</a:t>
            </a:r>
          </a:p>
        </p:txBody>
      </p:sp>
    </p:spTree>
    <p:extLst>
      <p:ext uri="{BB962C8B-B14F-4D97-AF65-F5344CB8AC3E}">
        <p14:creationId xmlns:p14="http://schemas.microsoft.com/office/powerpoint/2010/main" val="206550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en-US" altLang="en-US"/>
              <a:t>Objectifs</a:t>
            </a:r>
          </a:p>
        </p:txBody>
      </p:sp>
      <p:sp>
        <p:nvSpPr>
          <p:cNvPr id="1741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10000"/>
          </a:bodyPr>
          <a:lstStyle/>
          <a:p>
            <a:pPr>
              <a:lnSpc>
                <a:spcPct val="100000"/>
              </a:lnSpc>
              <a:spcBef>
                <a:spcPct val="0"/>
              </a:spcBef>
              <a:spcAft>
                <a:spcPts val="1125"/>
              </a:spcAft>
            </a:pPr>
            <a:r>
              <a:rPr lang="fr-CA" altLang="en-US" sz="2812" dirty="0" smtClean="0"/>
              <a:t>Réviser les pratiques du mieux-être et des atouts de la résilience </a:t>
            </a:r>
          </a:p>
          <a:p>
            <a:pPr>
              <a:lnSpc>
                <a:spcPct val="100000"/>
              </a:lnSpc>
              <a:spcBef>
                <a:spcPct val="0"/>
              </a:spcBef>
              <a:spcAft>
                <a:spcPts val="1125"/>
              </a:spcAft>
            </a:pPr>
            <a:r>
              <a:rPr lang="fr-CA" altLang="en-US" sz="2812" dirty="0" smtClean="0"/>
              <a:t>Identifier et promouvoir les caractéristiques et les stratégies des équipes résilientes</a:t>
            </a:r>
          </a:p>
          <a:p>
            <a:pPr>
              <a:lnSpc>
                <a:spcPct val="100000"/>
              </a:lnSpc>
              <a:spcBef>
                <a:spcPct val="0"/>
              </a:spcBef>
              <a:spcAft>
                <a:spcPts val="703"/>
              </a:spcAft>
            </a:pPr>
            <a:r>
              <a:rPr lang="fr-CA" altLang="en-US" sz="2812" dirty="0" smtClean="0"/>
              <a:t>Développer des plans pour créer des milieux de travail et des équipes résilientes à l'aide des ressources du </a:t>
            </a:r>
            <a:r>
              <a:rPr lang="fr-CA" altLang="en-US" sz="2812" i="1" dirty="0" smtClean="0"/>
              <a:t>Cadre du milieu de travail positif.</a:t>
            </a:r>
            <a:endParaRPr lang="fr-CA" altLang="en-US" sz="2812" dirty="0"/>
          </a:p>
        </p:txBody>
      </p:sp>
      <p:pic>
        <p:nvPicPr>
          <p:cNvPr id="1741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86" y="181943"/>
            <a:ext cx="1232297"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98265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7" y="117203"/>
            <a:ext cx="7261176" cy="584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28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64294" tIns="32147" rIns="64294" bIns="32147" numCol="1" rtlCol="0" anchor="t" anchorCtr="0" compatLnSpc="1">
            <a:prstTxWarp prst="textNoShape">
              <a:avLst/>
            </a:prstTxWarp>
            <a:normAutofit/>
          </a:bodyPr>
          <a:lstStyle/>
          <a:p>
            <a:endParaRPr lang="en-US" altLang="en-US"/>
          </a:p>
        </p:txBody>
      </p:sp>
      <p:pic>
        <p:nvPicPr>
          <p:cNvPr id="4403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414" y="390674"/>
            <a:ext cx="8228707" cy="52662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42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340445"/>
            <a:ext cx="7494464" cy="568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33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44" y="745629"/>
            <a:ext cx="9127256" cy="45563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31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pPr marL="241093" indent="-241093"/>
            <a:r>
              <a:rPr lang="fr-FR" altLang="en-US" sz="4219"/>
              <a:t>Ressources en ligne</a:t>
            </a:r>
            <a:r>
              <a:rPr lang="en-US" altLang="en-US" sz="4219"/>
              <a:t/>
            </a:r>
            <a:br>
              <a:rPr lang="en-US" altLang="en-US" sz="4219"/>
            </a:br>
            <a:endParaRPr lang="en-GB" altLang="en-US" sz="4219"/>
          </a:p>
        </p:txBody>
      </p:sp>
      <p:sp>
        <p:nvSpPr>
          <p:cNvPr id="3379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lnSpcReduction="10000"/>
          </a:bodyPr>
          <a:lstStyle/>
          <a:p>
            <a:pPr lvl="1"/>
            <a:r>
              <a:rPr lang="fr-FR" altLang="en-US" sz="2531" dirty="0"/>
              <a:t>Activités </a:t>
            </a:r>
            <a:r>
              <a:rPr lang="fr-FR" altLang="en-US" sz="2531" dirty="0" smtClean="0"/>
              <a:t>B1 </a:t>
            </a:r>
            <a:r>
              <a:rPr lang="fr-FR" altLang="en-US" sz="2531" dirty="0"/>
              <a:t>à </a:t>
            </a:r>
            <a:r>
              <a:rPr lang="fr-FR" altLang="en-US" sz="2531" dirty="0" smtClean="0"/>
              <a:t>B5</a:t>
            </a:r>
            <a:endParaRPr lang="fr-FR" altLang="en-US" sz="2531" dirty="0"/>
          </a:p>
          <a:p>
            <a:pPr lvl="1"/>
            <a:r>
              <a:rPr lang="fr-FR" altLang="en-US" sz="2531" dirty="0"/>
              <a:t>Modules sur la résilience</a:t>
            </a:r>
            <a:endParaRPr lang="en-US" altLang="en-US" sz="2531" dirty="0"/>
          </a:p>
          <a:p>
            <a:pPr lvl="1"/>
            <a:r>
              <a:rPr lang="fr-FR" altLang="en-US" sz="2531" i="1" dirty="0"/>
              <a:t>L’Inventaire du Mieux-Être et de la Résilience</a:t>
            </a:r>
            <a:r>
              <a:rPr lang="fr-FR" altLang="en-US" sz="2531" dirty="0"/>
              <a:t> (IMER) et la  liste de vérification des actions possibles</a:t>
            </a:r>
            <a:endParaRPr lang="en-US" altLang="en-US" sz="2531" dirty="0"/>
          </a:p>
          <a:p>
            <a:pPr lvl="1"/>
            <a:r>
              <a:rPr lang="fr-FR" altLang="en-US" sz="2531" dirty="0"/>
              <a:t>Ressources de présentation</a:t>
            </a:r>
          </a:p>
          <a:p>
            <a:pPr lvl="1"/>
            <a:r>
              <a:rPr lang="fr-FR" altLang="en-US" sz="2531" dirty="0"/>
              <a:t>Plan d’action </a:t>
            </a:r>
            <a:r>
              <a:rPr lang="fr-FR" altLang="en-US" sz="2531" dirty="0" smtClean="0"/>
              <a:t>suggérée</a:t>
            </a:r>
            <a:endParaRPr lang="en-GB" altLang="en-US" dirty="0"/>
          </a:p>
        </p:txBody>
      </p:sp>
    </p:spTree>
    <p:extLst>
      <p:ext uri="{BB962C8B-B14F-4D97-AF65-F5344CB8AC3E}">
        <p14:creationId xmlns:p14="http://schemas.microsoft.com/office/powerpoint/2010/main" val="199361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232"/>
          <p:cNvSpPr>
            <a:spLocks noGrp="1"/>
          </p:cNvSpPr>
          <p:nvPr>
            <p:ph type="title" idx="4294967295"/>
          </p:nvPr>
        </p:nvSpPr>
        <p:spPr bwMode="auto">
          <a:xfrm>
            <a:off x="478631" y="468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145" tIns="32145" rIns="32145" bIns="32145" numCol="1" rtlCol="0" anchor="t" anchorCtr="0" compatLnSpc="1">
            <a:prstTxWarp prst="textNoShape">
              <a:avLst/>
            </a:prstTxWarp>
            <a:normAutofit/>
          </a:bodyPr>
          <a:lstStyle/>
          <a:p>
            <a:pPr algn="ctr"/>
            <a:r>
              <a:rPr lang="fr-CA" altLang="en-US" sz="4219" dirty="0" smtClean="0"/>
              <a:t>Rôle des accompagnateurs</a:t>
            </a:r>
            <a:endParaRPr lang="fr-CA" altLang="en-US" sz="4219" dirty="0"/>
          </a:p>
        </p:txBody>
      </p:sp>
      <p:sp>
        <p:nvSpPr>
          <p:cNvPr id="28674" name="Shape 233"/>
          <p:cNvSpPr>
            <a:spLocks noGrp="1"/>
          </p:cNvSpPr>
          <p:nvPr>
            <p:ph type="body" idx="4294967295"/>
          </p:nvPr>
        </p:nvSpPr>
        <p:spPr bwMode="auto">
          <a:xfrm>
            <a:off x="414338" y="1446212"/>
            <a:ext cx="8358187" cy="424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146" tIns="32146" rIns="32146" bIns="32146" numCol="1" rtlCol="0" anchor="t" anchorCtr="0" compatLnSpc="1">
            <a:prstTxWarp prst="textNoShape">
              <a:avLst/>
            </a:prstTxWarp>
            <a:normAutofit/>
          </a:bodyPr>
          <a:lstStyle/>
          <a:p>
            <a:pPr>
              <a:lnSpc>
                <a:spcPct val="100000"/>
              </a:lnSpc>
              <a:spcBef>
                <a:spcPct val="0"/>
              </a:spcBef>
            </a:pPr>
            <a:r>
              <a:rPr lang="fr-CA" altLang="en-US" sz="2531" b="1" dirty="0"/>
              <a:t>Promouvoir les pratiques </a:t>
            </a:r>
            <a:r>
              <a:rPr lang="fr-CA" altLang="en-US" sz="2531" dirty="0"/>
              <a:t>qui soutiennent un environnement de travail positif (les pratiques du </a:t>
            </a:r>
            <a:r>
              <a:rPr lang="fr-CA" altLang="en-US" sz="2531" dirty="0" smtClean="0"/>
              <a:t>mieux-être et de la résilience).</a:t>
            </a:r>
            <a:endParaRPr lang="fr-CA" altLang="en-US" sz="2531" dirty="0"/>
          </a:p>
          <a:p>
            <a:pPr>
              <a:lnSpc>
                <a:spcPct val="100000"/>
              </a:lnSpc>
              <a:spcBef>
                <a:spcPct val="0"/>
              </a:spcBef>
            </a:pPr>
            <a:endParaRPr lang="fr-CA" altLang="en-US" sz="2531" dirty="0"/>
          </a:p>
          <a:p>
            <a:pPr>
              <a:lnSpc>
                <a:spcPct val="100000"/>
              </a:lnSpc>
              <a:spcBef>
                <a:spcPct val="0"/>
              </a:spcBef>
            </a:pPr>
            <a:r>
              <a:rPr lang="fr-CA" altLang="en-US" sz="2531" b="1" dirty="0"/>
              <a:t>Utiliser les ressources </a:t>
            </a:r>
            <a:r>
              <a:rPr lang="fr-CA" altLang="en-US" sz="2531" dirty="0"/>
              <a:t>disponibles en ligne pour conscientiser les gens à adopter des pratiques dans l’exercice de leurs fonctions et dans leurs relations interpersonnelles. </a:t>
            </a:r>
          </a:p>
          <a:p>
            <a:pPr>
              <a:lnSpc>
                <a:spcPct val="100000"/>
              </a:lnSpc>
              <a:spcBef>
                <a:spcPct val="0"/>
              </a:spcBef>
            </a:pPr>
            <a:endParaRPr lang="fr-CA" altLang="en-US" sz="2531" dirty="0"/>
          </a:p>
          <a:p>
            <a:pPr>
              <a:lnSpc>
                <a:spcPct val="100000"/>
              </a:lnSpc>
              <a:spcBef>
                <a:spcPct val="0"/>
              </a:spcBef>
            </a:pPr>
            <a:r>
              <a:rPr lang="fr-CA" altLang="en-US" sz="2531" b="1" dirty="0"/>
              <a:t>Intégrer les pratiques du mieux-être </a:t>
            </a:r>
            <a:r>
              <a:rPr lang="fr-CA" altLang="en-US" sz="2531" dirty="0"/>
              <a:t>dans les routines et les interactions personnelles (être un modèle).</a:t>
            </a:r>
          </a:p>
        </p:txBody>
      </p:sp>
    </p:spTree>
    <p:extLst>
      <p:ext uri="{BB962C8B-B14F-4D97-AF65-F5344CB8AC3E}">
        <p14:creationId xmlns:p14="http://schemas.microsoft.com/office/powerpoint/2010/main" val="62347261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238"/>
          <p:cNvSpPr>
            <a:spLocks noGrp="1"/>
          </p:cNvSpPr>
          <p:nvPr>
            <p:ph type="sldNum" sz="quarter" idx="4294967295"/>
          </p:nvPr>
        </p:nvSpPr>
        <p:spPr bwMode="auto">
          <a:xfrm>
            <a:off x="8422928" y="6404818"/>
            <a:ext cx="263426" cy="2690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a14="http://schemas.microsoft.com/office/mac/drawingml/2011/main" val="1"/>
            </a:ext>
          </a:extLst>
        </p:spPr>
        <p:txBody>
          <a:bodyPr/>
          <a:lstStyle>
            <a:lvl1pPr>
              <a:defRPr sz="2953">
                <a:solidFill>
                  <a:srgbClr val="414141"/>
                </a:solidFill>
                <a:latin typeface="Gill Sans Light" charset="0"/>
                <a:ea typeface="ヒラギノ角ゴ ProN W3" charset="-128"/>
                <a:sym typeface="Gill Sans Light" charset="0"/>
              </a:defRPr>
            </a:lvl1pPr>
            <a:lvl2pPr marL="522368" indent="-200911">
              <a:defRPr sz="2953">
                <a:solidFill>
                  <a:srgbClr val="414141"/>
                </a:solidFill>
                <a:latin typeface="Gill Sans Light" charset="0"/>
                <a:ea typeface="ヒラギノ角ゴ ProN W3" charset="-128"/>
                <a:sym typeface="Gill Sans Light" charset="0"/>
              </a:defRPr>
            </a:lvl2pPr>
            <a:lvl3pPr marL="803643" indent="-160729">
              <a:defRPr sz="2953">
                <a:solidFill>
                  <a:srgbClr val="414141"/>
                </a:solidFill>
                <a:latin typeface="Gill Sans Light" charset="0"/>
                <a:ea typeface="ヒラギノ角ゴ ProN W3" charset="-128"/>
                <a:sym typeface="Gill Sans Light" charset="0"/>
              </a:defRPr>
            </a:lvl3pPr>
            <a:lvl4pPr marL="1125101" indent="-160729">
              <a:defRPr sz="2953">
                <a:solidFill>
                  <a:srgbClr val="414141"/>
                </a:solidFill>
                <a:latin typeface="Gill Sans Light" charset="0"/>
                <a:ea typeface="ヒラギノ角ゴ ProN W3" charset="-128"/>
                <a:sym typeface="Gill Sans Light" charset="0"/>
              </a:defRPr>
            </a:lvl4pPr>
            <a:lvl5pPr marL="1446558" indent="-160729">
              <a:defRPr sz="2953">
                <a:solidFill>
                  <a:srgbClr val="414141"/>
                </a:solidFill>
                <a:latin typeface="Gill Sans Light" charset="0"/>
                <a:ea typeface="ヒラギノ角ゴ ProN W3" charset="-128"/>
                <a:sym typeface="Gill Sans Light" charset="0"/>
              </a:defRPr>
            </a:lvl5pPr>
            <a:lvl6pPr marL="1768015" indent="-160729" eaLnBrk="0" fontAlgn="base" hangingPunct="0">
              <a:spcBef>
                <a:spcPct val="0"/>
              </a:spcBef>
              <a:spcAft>
                <a:spcPct val="0"/>
              </a:spcAft>
              <a:defRPr sz="2953">
                <a:solidFill>
                  <a:srgbClr val="414141"/>
                </a:solidFill>
                <a:latin typeface="Gill Sans Light" charset="0"/>
                <a:ea typeface="ヒラギノ角ゴ ProN W3" charset="-128"/>
                <a:sym typeface="Gill Sans Light" charset="0"/>
              </a:defRPr>
            </a:lvl6pPr>
            <a:lvl7pPr marL="2089473" indent="-160729" eaLnBrk="0" fontAlgn="base" hangingPunct="0">
              <a:spcBef>
                <a:spcPct val="0"/>
              </a:spcBef>
              <a:spcAft>
                <a:spcPct val="0"/>
              </a:spcAft>
              <a:defRPr sz="2953">
                <a:solidFill>
                  <a:srgbClr val="414141"/>
                </a:solidFill>
                <a:latin typeface="Gill Sans Light" charset="0"/>
                <a:ea typeface="ヒラギノ角ゴ ProN W3" charset="-128"/>
                <a:sym typeface="Gill Sans Light" charset="0"/>
              </a:defRPr>
            </a:lvl7pPr>
            <a:lvl8pPr marL="2410930" indent="-160729" eaLnBrk="0" fontAlgn="base" hangingPunct="0">
              <a:spcBef>
                <a:spcPct val="0"/>
              </a:spcBef>
              <a:spcAft>
                <a:spcPct val="0"/>
              </a:spcAft>
              <a:defRPr sz="2953">
                <a:solidFill>
                  <a:srgbClr val="414141"/>
                </a:solidFill>
                <a:latin typeface="Gill Sans Light" charset="0"/>
                <a:ea typeface="ヒラギノ角ゴ ProN W3" charset="-128"/>
                <a:sym typeface="Gill Sans Light" charset="0"/>
              </a:defRPr>
            </a:lvl8pPr>
            <a:lvl9pPr marL="2732387" indent="-160729" eaLnBrk="0" fontAlgn="base" hangingPunct="0">
              <a:spcBef>
                <a:spcPct val="0"/>
              </a:spcBef>
              <a:spcAft>
                <a:spcPct val="0"/>
              </a:spcAft>
              <a:defRPr sz="2953">
                <a:solidFill>
                  <a:srgbClr val="414141"/>
                </a:solidFill>
                <a:latin typeface="Gill Sans Light" charset="0"/>
                <a:ea typeface="ヒラギノ角ゴ ProN W3" charset="-128"/>
                <a:sym typeface="Gill Sans Light" charset="0"/>
              </a:defRPr>
            </a:lvl9pPr>
          </a:lstStyle>
          <a:p>
            <a:fld id="{5C5E33F5-3A4F-3D43-94A9-F93F17B5BA31}" type="slidenum">
              <a:rPr lang="en-US" altLang="en-US"/>
              <a:pPr/>
              <a:t>26</a:t>
            </a:fld>
            <a:endParaRPr lang="en-US" altLang="en-US"/>
          </a:p>
        </p:txBody>
      </p:sp>
      <p:pic>
        <p:nvPicPr>
          <p:cNvPr id="491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700" y="644054"/>
            <a:ext cx="7949654" cy="54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26898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pPr algn="ctr"/>
            <a:r>
              <a:rPr lang="fr-CA" altLang="en-US" sz="5400" dirty="0"/>
              <a:t>Travail d’équipe</a:t>
            </a:r>
          </a:p>
        </p:txBody>
      </p:sp>
      <p:sp>
        <p:nvSpPr>
          <p:cNvPr id="20482" name="Espace réservé du contenu 2"/>
          <p:cNvSpPr>
            <a:spLocks noGrp="1"/>
          </p:cNvSpPr>
          <p:nvPr>
            <p:ph idx="1"/>
          </p:nvPr>
        </p:nvSpPr>
        <p:spPr bwMode="auto">
          <a:xfrm>
            <a:off x="457647" y="2082627"/>
            <a:ext cx="8228707" cy="33977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rtlCol="0" anchor="t" anchorCtr="0" compatLnSpc="1">
            <a:prstTxWarp prst="textNoShape">
              <a:avLst/>
            </a:prstTxWarp>
            <a:normAutofit/>
          </a:bodyPr>
          <a:lstStyle/>
          <a:p>
            <a:r>
              <a:rPr lang="fr-CA" altLang="en-US" sz="3200" dirty="0"/>
              <a:t>Temps de travail…nos premiers pas </a:t>
            </a:r>
          </a:p>
          <a:p>
            <a:r>
              <a:rPr lang="fr-CA" altLang="en-US" sz="3200" dirty="0"/>
              <a:t>Le plan </a:t>
            </a:r>
            <a:r>
              <a:rPr lang="fr-CA" altLang="en-US" sz="3200" dirty="0" smtClean="0"/>
              <a:t>d’action</a:t>
            </a:r>
          </a:p>
          <a:p>
            <a:r>
              <a:rPr lang="fr-CA" altLang="en-US" sz="3200" dirty="0" smtClean="0"/>
              <a:t>Partage</a:t>
            </a:r>
            <a:endParaRPr lang="fr-CA" altLang="en-US" sz="3200" dirty="0"/>
          </a:p>
        </p:txBody>
      </p:sp>
    </p:spTree>
    <p:extLst>
      <p:ext uri="{BB962C8B-B14F-4D97-AF65-F5344CB8AC3E}">
        <p14:creationId xmlns:p14="http://schemas.microsoft.com/office/powerpoint/2010/main" val="203128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idx="1"/>
          </p:nvPr>
        </p:nvSpPr>
        <p:spPr>
          <a:xfrm>
            <a:off x="1214891" y="1715696"/>
            <a:ext cx="6571343" cy="3450613"/>
          </a:xfrm>
          <a:prstGeom prst="rect">
            <a:avLst/>
          </a:prstGeom>
        </p:spPr>
        <p:txBody>
          <a:bodyPr/>
          <a:lstStyle/>
          <a:p>
            <a:endParaRPr dirty="0"/>
          </a:p>
          <a:p>
            <a:endParaRPr dirty="0"/>
          </a:p>
          <a:p>
            <a:pPr marL="0" indent="0" algn="ctr">
              <a:spcBef>
                <a:spcPts val="1000"/>
              </a:spcBef>
              <a:buSzTx/>
              <a:buNone/>
              <a:defRPr sz="7000" b="1"/>
            </a:pPr>
            <a:r>
              <a:rPr dirty="0"/>
              <a:t>Merci!</a:t>
            </a:r>
          </a:p>
        </p:txBody>
      </p:sp>
    </p:spTree>
    <p:extLst>
      <p:ext uri="{BB962C8B-B14F-4D97-AF65-F5344CB8AC3E}">
        <p14:creationId xmlns:p14="http://schemas.microsoft.com/office/powerpoint/2010/main" val="110264101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custDataLst>
              <p:tags r:id="rId1"/>
            </p:custDataLst>
          </p:nvPr>
        </p:nvSpPr>
        <p:spPr bwMode="auto">
          <a:xfrm>
            <a:off x="334863" y="1274937"/>
            <a:ext cx="8809137" cy="46646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0" tIns="32145" rIns="64290" bIns="32145" numCol="1" rtlCol="0" anchor="t" anchorCtr="0" compatLnSpc="1">
            <a:prstTxWarp prst="textNoShape">
              <a:avLst/>
            </a:prstTxWarp>
            <a:normAutofit lnSpcReduction="1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00000"/>
              </a:lnSpc>
              <a:spcBef>
                <a:spcPct val="0"/>
              </a:spcBef>
              <a:buFont typeface="Arial" panose="020B0604020202020204" pitchFamily="34" charset="0"/>
              <a:buNone/>
            </a:pPr>
            <a:r>
              <a:rPr lang="fr-CA" altLang="en-US" sz="2391" dirty="0" smtClean="0"/>
              <a:t>Les définitions se rapportent à divers aspects du bien-être et de son amélioration, à la fois chez l'individu lui-même ainsi que dans son environnement.  Ces aspects sont:    </a:t>
            </a:r>
          </a:p>
          <a:p>
            <a:pPr marL="0" indent="0">
              <a:lnSpc>
                <a:spcPct val="100000"/>
              </a:lnSpc>
              <a:spcBef>
                <a:spcPct val="0"/>
              </a:spcBef>
              <a:buFont typeface="Arial" panose="020B0604020202020204" pitchFamily="34" charset="0"/>
              <a:buNone/>
            </a:pPr>
            <a:endParaRPr lang="fr-CA" altLang="en-US" sz="2391" dirty="0" smtClean="0"/>
          </a:p>
          <a:p>
            <a:pPr marL="267881" lvl="1" indent="0">
              <a:lnSpc>
                <a:spcPct val="100000"/>
              </a:lnSpc>
              <a:spcBef>
                <a:spcPct val="0"/>
              </a:spcBef>
            </a:pPr>
            <a:r>
              <a:rPr lang="fr-CA" altLang="en-US" sz="2391" dirty="0" smtClean="0"/>
              <a:t> la promotion des émotions positives</a:t>
            </a:r>
          </a:p>
          <a:p>
            <a:pPr marL="267881" lvl="1" indent="0">
              <a:lnSpc>
                <a:spcPct val="100000"/>
              </a:lnSpc>
              <a:spcBef>
                <a:spcPct val="0"/>
              </a:spcBef>
            </a:pPr>
            <a:r>
              <a:rPr lang="fr-CA" altLang="en-US" sz="2391" dirty="0" smtClean="0"/>
              <a:t> une plus grande satisfaction dans sa vie  </a:t>
            </a:r>
          </a:p>
          <a:p>
            <a:pPr marL="267881" lvl="1" indent="0">
              <a:lnSpc>
                <a:spcPct val="100000"/>
              </a:lnSpc>
              <a:spcBef>
                <a:spcPct val="0"/>
              </a:spcBef>
            </a:pPr>
            <a:r>
              <a:rPr lang="fr-CA" altLang="en-US" sz="2391" dirty="0" smtClean="0"/>
              <a:t> des stratégies d'adaptation psychologique </a:t>
            </a:r>
          </a:p>
          <a:p>
            <a:pPr marL="267881" lvl="1" indent="0">
              <a:lnSpc>
                <a:spcPct val="100000"/>
              </a:lnSpc>
              <a:spcBef>
                <a:spcPct val="0"/>
              </a:spcBef>
            </a:pPr>
            <a:r>
              <a:rPr lang="fr-CA" altLang="en-US" sz="2391" dirty="0" smtClean="0"/>
              <a:t> la présence de compétences émotionnelles et sociales </a:t>
            </a:r>
          </a:p>
          <a:p>
            <a:pPr marL="267881" lvl="1" indent="0">
              <a:lnSpc>
                <a:spcPct val="100000"/>
              </a:lnSpc>
              <a:spcBef>
                <a:spcPct val="0"/>
              </a:spcBef>
            </a:pPr>
            <a:r>
              <a:rPr lang="fr-CA" altLang="en-US" sz="2391" dirty="0" smtClean="0"/>
              <a:t> des relations positives interpersonnelles et des attitudes pro-sociales</a:t>
            </a:r>
          </a:p>
          <a:p>
            <a:pPr marL="0" indent="0">
              <a:lnSpc>
                <a:spcPct val="100000"/>
              </a:lnSpc>
              <a:spcBef>
                <a:spcPct val="0"/>
              </a:spcBef>
              <a:buFont typeface="Arial" panose="020B0604020202020204" pitchFamily="34" charset="0"/>
              <a:buNone/>
            </a:pPr>
            <a:endParaRPr lang="fr-CA" altLang="en-US" sz="2391" dirty="0" smtClean="0"/>
          </a:p>
          <a:p>
            <a:pPr marL="0" indent="0">
              <a:lnSpc>
                <a:spcPct val="100000"/>
              </a:lnSpc>
              <a:spcBef>
                <a:spcPct val="0"/>
              </a:spcBef>
              <a:buFont typeface="Arial" panose="020B0604020202020204" pitchFamily="34" charset="0"/>
              <a:buNone/>
            </a:pPr>
            <a:r>
              <a:rPr lang="fr-CA" altLang="en-US" sz="2391" dirty="0" smtClean="0"/>
              <a:t>D'autres définitions de la santé mentale positive se rapportent à des notions comme l'épanouissement ou le renouvellement de l'espoir.</a:t>
            </a:r>
          </a:p>
          <a:p>
            <a:pPr marL="0" indent="0">
              <a:lnSpc>
                <a:spcPct val="110000"/>
              </a:lnSpc>
              <a:spcBef>
                <a:spcPct val="0"/>
              </a:spcBef>
              <a:buFont typeface="Arial" panose="020B0604020202020204" pitchFamily="34" charset="0"/>
              <a:buNone/>
            </a:pPr>
            <a:endParaRPr lang="fr-CA" altLang="en-US" sz="1547" dirty="0"/>
          </a:p>
        </p:txBody>
      </p:sp>
      <p:sp>
        <p:nvSpPr>
          <p:cNvPr id="3" name="Title 1"/>
          <p:cNvSpPr txBox="1">
            <a:spLocks/>
          </p:cNvSpPr>
          <p:nvPr>
            <p:custDataLst>
              <p:tags r:id="rId2"/>
            </p:custDataLst>
          </p:nvPr>
        </p:nvSpPr>
        <p:spPr bwMode="auto">
          <a:xfrm>
            <a:off x="400050" y="303163"/>
            <a:ext cx="9144000" cy="7925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0" tIns="32145" rIns="64290" bIns="32145" numCol="1" rtlCol="0" anchor="t" anchorCtr="0" compatLnSpc="1">
            <a:prstTxWarp prst="textNoShape">
              <a:avLst/>
            </a:prstTxWarp>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fr-CA" altLang="en-US" sz="3797" smtClean="0"/>
              <a:t>La santé mentale positive</a:t>
            </a:r>
            <a:endParaRPr lang="fr-CA" altLang="en-US" sz="3797"/>
          </a:p>
        </p:txBody>
      </p:sp>
    </p:spTree>
    <p:extLst>
      <p:ext uri="{BB962C8B-B14F-4D97-AF65-F5344CB8AC3E}">
        <p14:creationId xmlns:p14="http://schemas.microsoft.com/office/powerpoint/2010/main" val="90154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893" y="404470"/>
            <a:ext cx="6571343" cy="1049235"/>
          </a:xfrm>
        </p:spPr>
        <p:txBody>
          <a:bodyPr/>
          <a:lstStyle/>
          <a:p>
            <a:pPr algn="ctr"/>
            <a:r>
              <a:rPr lang="fr-CA" dirty="0" smtClean="0"/>
              <a:t>Cadre Du Milieu </a:t>
            </a:r>
            <a:br>
              <a:rPr lang="fr-CA" dirty="0" smtClean="0"/>
            </a:br>
            <a:r>
              <a:rPr lang="fr-CA" dirty="0" smtClean="0"/>
              <a:t>Travail Positif</a:t>
            </a:r>
            <a:endParaRPr lang="fr-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917" y="1328786"/>
            <a:ext cx="6750319" cy="4637623"/>
          </a:xfrm>
        </p:spPr>
      </p:pic>
    </p:spTree>
    <p:extLst>
      <p:ext uri="{BB962C8B-B14F-4D97-AF65-F5344CB8AC3E}">
        <p14:creationId xmlns:p14="http://schemas.microsoft.com/office/powerpoint/2010/main" val="183324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r>
              <a:rPr lang="en-CA" altLang="en-US" sz="3797"/>
              <a:t>Pratiques du mieux-être psychologique</a:t>
            </a:r>
          </a:p>
        </p:txBody>
      </p:sp>
      <p:sp>
        <p:nvSpPr>
          <p:cNvPr id="13314"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2500" lnSpcReduction="10000"/>
          </a:bodyPr>
          <a:lstStyle/>
          <a:p>
            <a:pPr marL="0" indent="0">
              <a:lnSpc>
                <a:spcPct val="100000"/>
              </a:lnSpc>
              <a:spcBef>
                <a:spcPts val="0"/>
              </a:spcBef>
              <a:defRPr/>
            </a:pPr>
            <a:endParaRPr lang="fr-CA" altLang="en-US" sz="2250" dirty="0"/>
          </a:p>
          <a:p>
            <a:pPr>
              <a:lnSpc>
                <a:spcPct val="100000"/>
              </a:lnSpc>
              <a:spcBef>
                <a:spcPts val="0"/>
              </a:spcBef>
              <a:defRPr/>
            </a:pPr>
            <a:r>
              <a:rPr lang="fr-CA" altLang="en-US" sz="2672" b="1" dirty="0" smtClean="0"/>
              <a:t>Appartenance</a:t>
            </a:r>
            <a:r>
              <a:rPr lang="fr-CA" altLang="en-US" sz="2672" b="1" dirty="0"/>
              <a:t>: </a:t>
            </a:r>
            <a:r>
              <a:rPr lang="fr-CA" altLang="en-US" sz="2672" dirty="0"/>
              <a:t>Accueil; Échange/se connaître; Appui</a:t>
            </a:r>
          </a:p>
          <a:p>
            <a:pPr>
              <a:defRPr/>
            </a:pPr>
            <a:r>
              <a:rPr lang="fr-CA" altLang="en-US" sz="2672" b="1" dirty="0"/>
              <a:t>Compétence: </a:t>
            </a:r>
            <a:r>
              <a:rPr lang="fr-CA" altLang="en-US" sz="2672" dirty="0"/>
              <a:t>Reconnaître les forces; Utiliser les forces; Bâtir la confiance des autres</a:t>
            </a:r>
          </a:p>
          <a:p>
            <a:pPr>
              <a:defRPr/>
            </a:pPr>
            <a:r>
              <a:rPr lang="fr-CA" altLang="en-US" sz="2672" b="1" dirty="0"/>
              <a:t>Autonomie: </a:t>
            </a:r>
            <a:r>
              <a:rPr lang="fr-CA" altLang="en-US" sz="2672" dirty="0"/>
              <a:t>Entendre la voix des personnes; Donner le choix; Collaboration et prise de décisions</a:t>
            </a:r>
            <a:endParaRPr lang="en-CA" altLang="en-US" sz="2672" dirty="0"/>
          </a:p>
          <a:p>
            <a:pPr>
              <a:defRPr/>
            </a:pPr>
            <a:endParaRPr lang="fr-CA" altLang="en-US" sz="2250" dirty="0"/>
          </a:p>
          <a:p>
            <a:pPr>
              <a:defRPr/>
            </a:pPr>
            <a:endParaRPr lang="fr-CA" altLang="en-US" sz="2250" dirty="0"/>
          </a:p>
          <a:p>
            <a:pPr marL="0" indent="0">
              <a:lnSpc>
                <a:spcPct val="100000"/>
              </a:lnSpc>
              <a:spcBef>
                <a:spcPts val="0"/>
              </a:spcBef>
              <a:defRPr/>
            </a:pPr>
            <a:endParaRPr lang="en-CA" altLang="en-US" sz="2250" b="1" dirty="0"/>
          </a:p>
        </p:txBody>
      </p:sp>
    </p:spTree>
    <p:extLst>
      <p:ext uri="{BB962C8B-B14F-4D97-AF65-F5344CB8AC3E}">
        <p14:creationId xmlns:p14="http://schemas.microsoft.com/office/powerpoint/2010/main" val="132899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312539" y="290215"/>
            <a:ext cx="851892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r>
              <a:rPr lang="en-US" altLang="en-US" sz="4219"/>
              <a:t>Les pratiques des atouts de la résilience</a:t>
            </a:r>
            <a:br>
              <a:rPr lang="en-US" altLang="en-US" sz="4219"/>
            </a:br>
            <a:endParaRPr lang="en-US" altLang="en-US" sz="4219"/>
          </a:p>
        </p:txBody>
      </p:sp>
      <p:sp>
        <p:nvSpPr>
          <p:cNvPr id="3" name="Content Placeholder 2"/>
          <p:cNvSpPr>
            <a:spLocks noGrp="1"/>
          </p:cNvSpPr>
          <p:nvPr>
            <p:ph idx="1"/>
          </p:nvPr>
        </p:nvSpPr>
        <p:spPr>
          <a:xfrm>
            <a:off x="857250" y="2015733"/>
            <a:ext cx="7543799" cy="3450613"/>
          </a:xfrm>
        </p:spPr>
        <p:txBody>
          <a:bodyPr anchor="t">
            <a:normAutofit fontScale="85000" lnSpcReduction="10000"/>
          </a:bodyPr>
          <a:lstStyle/>
          <a:p>
            <a:pPr>
              <a:lnSpc>
                <a:spcPct val="100000"/>
              </a:lnSpc>
              <a:spcBef>
                <a:spcPts val="1406"/>
              </a:spcBef>
              <a:defRPr/>
            </a:pPr>
            <a:r>
              <a:rPr lang="fr-CA" sz="2531" b="1" dirty="0">
                <a:solidFill>
                  <a:schemeClr val="tx1">
                    <a:lumMod val="50000"/>
                  </a:schemeClr>
                </a:solidFill>
              </a:rPr>
              <a:t>Les atouts relationnels</a:t>
            </a:r>
            <a:r>
              <a:rPr lang="fr-CA" sz="2531" b="1" dirty="0"/>
              <a:t>:  </a:t>
            </a:r>
            <a:r>
              <a:rPr lang="fr-CA" sz="2531" dirty="0"/>
              <a:t>Attitudes pro-sociale; appui social</a:t>
            </a:r>
          </a:p>
          <a:p>
            <a:pPr>
              <a:lnSpc>
                <a:spcPct val="100000"/>
              </a:lnSpc>
              <a:spcBef>
                <a:spcPts val="1406"/>
              </a:spcBef>
              <a:defRPr/>
            </a:pPr>
            <a:r>
              <a:rPr lang="fr-CA" sz="2531" b="1" dirty="0">
                <a:solidFill>
                  <a:schemeClr val="tx1">
                    <a:lumMod val="50000"/>
                  </a:schemeClr>
                </a:solidFill>
              </a:rPr>
              <a:t>Les atouts professionnels: </a:t>
            </a:r>
            <a:r>
              <a:rPr lang="fr-CA" sz="2531" dirty="0"/>
              <a:t>Formation; soutien des collègues </a:t>
            </a:r>
          </a:p>
          <a:p>
            <a:pPr>
              <a:lnSpc>
                <a:spcPct val="100000"/>
              </a:lnSpc>
              <a:spcBef>
                <a:spcPts val="1406"/>
              </a:spcBef>
              <a:defRPr/>
            </a:pPr>
            <a:r>
              <a:rPr lang="fr-CA" sz="2531" b="1" dirty="0">
                <a:solidFill>
                  <a:schemeClr val="tx1">
                    <a:lumMod val="50000"/>
                  </a:schemeClr>
                </a:solidFill>
              </a:rPr>
              <a:t>Les atouts d’attitude optimiste: </a:t>
            </a:r>
            <a:r>
              <a:rPr lang="fr-CA" sz="2531" dirty="0"/>
              <a:t>Disposition positive; optimisme</a:t>
            </a:r>
          </a:p>
          <a:p>
            <a:pPr>
              <a:lnSpc>
                <a:spcPct val="100000"/>
              </a:lnSpc>
              <a:spcBef>
                <a:spcPts val="1406"/>
              </a:spcBef>
              <a:defRPr/>
            </a:pPr>
            <a:r>
              <a:rPr lang="fr-CA" sz="2531" b="1" dirty="0">
                <a:solidFill>
                  <a:schemeClr val="tx1">
                    <a:lumMod val="50000"/>
                  </a:schemeClr>
                </a:solidFill>
              </a:rPr>
              <a:t>Les atouts d’intelligence émotionnelle: </a:t>
            </a:r>
            <a:r>
              <a:rPr lang="fr-CA" sz="2531" dirty="0">
                <a:solidFill>
                  <a:schemeClr val="tx1">
                    <a:lumMod val="50000"/>
                  </a:schemeClr>
                </a:solidFill>
              </a:rPr>
              <a:t>C</a:t>
            </a:r>
            <a:r>
              <a:rPr lang="fr-CA" sz="2531" dirty="0"/>
              <a:t>omprendre les émotions; communication positive </a:t>
            </a:r>
          </a:p>
          <a:p>
            <a:pPr>
              <a:lnSpc>
                <a:spcPct val="100000"/>
              </a:lnSpc>
              <a:spcBef>
                <a:spcPts val="1406"/>
              </a:spcBef>
              <a:defRPr/>
            </a:pPr>
            <a:r>
              <a:rPr lang="fr-CA" sz="2531" b="1" dirty="0">
                <a:solidFill>
                  <a:schemeClr val="tx1">
                    <a:lumMod val="50000"/>
                  </a:schemeClr>
                </a:solidFill>
              </a:rPr>
              <a:t>Les atouts de l’adaptation: </a:t>
            </a:r>
            <a:r>
              <a:rPr lang="fr-CA" sz="2531" dirty="0"/>
              <a:t>Plans proactifs; bâtir les solutions ensemble</a:t>
            </a:r>
          </a:p>
        </p:txBody>
      </p:sp>
    </p:spTree>
    <p:extLst>
      <p:ext uri="{BB962C8B-B14F-4D97-AF65-F5344CB8AC3E}">
        <p14:creationId xmlns:p14="http://schemas.microsoft.com/office/powerpoint/2010/main" val="498242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custDataLst>
              <p:tags r:id="rId1"/>
            </p:custDataLst>
          </p:nvPr>
        </p:nvSpPr>
        <p:spPr bwMode="auto">
          <a:xfrm>
            <a:off x="217662" y="238869"/>
            <a:ext cx="8774534" cy="19243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4294" tIns="32147" rIns="0" bIns="32147" numCol="1" rtlCol="0" anchor="ctr" anchorCtr="0" compatLnSpc="1">
            <a:prstTxWarp prst="textNoShape">
              <a:avLst/>
            </a:prstTxWarp>
            <a:normAutofit fontScale="90000"/>
          </a:bodyPr>
          <a:lstStyle/>
          <a:p>
            <a:r>
              <a:rPr lang="fr-CA" altLang="fr-FR" sz="4219" i="1">
                <a:solidFill>
                  <a:srgbClr val="414141"/>
                </a:solidFill>
              </a:rPr>
              <a:t> </a:t>
            </a:r>
            <a:r>
              <a:rPr lang="fr-CA" altLang="fr-FR" sz="4219">
                <a:solidFill>
                  <a:srgbClr val="414141"/>
                </a:solidFill>
              </a:rPr>
              <a:t/>
            </a:r>
            <a:br>
              <a:rPr lang="fr-CA" altLang="fr-FR" sz="4219">
                <a:solidFill>
                  <a:srgbClr val="414141"/>
                </a:solidFill>
              </a:rPr>
            </a:br>
            <a:r>
              <a:rPr lang="fr-CA" altLang="fr-FR" sz="4219">
                <a:solidFill>
                  <a:srgbClr val="414141"/>
                </a:solidFill>
              </a:rPr>
              <a:t>Les équipes de travail résilientes</a:t>
            </a:r>
            <a:br>
              <a:rPr lang="fr-CA" altLang="fr-FR" sz="4219">
                <a:solidFill>
                  <a:srgbClr val="414141"/>
                </a:solidFill>
              </a:rPr>
            </a:br>
            <a:r>
              <a:rPr lang="fr-CA" altLang="fr-FR" sz="4219">
                <a:solidFill>
                  <a:srgbClr val="414141"/>
                </a:solidFill>
              </a:rPr>
              <a:t/>
            </a:r>
            <a:br>
              <a:rPr lang="fr-CA" altLang="fr-FR" sz="4219">
                <a:solidFill>
                  <a:srgbClr val="414141"/>
                </a:solidFill>
              </a:rPr>
            </a:br>
            <a:endParaRPr lang="fr-CA" altLang="fr-FR" sz="4219">
              <a:solidFill>
                <a:srgbClr val="414141"/>
              </a:solidFill>
            </a:endParaRPr>
          </a:p>
        </p:txBody>
      </p:sp>
      <p:pic>
        <p:nvPicPr>
          <p:cNvPr id="29698" name="Picture 1"/>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746870" y="2163217"/>
            <a:ext cx="5715000" cy="448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02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90000"/>
          </a:bodyPr>
          <a:lstStyle/>
          <a:p>
            <a:r>
              <a:rPr lang="fr-CA" altLang="fr-FR" sz="4219">
                <a:solidFill>
                  <a:srgbClr val="414141"/>
                </a:solidFill>
              </a:rPr>
              <a:t>Les personnes résilientes</a:t>
            </a:r>
          </a:p>
        </p:txBody>
      </p:sp>
      <p:sp>
        <p:nvSpPr>
          <p:cNvPr id="30722" name="Content Placeholder 2"/>
          <p:cNvSpPr>
            <a:spLocks noGrp="1"/>
          </p:cNvSpPr>
          <p:nvPr>
            <p:ph idx="1"/>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fontScale="85000" lnSpcReduction="10000"/>
          </a:bodyPr>
          <a:lstStyle/>
          <a:p>
            <a:r>
              <a:rPr lang="fr-CA" altLang="fr-FR" sz="2391" b="1">
                <a:solidFill>
                  <a:srgbClr val="414141"/>
                </a:solidFill>
              </a:rPr>
              <a:t>Les personnes résilientes</a:t>
            </a:r>
            <a:r>
              <a:rPr lang="fr-CA" altLang="fr-FR" sz="2391">
                <a:solidFill>
                  <a:srgbClr val="414141"/>
                </a:solidFill>
              </a:rPr>
              <a:t> ont tendance à être </a:t>
            </a:r>
            <a:r>
              <a:rPr lang="fr-CA" altLang="fr-FR" sz="2391" i="1">
                <a:solidFill>
                  <a:srgbClr val="414141"/>
                </a:solidFill>
              </a:rPr>
              <a:t>souples,</a:t>
            </a:r>
            <a:r>
              <a:rPr lang="fr-CA" altLang="fr-FR" sz="2391">
                <a:solidFill>
                  <a:srgbClr val="414141"/>
                </a:solidFill>
              </a:rPr>
              <a:t> </a:t>
            </a:r>
            <a:r>
              <a:rPr lang="fr-CA" altLang="fr-FR" sz="2391" i="1">
                <a:solidFill>
                  <a:srgbClr val="414141"/>
                </a:solidFill>
              </a:rPr>
              <a:t>adaptatives,</a:t>
            </a:r>
            <a:r>
              <a:rPr lang="fr-CA" altLang="fr-FR" sz="2391">
                <a:solidFill>
                  <a:srgbClr val="414141"/>
                </a:solidFill>
              </a:rPr>
              <a:t> et </a:t>
            </a:r>
            <a:r>
              <a:rPr lang="fr-CA" altLang="fr-FR" sz="2391" i="1">
                <a:solidFill>
                  <a:srgbClr val="414141"/>
                </a:solidFill>
              </a:rPr>
              <a:t>optimistes</a:t>
            </a:r>
            <a:r>
              <a:rPr lang="fr-CA" altLang="fr-FR" sz="2391">
                <a:solidFill>
                  <a:srgbClr val="414141"/>
                </a:solidFill>
              </a:rPr>
              <a:t> ainsi qu'à avoir la capacité de faire face aux choses, à s'épanouir et à apprendre – même lors de périodes ou de circonstances difficiles.</a:t>
            </a:r>
          </a:p>
          <a:p>
            <a:r>
              <a:rPr lang="fr-CA" altLang="fr-FR" sz="2391">
                <a:solidFill>
                  <a:srgbClr val="414141"/>
                </a:solidFill>
              </a:rPr>
              <a:t>Les personnes résilientes sont également plus susceptibles d’être conscientes du soutien dont elles peuvent avoir besoin pour </a:t>
            </a:r>
            <a:r>
              <a:rPr lang="fr-CA" altLang="fr-FR" sz="2391" i="1">
                <a:solidFill>
                  <a:srgbClr val="414141"/>
                </a:solidFill>
              </a:rPr>
              <a:t>rebondir</a:t>
            </a:r>
            <a:r>
              <a:rPr lang="fr-CA" altLang="fr-FR" sz="2391">
                <a:solidFill>
                  <a:srgbClr val="414141"/>
                </a:solidFill>
              </a:rPr>
              <a:t> au travail.  </a:t>
            </a:r>
          </a:p>
          <a:p>
            <a:r>
              <a:rPr lang="fr-CA" altLang="fr-FR" sz="2391">
                <a:solidFill>
                  <a:srgbClr val="414141"/>
                </a:solidFill>
              </a:rPr>
              <a:t>Cela comprend les soutiens et adaptations par leurs collègues ou équipes.  </a:t>
            </a:r>
          </a:p>
        </p:txBody>
      </p:sp>
    </p:spTree>
    <p:extLst>
      <p:ext uri="{BB962C8B-B14F-4D97-AF65-F5344CB8AC3E}">
        <p14:creationId xmlns:p14="http://schemas.microsoft.com/office/powerpoint/2010/main" val="72491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fr-FR" sz="4219">
                <a:solidFill>
                  <a:srgbClr val="414141"/>
                </a:solidFill>
              </a:rPr>
              <a:t>Les équipes résilientes</a:t>
            </a:r>
          </a:p>
        </p:txBody>
      </p:sp>
      <p:sp>
        <p:nvSpPr>
          <p:cNvPr id="31746" name="Content Placeholder 2"/>
          <p:cNvSpPr>
            <a:spLocks noGrp="1"/>
          </p:cNvSpPr>
          <p:nvPr>
            <p:ph idx="1"/>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4" tIns="32147" rIns="64294" bIns="32147" numCol="1" rtlCol="0" anchor="t" anchorCtr="0" compatLnSpc="1">
            <a:prstTxWarp prst="textNoShape">
              <a:avLst/>
            </a:prstTxWarp>
            <a:normAutofit/>
          </a:bodyPr>
          <a:lstStyle/>
          <a:p>
            <a:r>
              <a:rPr lang="fr-CA" altLang="fr-FR" sz="2531">
                <a:solidFill>
                  <a:srgbClr val="414141"/>
                </a:solidFill>
              </a:rPr>
              <a:t>Une</a:t>
            </a:r>
            <a:r>
              <a:rPr lang="fr-CA" altLang="fr-FR" sz="2531" i="1">
                <a:solidFill>
                  <a:srgbClr val="414141"/>
                </a:solidFill>
              </a:rPr>
              <a:t> </a:t>
            </a:r>
            <a:r>
              <a:rPr lang="fr-CA" altLang="fr-FR" sz="2531" b="1">
                <a:solidFill>
                  <a:srgbClr val="414141"/>
                </a:solidFill>
              </a:rPr>
              <a:t>équipe</a:t>
            </a:r>
            <a:r>
              <a:rPr lang="fr-CA" altLang="fr-FR" sz="2531" i="1">
                <a:solidFill>
                  <a:srgbClr val="414141"/>
                </a:solidFill>
              </a:rPr>
              <a:t> </a:t>
            </a:r>
            <a:r>
              <a:rPr lang="fr-CA" altLang="fr-FR" sz="2531">
                <a:solidFill>
                  <a:srgbClr val="414141"/>
                </a:solidFill>
              </a:rPr>
              <a:t>peut, tout comme une personne, connaître des échecs, devoir relever des défis ainsi que traverser des périodes de transition, de</a:t>
            </a:r>
            <a:r>
              <a:rPr lang="fr-CA" altLang="fr-FR" sz="2531" i="1">
                <a:solidFill>
                  <a:srgbClr val="414141"/>
                </a:solidFill>
              </a:rPr>
              <a:t> </a:t>
            </a:r>
            <a:r>
              <a:rPr lang="fr-CA" altLang="fr-FR" sz="2531">
                <a:solidFill>
                  <a:srgbClr val="414141"/>
                </a:solidFill>
              </a:rPr>
              <a:t>changement et de stress. </a:t>
            </a:r>
          </a:p>
          <a:p>
            <a:pPr algn="ctr">
              <a:buClrTx/>
              <a:buFont typeface="Gill Sans Light" charset="0"/>
              <a:buNone/>
            </a:pPr>
            <a:r>
              <a:rPr lang="fr-CA" altLang="fr-FR" sz="2531" i="1">
                <a:solidFill>
                  <a:srgbClr val="414141"/>
                </a:solidFill>
              </a:rPr>
              <a:t>Une </a:t>
            </a:r>
            <a:r>
              <a:rPr lang="fr-CA" altLang="fr-FR" sz="2531" b="1" i="1">
                <a:solidFill>
                  <a:srgbClr val="414141"/>
                </a:solidFill>
              </a:rPr>
              <a:t>équipe</a:t>
            </a:r>
            <a:r>
              <a:rPr lang="fr-CA" altLang="fr-FR" sz="2531" i="1">
                <a:solidFill>
                  <a:srgbClr val="414141"/>
                </a:solidFill>
              </a:rPr>
              <a:t> </a:t>
            </a:r>
            <a:r>
              <a:rPr lang="fr-CA" altLang="fr-FR" sz="2531" b="1" i="1">
                <a:solidFill>
                  <a:srgbClr val="414141"/>
                </a:solidFill>
              </a:rPr>
              <a:t>résiliente </a:t>
            </a:r>
            <a:r>
              <a:rPr lang="fr-CA" altLang="fr-FR" sz="2531" i="1">
                <a:solidFill>
                  <a:srgbClr val="414141"/>
                </a:solidFill>
              </a:rPr>
              <a:t>sort de ce type d'expérience </a:t>
            </a:r>
            <a:r>
              <a:rPr lang="fr-CA" altLang="fr-FR" sz="2531" b="1" i="1">
                <a:solidFill>
                  <a:srgbClr val="414141"/>
                </a:solidFill>
              </a:rPr>
              <a:t>plus forte,</a:t>
            </a:r>
            <a:r>
              <a:rPr lang="fr-CA" altLang="fr-FR" sz="2531" i="1">
                <a:solidFill>
                  <a:srgbClr val="414141"/>
                </a:solidFill>
              </a:rPr>
              <a:t> </a:t>
            </a:r>
            <a:r>
              <a:rPr lang="fr-CA" altLang="fr-FR" sz="2531" b="1" i="1">
                <a:solidFill>
                  <a:srgbClr val="414141"/>
                </a:solidFill>
              </a:rPr>
              <a:t>plus expérimentée </a:t>
            </a:r>
            <a:r>
              <a:rPr lang="fr-CA" altLang="fr-FR" sz="2531" i="1">
                <a:solidFill>
                  <a:srgbClr val="414141"/>
                </a:solidFill>
              </a:rPr>
              <a:t>ainsi que </a:t>
            </a:r>
            <a:r>
              <a:rPr lang="fr-CA" altLang="fr-FR" sz="2531" b="1" i="1">
                <a:solidFill>
                  <a:srgbClr val="414141"/>
                </a:solidFill>
              </a:rPr>
              <a:t>davantage prête à relever d'autres défis</a:t>
            </a:r>
            <a:r>
              <a:rPr lang="fr-CA" altLang="fr-FR" sz="2531" i="1">
                <a:solidFill>
                  <a:srgbClr val="414141"/>
                </a:solidFill>
              </a:rPr>
              <a:t>.</a:t>
            </a:r>
          </a:p>
        </p:txBody>
      </p:sp>
    </p:spTree>
    <p:extLst>
      <p:ext uri="{BB962C8B-B14F-4D97-AF65-F5344CB8AC3E}">
        <p14:creationId xmlns:p14="http://schemas.microsoft.com/office/powerpoint/2010/main" val="951372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90500" dist="228600" dir="2700000" rotWithShape="0">
              <a:srgbClr val="000000">
                <a:alpha val="25500"/>
              </a:srgbClr>
            </a:outerShdw>
          </a:effectLst>
        </a:effectStyle>
        <a:effectStyle>
          <a:effectLst>
            <a:outerShdw blurRad="190500" dist="228600" dir="2700000" rotWithShape="0">
              <a:srgbClr val="000000">
                <a:alpha val="25500"/>
              </a:srgbClr>
            </a:outerShdw>
          </a:effectLst>
        </a:effectStyle>
        <a:effectStyle>
          <a:effectLst>
            <a:outerShdw blurRad="127000" dist="101600" dir="27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190500" dist="228600" dir="2700000" rotWithShape="0">
            <a:srgbClr val="000000">
              <a:alpha val="255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127000" dist="101600" dir="27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1687</TotalTime>
  <Words>1093</Words>
  <Application>Microsoft Macintosh PowerPoint</Application>
  <PresentationFormat>On-screen Show (4:3)</PresentationFormat>
  <Paragraphs>106</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Gill Sans MT</vt:lpstr>
      <vt:lpstr>ＭＳ Ｐゴシック</vt:lpstr>
      <vt:lpstr>PingFang SC Light</vt:lpstr>
      <vt:lpstr>ヒラギノ角ゴ ProN W3</vt:lpstr>
      <vt:lpstr>Arial</vt:lpstr>
      <vt:lpstr>Calibri</vt:lpstr>
      <vt:lpstr>Gill Sans Light</vt:lpstr>
      <vt:lpstr>Wingdings</vt:lpstr>
      <vt:lpstr>Gallery</vt:lpstr>
      <vt:lpstr>PowerPoint Presentation</vt:lpstr>
      <vt:lpstr>Objectifs</vt:lpstr>
      <vt:lpstr>PowerPoint Presentation</vt:lpstr>
      <vt:lpstr>Cadre Du Milieu  Travail Positif</vt:lpstr>
      <vt:lpstr>Pratiques du mieux-être psychologique</vt:lpstr>
      <vt:lpstr>Les pratiques des atouts de la résilience </vt:lpstr>
      <vt:lpstr>  Les équipes de travail résilientes  </vt:lpstr>
      <vt:lpstr>Les personnes résilientes</vt:lpstr>
      <vt:lpstr>Les équipes résilientes</vt:lpstr>
      <vt:lpstr>Pourquoi des équipes résilientes?</vt:lpstr>
      <vt:lpstr>PowerPoint Presentation</vt:lpstr>
      <vt:lpstr>PowerPoint Presentation</vt:lpstr>
      <vt:lpstr>PowerPoint Presentation</vt:lpstr>
      <vt:lpstr> 1. Axée sur les buts</vt:lpstr>
      <vt:lpstr> 2. Axée sur la croissance</vt:lpstr>
      <vt:lpstr> 3. Positive</vt:lpstr>
      <vt:lpstr> 4. Axée sur autrui</vt:lpstr>
      <vt:lpstr> 5. Flexible</vt:lpstr>
      <vt:lpstr> 6. Proactive</vt:lpstr>
      <vt:lpstr>PowerPoint Presentation</vt:lpstr>
      <vt:lpstr>PowerPoint Presentation</vt:lpstr>
      <vt:lpstr>PowerPoint Presentation</vt:lpstr>
      <vt:lpstr>PowerPoint Presentation</vt:lpstr>
      <vt:lpstr>Ressources en ligne </vt:lpstr>
      <vt:lpstr>Rôle des accompagnateurs</vt:lpstr>
      <vt:lpstr>PowerPoint Presentation</vt:lpstr>
      <vt:lpstr>Travail d’équipe</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Initiative sur l’environnement  de travail positif du GNB</dc:title>
  <cp:lastModifiedBy>Patricia Peterson</cp:lastModifiedBy>
  <cp:revision>41</cp:revision>
  <dcterms:modified xsi:type="dcterms:W3CDTF">2017-11-07T12:14:21Z</dcterms:modified>
</cp:coreProperties>
</file>