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4"/>
  </p:notesMasterIdLst>
  <p:sldIdLst>
    <p:sldId id="256" r:id="rId2"/>
    <p:sldId id="323" r:id="rId3"/>
    <p:sldId id="278" r:id="rId4"/>
    <p:sldId id="322" r:id="rId5"/>
    <p:sldId id="281" r:id="rId6"/>
    <p:sldId id="284" r:id="rId7"/>
    <p:sldId id="296" r:id="rId8"/>
    <p:sldId id="295"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294"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13"/>
    <p:restoredTop sz="92606" autoAdjust="0"/>
  </p:normalViewPr>
  <p:slideViewPr>
    <p:cSldViewPr snapToGrid="0" snapToObjects="1">
      <p:cViewPr>
        <p:scale>
          <a:sx n="68" d="100"/>
          <a:sy n="68" d="100"/>
        </p:scale>
        <p:origin x="1408" y="144"/>
      </p:cViewPr>
      <p:guideLst>
        <p:guide orient="horz" pos="3072"/>
        <p:guide pos="4096"/>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94397584"/>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08099" y="1141048"/>
            <a:ext cx="7990777" cy="3614480"/>
          </a:xfrm>
        </p:spPr>
        <p:txBody>
          <a:bodyPr bIns="0" anchor="b">
            <a:normAutofit/>
          </a:bodyPr>
          <a:lstStyle>
            <a:lvl1pPr algn="l">
              <a:defRPr sz="7680"/>
            </a:lvl1pPr>
          </a:lstStyle>
          <a:p>
            <a:r>
              <a:rPr lang="en-US" smtClean="0"/>
              <a:t>Click to edit Master title style</a:t>
            </a:r>
            <a:endParaRPr lang="en-US" dirty="0"/>
          </a:p>
        </p:txBody>
      </p:sp>
      <p:sp>
        <p:nvSpPr>
          <p:cNvPr id="3" name="Subtitle 2"/>
          <p:cNvSpPr>
            <a:spLocks noGrp="1"/>
          </p:cNvSpPr>
          <p:nvPr>
            <p:ph type="subTitle" idx="1"/>
          </p:nvPr>
        </p:nvSpPr>
        <p:spPr>
          <a:xfrm>
            <a:off x="3408099" y="5022159"/>
            <a:ext cx="7990777" cy="1390394"/>
          </a:xfrm>
        </p:spPr>
        <p:txBody>
          <a:bodyPr tIns="91440" bIns="91440">
            <a:normAutofit/>
          </a:bodyPr>
          <a:lstStyle>
            <a:lvl1pPr marL="0" indent="0" algn="l">
              <a:buNone/>
              <a:defRPr sz="2276" b="0" cap="all" baseline="0">
                <a:solidFill>
                  <a:schemeClr val="tx1"/>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11/13/17</a:t>
            </a:fld>
            <a:endParaRPr lang="en-US" dirty="0"/>
          </a:p>
        </p:txBody>
      </p:sp>
      <p:sp>
        <p:nvSpPr>
          <p:cNvPr id="5" name="Footer Placeholder 4"/>
          <p:cNvSpPr>
            <a:spLocks noGrp="1"/>
          </p:cNvSpPr>
          <p:nvPr>
            <p:ph type="ftr" sz="quarter" idx="11"/>
          </p:nvPr>
        </p:nvSpPr>
        <p:spPr>
          <a:xfrm>
            <a:off x="3408098" y="468350"/>
            <a:ext cx="4389393" cy="439753"/>
          </a:xfrm>
        </p:spPr>
        <p:txBody>
          <a:bodyPr/>
          <a:lstStyle/>
          <a:p>
            <a:endParaRPr lang="en-US" dirty="0"/>
          </a:p>
        </p:txBody>
      </p:sp>
      <p:sp>
        <p:nvSpPr>
          <p:cNvPr id="6" name="Slide Number Placeholder 5"/>
          <p:cNvSpPr>
            <a:spLocks noGrp="1"/>
          </p:cNvSpPr>
          <p:nvPr>
            <p:ph type="sldNum" sz="quarter" idx="12"/>
          </p:nvPr>
        </p:nvSpPr>
        <p:spPr>
          <a:xfrm>
            <a:off x="2040467" y="1136317"/>
            <a:ext cx="1140629" cy="716200"/>
          </a:xfrm>
        </p:spPr>
        <p:txBody>
          <a:bodyPr/>
          <a:lstStyle/>
          <a:p>
            <a:fld id="{86CB4B4D-7CA3-9044-876B-883B54F8677D}" type="slidenum">
              <a:rPr lang="uk-UA" smtClean="0"/>
              <a:t>‹#›</a:t>
            </a:fld>
            <a:endParaRPr lang="uk-UA" dirty="0"/>
          </a:p>
        </p:txBody>
      </p:sp>
      <p:cxnSp>
        <p:nvCxnSpPr>
          <p:cNvPr id="15" name="Straight Connector 14"/>
          <p:cNvCxnSpPr/>
          <p:nvPr/>
        </p:nvCxnSpPr>
        <p:spPr>
          <a:xfrm>
            <a:off x="3408099" y="5018371"/>
            <a:ext cx="7990777"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8974" y="1136319"/>
            <a:ext cx="1568750" cy="6627398"/>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52966" y="1136319"/>
            <a:ext cx="7539335" cy="66273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dirty="0"/>
          </a:p>
        </p:txBody>
      </p:sp>
      <p:cxnSp>
        <p:nvCxnSpPr>
          <p:cNvPr id="15" name="Straight Connector 14"/>
          <p:cNvCxnSpPr/>
          <p:nvPr/>
        </p:nvCxnSpPr>
        <p:spPr>
          <a:xfrm>
            <a:off x="9838973" y="1136319"/>
            <a:ext cx="0" cy="6627398"/>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idx="1"/>
          </p:nvPr>
        </p:nvSpPr>
        <p:spPr>
          <a:xfrm>
            <a:off x="355600" y="3187700"/>
            <a:ext cx="122936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72207620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r>
              <a:t>Title Text</a:t>
            </a:r>
          </a:p>
        </p:txBody>
      </p:sp>
      <p:sp>
        <p:nvSpPr>
          <p:cNvPr id="89" name="Shape 89"/>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dirty="0"/>
          </a:p>
        </p:txBody>
      </p:sp>
    </p:spTree>
    <p:extLst>
      <p:ext uri="{BB962C8B-B14F-4D97-AF65-F5344CB8AC3E}">
        <p14:creationId xmlns:p14="http://schemas.microsoft.com/office/powerpoint/2010/main" val="5046378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2965" y="2497607"/>
            <a:ext cx="7988625" cy="2685084"/>
          </a:xfrm>
        </p:spPr>
        <p:txBody>
          <a:bodyPr anchor="b">
            <a:normAutofit/>
          </a:bodyPr>
          <a:lstStyle>
            <a:lvl1pPr algn="l">
              <a:defRPr sz="4551"/>
            </a:lvl1pPr>
          </a:lstStyle>
          <a:p>
            <a:r>
              <a:rPr lang="en-US" smtClean="0"/>
              <a:t>Click to edit Master title style</a:t>
            </a:r>
            <a:endParaRPr lang="en-US" dirty="0"/>
          </a:p>
        </p:txBody>
      </p:sp>
      <p:sp>
        <p:nvSpPr>
          <p:cNvPr id="3" name="Text Placeholder 2"/>
          <p:cNvSpPr>
            <a:spLocks noGrp="1"/>
          </p:cNvSpPr>
          <p:nvPr>
            <p:ph type="body" idx="1"/>
          </p:nvPr>
        </p:nvSpPr>
        <p:spPr>
          <a:xfrm>
            <a:off x="2052966" y="5413257"/>
            <a:ext cx="7988625" cy="1440610"/>
          </a:xfrm>
        </p:spPr>
        <p:txBody>
          <a:bodyPr tIns="91440">
            <a:normAutofit/>
          </a:bodyPr>
          <a:lstStyle>
            <a:lvl1pPr marL="0" indent="0" algn="l">
              <a:buNone/>
              <a:defRPr sz="2560">
                <a:solidFill>
                  <a:schemeClr val="tx1"/>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2052965" y="5411534"/>
            <a:ext cx="798862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2966" y="1144733"/>
            <a:ext cx="9345910" cy="15065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52964" y="2864265"/>
            <a:ext cx="4445683" cy="48889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53503" y="2864265"/>
            <a:ext cx="4445372" cy="4888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dirty="0"/>
          </a:p>
        </p:txBody>
      </p:sp>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2052965" y="1143701"/>
            <a:ext cx="9345911" cy="150232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52965" y="2872250"/>
            <a:ext cx="4445534" cy="1140541"/>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2052965" y="4016740"/>
            <a:ext cx="4445534" cy="37610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53503" y="2877162"/>
            <a:ext cx="4445372" cy="1140959"/>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953503" y="4012788"/>
            <a:ext cx="4445372" cy="3750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638" y="1136318"/>
            <a:ext cx="3450240" cy="3195900"/>
          </a:xfrm>
        </p:spPr>
        <p:txBody>
          <a:bodyPr anchor="b">
            <a:normAutofit/>
          </a:bodyPr>
          <a:lstStyle>
            <a:lvl1pPr algn="l">
              <a:defRPr sz="3413"/>
            </a:lvl1pPr>
          </a:lstStyle>
          <a:p>
            <a:r>
              <a:rPr lang="en-US" smtClean="0"/>
              <a:t>Click to edit Master title style</a:t>
            </a:r>
            <a:endParaRPr lang="en-US" dirty="0"/>
          </a:p>
        </p:txBody>
      </p:sp>
      <p:sp>
        <p:nvSpPr>
          <p:cNvPr id="3" name="Content Placeholder 2"/>
          <p:cNvSpPr>
            <a:spLocks noGrp="1"/>
          </p:cNvSpPr>
          <p:nvPr>
            <p:ph idx="1"/>
          </p:nvPr>
        </p:nvSpPr>
        <p:spPr>
          <a:xfrm>
            <a:off x="5954355" y="1136319"/>
            <a:ext cx="5444520" cy="662588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46638" y="4558923"/>
            <a:ext cx="3452258" cy="3197413"/>
          </a:xfrm>
        </p:spPr>
        <p:txBody>
          <a:bodyPr>
            <a:normAutofit/>
          </a:bodyPr>
          <a:lstStyle>
            <a:lvl1pPr marL="0" indent="0" algn="l">
              <a:buNone/>
              <a:defRPr sz="2276"/>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dirty="0"/>
          </a:p>
        </p:txBody>
      </p:sp>
      <p:cxnSp>
        <p:nvCxnSpPr>
          <p:cNvPr id="17" name="Straight Connector 16"/>
          <p:cNvCxnSpPr/>
          <p:nvPr/>
        </p:nvCxnSpPr>
        <p:spPr>
          <a:xfrm>
            <a:off x="2050486" y="4558921"/>
            <a:ext cx="3446437"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7106135" y="685755"/>
            <a:ext cx="4993973" cy="7323166"/>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053900" y="1606419"/>
            <a:ext cx="4615019" cy="2603497"/>
          </a:xfrm>
        </p:spPr>
        <p:txBody>
          <a:bodyPr anchor="b">
            <a:normAutofit/>
          </a:bodyPr>
          <a:lstStyle>
            <a:lvl1pP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021515" y="1596506"/>
            <a:ext cx="3178664" cy="5498776"/>
          </a:xfrm>
          <a:solidFill>
            <a:schemeClr val="bg1">
              <a:lumMod val="85000"/>
            </a:schemeClr>
          </a:solidFill>
          <a:ln w="9525" cap="sq">
            <a:noFill/>
            <a:miter lim="800000"/>
          </a:ln>
          <a:effectLst/>
        </p:spPr>
        <p:txBody>
          <a:bodyPr anchor="t"/>
          <a:lstStyle>
            <a:lvl1pPr marL="0" indent="0" algn="ctr">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052966" y="4474300"/>
            <a:ext cx="4608407" cy="2849766"/>
          </a:xfrm>
        </p:spPr>
        <p:txBody>
          <a:bodyPr>
            <a:normAutofit/>
          </a:bodyPr>
          <a:lstStyle>
            <a:lvl1pPr marL="0" indent="0" algn="l">
              <a:buNone/>
              <a:defRPr sz="2560"/>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4"/>
          <p:cNvSpPr>
            <a:spLocks noGrp="1"/>
          </p:cNvSpPr>
          <p:nvPr>
            <p:ph type="dt" sz="half" idx="10"/>
          </p:nvPr>
        </p:nvSpPr>
        <p:spPr>
          <a:xfrm>
            <a:off x="2043255" y="7779353"/>
            <a:ext cx="4625664" cy="455286"/>
          </a:xfrm>
        </p:spPr>
        <p:txBody>
          <a:bodyPr/>
          <a:lstStyle>
            <a:lvl1pPr algn="l">
              <a:defRPr/>
            </a:lvl1pPr>
          </a:lstStyle>
          <a:p>
            <a:fld id="{48A87A34-81AB-432B-8DAE-1953F412C126}" type="datetimeFigureOut">
              <a:rPr lang="en-US" dirty="0"/>
              <a:pPr/>
              <a:t>11/13/17</a:t>
            </a:fld>
            <a:endParaRPr lang="en-US" dirty="0"/>
          </a:p>
        </p:txBody>
      </p:sp>
      <p:sp>
        <p:nvSpPr>
          <p:cNvPr id="6" name="Footer Placeholder 5"/>
          <p:cNvSpPr>
            <a:spLocks noGrp="1"/>
          </p:cNvSpPr>
          <p:nvPr>
            <p:ph type="ftr" sz="quarter" idx="11"/>
          </p:nvPr>
        </p:nvSpPr>
        <p:spPr>
          <a:xfrm>
            <a:off x="2044488" y="453179"/>
            <a:ext cx="4624431" cy="456435"/>
          </a:xfrm>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dirty="0"/>
          </a:p>
        </p:txBody>
      </p:sp>
      <p:cxnSp>
        <p:nvCxnSpPr>
          <p:cNvPr id="31" name="Straight Connector 30"/>
          <p:cNvCxnSpPr/>
          <p:nvPr/>
        </p:nvCxnSpPr>
        <p:spPr>
          <a:xfrm>
            <a:off x="2049822" y="4470905"/>
            <a:ext cx="461086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866822"/>
            <a:ext cx="13004800" cy="580198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5">
            <a:extLst>
              <a:ext uri="{28A0092B-C50C-407E-A947-70E740481C1C}">
                <a14:useLocalDpi xmlns:a14="http://schemas.microsoft.com/office/drawing/2010/main" val="0"/>
              </a:ext>
            </a:extLst>
          </a:blip>
          <a:srcRect l="12500" t="1538" r="12500" b="-1538"/>
          <a:stretch/>
        </p:blipFill>
        <p:spPr>
          <a:xfrm>
            <a:off x="-1" y="8668805"/>
            <a:ext cx="13004801" cy="1101834"/>
          </a:xfrm>
          <a:prstGeom prst="rect">
            <a:avLst/>
          </a:prstGeom>
        </p:spPr>
      </p:pic>
      <p:cxnSp>
        <p:nvCxnSpPr>
          <p:cNvPr id="13" name="Straight Connector 12"/>
          <p:cNvCxnSpPr/>
          <p:nvPr/>
        </p:nvCxnSpPr>
        <p:spPr>
          <a:xfrm>
            <a:off x="0" y="8677158"/>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052966" y="1144207"/>
            <a:ext cx="9345910" cy="149224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52966" y="2866821"/>
            <a:ext cx="9345910" cy="49075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030637" y="469860"/>
            <a:ext cx="3368238" cy="439753"/>
          </a:xfrm>
          <a:prstGeom prst="rect">
            <a:avLst/>
          </a:prstGeom>
        </p:spPr>
        <p:txBody>
          <a:bodyPr vert="horz" lIns="91440" tIns="45720" rIns="91440" bIns="45720" rtlCol="0" anchor="ctr"/>
          <a:lstStyle>
            <a:lvl1pPr algn="r">
              <a:defRPr sz="1422">
                <a:solidFill>
                  <a:schemeClr val="tx1">
                    <a:tint val="75000"/>
                  </a:schemeClr>
                </a:solidFill>
              </a:defRPr>
            </a:lvl1pPr>
          </a:lstStyle>
          <a:p>
            <a:fld id="{48A87A34-81AB-432B-8DAE-1953F412C126}" type="datetimeFigureOut">
              <a:rPr lang="en-US" dirty="0"/>
              <a:pPr/>
              <a:t>11/13/17</a:t>
            </a:fld>
            <a:endParaRPr lang="en-US" dirty="0"/>
          </a:p>
        </p:txBody>
      </p:sp>
      <p:sp>
        <p:nvSpPr>
          <p:cNvPr id="5" name="Footer Placeholder 4"/>
          <p:cNvSpPr>
            <a:spLocks noGrp="1"/>
          </p:cNvSpPr>
          <p:nvPr>
            <p:ph type="ftr" sz="quarter" idx="3"/>
          </p:nvPr>
        </p:nvSpPr>
        <p:spPr>
          <a:xfrm>
            <a:off x="2052965" y="468350"/>
            <a:ext cx="5737250" cy="439753"/>
          </a:xfrm>
          <a:prstGeom prst="rect">
            <a:avLst/>
          </a:prstGeom>
        </p:spPr>
        <p:txBody>
          <a:bodyPr vert="horz" lIns="91440" tIns="45720" rIns="91440" bIns="45720" rtlCol="0" anchor="ctr"/>
          <a:lstStyle>
            <a:lvl1pPr algn="l">
              <a:defRPr sz="142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653" y="1136317"/>
            <a:ext cx="1131728" cy="716200"/>
          </a:xfrm>
          <a:prstGeom prst="rect">
            <a:avLst/>
          </a:prstGeom>
        </p:spPr>
        <p:txBody>
          <a:bodyPr vert="horz" lIns="91440" tIns="45720" rIns="91440" bIns="45720" rtlCol="0" anchor="t"/>
          <a:lstStyle>
            <a:lvl1pPr algn="r">
              <a:defRPr sz="3982">
                <a:solidFill>
                  <a:schemeClr val="accent1"/>
                </a:solidFill>
              </a:defRPr>
            </a:lvl1pPr>
          </a:lstStyle>
          <a:p>
            <a:fld id="{86CB4B4D-7CA3-9044-876B-883B54F8677D}" type="slidenum">
              <a:rPr lang="uk-UA" smtClean="0"/>
              <a:t>‹#›</a:t>
            </a:fld>
            <a:endParaRPr lang="uk-UA" dirty="0"/>
          </a:p>
        </p:txBody>
      </p:sp>
    </p:spTree>
    <p:extLst>
      <p:ext uri="{BB962C8B-B14F-4D97-AF65-F5344CB8AC3E}">
        <p14:creationId xmlns:p14="http://schemas.microsoft.com/office/powerpoint/2010/main" val="10383277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l" defTabSz="975345" rtl="0" eaLnBrk="1" latinLnBrk="0" hangingPunct="1">
        <a:lnSpc>
          <a:spcPct val="90000"/>
        </a:lnSpc>
        <a:spcBef>
          <a:spcPct val="0"/>
        </a:spcBef>
        <a:buNone/>
        <a:defRPr sz="4551" b="0" i="0" kern="1200" cap="all">
          <a:solidFill>
            <a:schemeClr val="tx1"/>
          </a:solidFill>
          <a:effectLst/>
          <a:latin typeface="+mj-lt"/>
          <a:ea typeface="+mj-ea"/>
          <a:cs typeface="+mj-cs"/>
        </a:defRPr>
      </a:lvl1pPr>
    </p:titleStyle>
    <p:bodyStyle>
      <a:lvl1pPr marL="325115" indent="-325115" algn="l" defTabSz="975345" rtl="0" eaLnBrk="1" latinLnBrk="0" hangingPunct="1">
        <a:lnSpc>
          <a:spcPct val="120000"/>
        </a:lnSpc>
        <a:spcBef>
          <a:spcPts val="1422"/>
        </a:spcBef>
        <a:buClr>
          <a:schemeClr val="accent1"/>
        </a:buClr>
        <a:buSzPct val="100000"/>
        <a:buFont typeface="Arial" panose="020B0604020202020204" pitchFamily="34" charset="0"/>
        <a:buChar char="•"/>
        <a:defRPr sz="2844" kern="1200" cap="none">
          <a:solidFill>
            <a:schemeClr val="tx1"/>
          </a:solidFill>
          <a:effectLst/>
          <a:latin typeface="+mn-lt"/>
          <a:ea typeface="+mn-ea"/>
          <a:cs typeface="+mn-cs"/>
        </a:defRPr>
      </a:lvl1pPr>
      <a:lvl2pPr marL="97534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baseline="0">
          <a:solidFill>
            <a:schemeClr val="tx1"/>
          </a:solidFill>
          <a:effectLst/>
          <a:latin typeface="+mn-lt"/>
          <a:ea typeface="+mn-ea"/>
          <a:cs typeface="+mn-cs"/>
        </a:defRPr>
      </a:lvl2pPr>
      <a:lvl3pPr marL="162557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a:solidFill>
            <a:schemeClr val="tx1"/>
          </a:solidFill>
          <a:effectLst/>
          <a:latin typeface="+mn-lt"/>
          <a:ea typeface="+mn-ea"/>
          <a:cs typeface="+mn-cs"/>
        </a:defRPr>
      </a:lvl3pPr>
      <a:lvl4pPr marL="227580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991" kern="1200" cap="none" baseline="0">
          <a:solidFill>
            <a:schemeClr val="tx1"/>
          </a:solidFill>
          <a:effectLst/>
          <a:latin typeface="+mn-lt"/>
          <a:ea typeface="+mn-ea"/>
          <a:cs typeface="+mn-cs"/>
        </a:defRPr>
      </a:lvl4pPr>
      <a:lvl5pPr marL="292603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707" kern="1200" cap="none">
          <a:solidFill>
            <a:schemeClr val="tx1"/>
          </a:solidFill>
          <a:effectLst/>
          <a:latin typeface="+mn-lt"/>
          <a:ea typeface="+mn-ea"/>
          <a:cs typeface="+mn-cs"/>
        </a:defRPr>
      </a:lvl5pPr>
      <a:lvl6pPr marL="357626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6pPr>
      <a:lvl7pPr marL="422649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7pPr>
      <a:lvl8pPr marL="487672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8pPr>
      <a:lvl9pPr marL="552695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slideLayout" Target="../slideLayouts/slideLayout7.xml"/><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 Id="rId11" Type="http://schemas.openxmlformats.org/officeDocument/2006/relationships/image" Target="../media/image6.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tags" Target="../tags/tag17.xml"/><Relationship Id="rId3"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slideLayout" Target="../slideLayouts/slideLayout12.xml"/><Relationship Id="rId1" Type="http://schemas.openxmlformats.org/officeDocument/2006/relationships/tags" Target="../tags/tag18.xml"/><Relationship Id="rId2" Type="http://schemas.openxmlformats.org/officeDocument/2006/relationships/tags" Target="../tags/tag19.xml"/></Relationships>
</file>

<file path=ppt/slides/_rels/slide12.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tags" Target="../tags/tag23.xml"/><Relationship Id="rId3"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tags" Target="../tags/tag25.xml"/><Relationship Id="rId3"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tags" Target="../tags/tag27.xml"/><Relationship Id="rId3"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tags" Target="../tags/tag29.xml"/><Relationship Id="rId3"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tags" Target="../tags/tag31.xml"/><Relationship Id="rId3"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tags" Target="../tags/tag33.xml"/><Relationship Id="rId3"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10.tiff"/><Relationship Id="rId1" Type="http://schemas.openxmlformats.org/officeDocument/2006/relationships/tags" Target="../tags/tag34.xml"/><Relationship Id="rId2" Type="http://schemas.openxmlformats.org/officeDocument/2006/relationships/tags" Target="../tags/tag35.xml"/></Relationships>
</file>

<file path=ppt/slides/_rels/slide19.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tags" Target="../tags/tag37.xml"/><Relationship Id="rId3"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12.xml"/><Relationship Id="rId5" Type="http://schemas.openxmlformats.org/officeDocument/2006/relationships/image" Target="../media/image7.jpeg"/><Relationship Id="rId1" Type="http://schemas.openxmlformats.org/officeDocument/2006/relationships/tags" Target="../tags/tag7.xml"/><Relationship Id="rId2" Type="http://schemas.openxmlformats.org/officeDocument/2006/relationships/tags" Target="../tags/tag8.xml"/></Relationships>
</file>

<file path=ppt/slides/_rels/slide20.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tags" Target="../tags/tag39.xml"/><Relationship Id="rId3"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tags" Target="../tags/tag41.xml"/><Relationship Id="rId3"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tags" Target="../tags/tag43.xml"/><Relationship Id="rId3"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tags" Target="../tags/tag45.xml"/><Relationship Id="rId3"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slideLayout" Target="../slideLayouts/slideLayout12.xml"/><Relationship Id="rId5" Type="http://schemas.openxmlformats.org/officeDocument/2006/relationships/image" Target="../media/image11.tiff"/><Relationship Id="rId1" Type="http://schemas.openxmlformats.org/officeDocument/2006/relationships/tags" Target="../tags/tag46.xml"/><Relationship Id="rId2" Type="http://schemas.openxmlformats.org/officeDocument/2006/relationships/tags" Target="../tags/tag47.xml"/></Relationships>
</file>

<file path=ppt/slides/_rels/slide25.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tags" Target="../tags/tag50.xml"/><Relationship Id="rId3"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tags" Target="../tags/tag52.xml"/><Relationship Id="rId3"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tags" Target="../tags/tag55.xml"/><Relationship Id="rId4" Type="http://schemas.openxmlformats.org/officeDocument/2006/relationships/slideLayout" Target="../slideLayouts/slideLayout12.xml"/><Relationship Id="rId5" Type="http://schemas.openxmlformats.org/officeDocument/2006/relationships/image" Target="../media/image12.tiff"/><Relationship Id="rId1" Type="http://schemas.openxmlformats.org/officeDocument/2006/relationships/tags" Target="../tags/tag53.xml"/><Relationship Id="rId2" Type="http://schemas.openxmlformats.org/officeDocument/2006/relationships/tags" Target="../tags/tag54.xml"/></Relationships>
</file>

<file path=ppt/slides/_rels/slide28.xml.rels><?xml version="1.0" encoding="UTF-8" standalone="yes"?>
<Relationships xmlns="http://schemas.openxmlformats.org/package/2006/relationships"><Relationship Id="rId1" Type="http://schemas.openxmlformats.org/officeDocument/2006/relationships/tags" Target="../tags/tag56.xml"/><Relationship Id="rId2" Type="http://schemas.openxmlformats.org/officeDocument/2006/relationships/tags" Target="../tags/tag57.xml"/><Relationship Id="rId3"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tags" Target="../tags/tag58.xml"/><Relationship Id="rId2" Type="http://schemas.openxmlformats.org/officeDocument/2006/relationships/tags" Target="../tags/tag59.xml"/><Relationship Id="rId3"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tags" Target="../tags/tag11.xml"/><Relationship Id="rId3"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tags" Target="../tags/tag60.xml"/><Relationship Id="rId2" Type="http://schemas.openxmlformats.org/officeDocument/2006/relationships/tags" Target="../tags/tag61.xml"/><Relationship Id="rId3"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tags" Target="../tags/tag64.xml"/><Relationship Id="rId4" Type="http://schemas.openxmlformats.org/officeDocument/2006/relationships/slideLayout" Target="../slideLayouts/slideLayout7.xml"/><Relationship Id="rId1" Type="http://schemas.openxmlformats.org/officeDocument/2006/relationships/tags" Target="../tags/tag62.xml"/><Relationship Id="rId2" Type="http://schemas.openxmlformats.org/officeDocument/2006/relationships/tags" Target="../tags/tag6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9.png"/><Relationship Id="rId1" Type="http://schemas.openxmlformats.org/officeDocument/2006/relationships/tags" Target="../tags/tag12.xml"/><Relationship Id="rId2" Type="http://schemas.openxmlformats.org/officeDocument/2006/relationships/tags" Target="../tags/tag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tags" Target="../tags/tag15.xml"/><Relationship Id="rId3"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MP900422730.jpg"/>
          <p:cNvPicPr>
            <a:picLocks noChangeAspect="1"/>
          </p:cNvPicPr>
          <p:nvPr>
            <p:custDataLst>
              <p:tags r:id="rId1"/>
            </p:custDataLst>
          </p:nvPr>
        </p:nvPicPr>
        <p:blipFill>
          <a:blip r:embed="rId8">
            <a:extLst/>
          </a:blip>
          <a:srcRect l="1506" r="1589" b="10925"/>
          <a:stretch>
            <a:fillRect/>
          </a:stretch>
        </p:blipFill>
        <p:spPr>
          <a:xfrm>
            <a:off x="1764940" y="5643120"/>
            <a:ext cx="3087858" cy="2838370"/>
          </a:xfrm>
          <a:prstGeom prst="rect">
            <a:avLst/>
          </a:prstGeom>
          <a:ln w="12700">
            <a:miter lim="400000"/>
          </a:ln>
          <a:effectLst>
            <a:outerShdw blurRad="127000" dist="76200" dir="2700000" rotWithShape="0">
              <a:srgbClr val="000000">
                <a:alpha val="75000"/>
              </a:srgbClr>
            </a:outerShdw>
          </a:effectLst>
        </p:spPr>
      </p:pic>
      <p:pic>
        <p:nvPicPr>
          <p:cNvPr id="173" name="MP910220729.jpg"/>
          <p:cNvPicPr>
            <a:picLocks noChangeAspect="1"/>
          </p:cNvPicPr>
          <p:nvPr>
            <p:custDataLst>
              <p:tags r:id="rId2"/>
            </p:custDataLst>
          </p:nvPr>
        </p:nvPicPr>
        <p:blipFill>
          <a:blip r:embed="rId9">
            <a:extLst/>
          </a:blip>
          <a:srcRect t="5690" b="5161"/>
          <a:stretch>
            <a:fillRect/>
          </a:stretch>
        </p:blipFill>
        <p:spPr>
          <a:xfrm>
            <a:off x="4852798" y="5643120"/>
            <a:ext cx="3087858" cy="2845672"/>
          </a:xfrm>
          <a:prstGeom prst="rect">
            <a:avLst/>
          </a:prstGeom>
          <a:ln w="12700">
            <a:miter lim="400000"/>
          </a:ln>
          <a:effectLst>
            <a:outerShdw blurRad="127000" dist="76200" dir="2700000" rotWithShape="0">
              <a:srgbClr val="000000">
                <a:alpha val="75000"/>
              </a:srgbClr>
            </a:outerShdw>
          </a:effectLst>
        </p:spPr>
      </p:pic>
      <p:pic>
        <p:nvPicPr>
          <p:cNvPr id="174" name="vaughn5.jpg"/>
          <p:cNvPicPr>
            <a:picLocks noChangeAspect="1"/>
          </p:cNvPicPr>
          <p:nvPr>
            <p:custDataLst>
              <p:tags r:id="rId3"/>
            </p:custDataLst>
          </p:nvPr>
        </p:nvPicPr>
        <p:blipFill>
          <a:blip r:embed="rId10">
            <a:extLst/>
          </a:blip>
          <a:srcRect l="14589" t="265" r="13070"/>
          <a:stretch>
            <a:fillRect/>
          </a:stretch>
        </p:blipFill>
        <p:spPr>
          <a:xfrm>
            <a:off x="7940656" y="5643120"/>
            <a:ext cx="3111940" cy="2860240"/>
          </a:xfrm>
          <a:prstGeom prst="rect">
            <a:avLst/>
          </a:prstGeom>
          <a:ln w="12700">
            <a:miter lim="400000"/>
          </a:ln>
          <a:effectLst>
            <a:outerShdw blurRad="127000" dist="76200" dir="2700000" rotWithShape="0">
              <a:srgbClr val="000000">
                <a:alpha val="75000"/>
              </a:srgbClr>
            </a:outerShdw>
          </a:effectLst>
        </p:spPr>
      </p:pic>
      <p:sp>
        <p:nvSpPr>
          <p:cNvPr id="175" name="Shape 175"/>
          <p:cNvSpPr>
            <a:spLocks noGrp="1"/>
          </p:cNvSpPr>
          <p:nvPr>
            <p:ph type="title" idx="4294967295"/>
            <p:custDataLst>
              <p:tags r:id="rId4"/>
            </p:custDataLst>
          </p:nvPr>
        </p:nvSpPr>
        <p:spPr>
          <a:xfrm>
            <a:off x="1330983" y="1133116"/>
            <a:ext cx="10399058" cy="739655"/>
          </a:xfrm>
          <a:prstGeom prst="rect">
            <a:avLst/>
          </a:prstGeom>
        </p:spPr>
        <p:txBody>
          <a:bodyPr>
            <a:noAutofit/>
          </a:bodyPr>
          <a:lstStyle/>
          <a:p>
            <a:pPr algn="ctr"/>
            <a:r>
              <a:rPr lang="fr-FR" sz="5400" dirty="0" smtClean="0"/>
              <a:t>Le Leadership </a:t>
            </a:r>
            <a:r>
              <a:rPr lang="fr-FR" sz="5400" dirty="0" smtClean="0"/>
              <a:t>positif</a:t>
            </a:r>
            <a:endParaRPr lang="fr-FR" sz="5400" i="1" dirty="0" smtClean="0"/>
          </a:p>
        </p:txBody>
      </p:sp>
      <p:pic>
        <p:nvPicPr>
          <p:cNvPr id="176" name="WMAredlogovertical.png"/>
          <p:cNvPicPr>
            <a:picLocks noChangeAspect="1"/>
          </p:cNvPicPr>
          <p:nvPr>
            <p:custDataLst>
              <p:tags r:id="rId5"/>
            </p:custDataLst>
          </p:nvPr>
        </p:nvPicPr>
        <p:blipFill>
          <a:blip r:embed="rId11">
            <a:extLst/>
          </a:blip>
          <a:stretch>
            <a:fillRect/>
          </a:stretch>
        </p:blipFill>
        <p:spPr>
          <a:xfrm>
            <a:off x="139700" y="254000"/>
            <a:ext cx="2070100" cy="1003390"/>
          </a:xfrm>
          <a:prstGeom prst="rect">
            <a:avLst/>
          </a:prstGeom>
          <a:ln w="12700">
            <a:miter lim="400000"/>
          </a:ln>
        </p:spPr>
      </p:pic>
      <p:sp>
        <p:nvSpPr>
          <p:cNvPr id="9" name="Shape 175"/>
          <p:cNvSpPr txBox="1">
            <a:spLocks/>
          </p:cNvSpPr>
          <p:nvPr>
            <p:custDataLst>
              <p:tags r:id="rId6"/>
            </p:custDataLst>
          </p:nvPr>
        </p:nvSpPr>
        <p:spPr>
          <a:xfrm>
            <a:off x="361696" y="1880499"/>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a:lstStyle>
          <a:p>
            <a:pPr hangingPunct="1"/>
            <a:r>
              <a:rPr lang="fr-FR" sz="4800" dirty="0" smtClean="0"/>
              <a:t>Session </a:t>
            </a:r>
            <a:r>
              <a:rPr lang="fr-FR" sz="4800" dirty="0" smtClean="0"/>
              <a:t>2</a:t>
            </a:r>
            <a:r>
              <a:rPr lang="fr-FR" dirty="0" smtClean="0"/>
              <a:t/>
            </a:r>
            <a:br>
              <a:rPr lang="fr-FR" dirty="0" smtClean="0"/>
            </a:br>
            <a:r>
              <a:rPr lang="fr-FR" sz="4800" i="1" dirty="0" smtClean="0"/>
              <a:t>L’Intelligence émotionnelle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035037" y="893195"/>
            <a:ext cx="9345910" cy="1492245"/>
          </a:xfrm>
        </p:spPr>
        <p:txBody>
          <a:bodyPr>
            <a:noAutofit/>
          </a:bodyPr>
          <a:lstStyle/>
          <a:p>
            <a:pPr algn="ctr"/>
            <a:r>
              <a:rPr sz="5400" dirty="0" smtClean="0"/>
              <a:t>L'intelligence émotionnelle au travail</a:t>
            </a:r>
          </a:p>
        </p:txBody>
      </p:sp>
      <p:sp>
        <p:nvSpPr>
          <p:cNvPr id="3" name="Text Placeholder 2"/>
          <p:cNvSpPr>
            <a:spLocks noGrp="1"/>
          </p:cNvSpPr>
          <p:nvPr>
            <p:ph idx="1"/>
            <p:custDataLst>
              <p:tags r:id="rId2"/>
            </p:custDataLst>
          </p:nvPr>
        </p:nvSpPr>
        <p:spPr>
          <a:xfrm>
            <a:off x="1201270" y="3189550"/>
            <a:ext cx="10739718" cy="4907538"/>
          </a:xfrm>
        </p:spPr>
        <p:txBody>
          <a:bodyPr anchor="t">
            <a:normAutofit/>
          </a:bodyPr>
          <a:lstStyle/>
          <a:p>
            <a:r>
              <a:rPr sz="3000" dirty="0" smtClean="0"/>
              <a:t>La notion d'intelligence émotionnelle au travail a été conceptualisée par Daniel Goleman, dans ses livres </a:t>
            </a:r>
            <a:r>
              <a:rPr lang="en-CA" sz="3000" i="1" dirty="0"/>
              <a:t>Emotional Intelligence</a:t>
            </a:r>
            <a:r>
              <a:rPr sz="3000" dirty="0" smtClean="0"/>
              <a:t> et </a:t>
            </a:r>
            <a:r>
              <a:rPr lang="en-CA" sz="3000" i="1" dirty="0"/>
              <a:t>Working with Emotional Intelligence</a:t>
            </a:r>
            <a:r>
              <a:rPr sz="3000" dirty="0" smtClean="0"/>
              <a:t>. </a:t>
            </a:r>
            <a:endParaRPr lang="fr-CA" sz="3000" dirty="0"/>
          </a:p>
          <a:p>
            <a:pPr lvl="0"/>
            <a:r>
              <a:rPr sz="3000" dirty="0" smtClean="0"/>
              <a:t>Daniel Goleman voulait comprendre, en matière d'intelligence émotionnelle, les aptitudes qui étaient liées à un meilleur rendement au travail.  </a:t>
            </a:r>
            <a:r>
              <a:rPr lang="en-CA" sz="3000" dirty="0"/>
              <a:t>(McDermont, 2008)</a:t>
            </a:r>
            <a:endParaRPr lang="fr-CA" sz="3000" dirty="0"/>
          </a:p>
        </p:txBody>
      </p:sp>
    </p:spTree>
    <p:extLst>
      <p:ext uri="{BB962C8B-B14F-4D97-AF65-F5344CB8AC3E}">
        <p14:creationId xmlns:p14="http://schemas.microsoft.com/office/powerpoint/2010/main" val="1235023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99247" y="785619"/>
            <a:ext cx="11695953" cy="1492245"/>
          </a:xfrm>
        </p:spPr>
        <p:txBody>
          <a:bodyPr>
            <a:normAutofit fontScale="90000"/>
          </a:bodyPr>
          <a:lstStyle/>
          <a:p>
            <a:pPr algn="ctr"/>
            <a:r>
              <a:rPr lang="fr-CA" sz="6000" dirty="0" smtClean="0"/>
              <a:t>Définition de l'intelligence émotionnelle</a:t>
            </a:r>
          </a:p>
        </p:txBody>
      </p:sp>
      <p:sp>
        <p:nvSpPr>
          <p:cNvPr id="4" name="Text Placeholder 3"/>
          <p:cNvSpPr>
            <a:spLocks noGrp="1"/>
          </p:cNvSpPr>
          <p:nvPr>
            <p:ph type="body" idx="1"/>
            <p:custDataLst>
              <p:tags r:id="rId2"/>
            </p:custDataLst>
          </p:nvPr>
        </p:nvSpPr>
        <p:spPr>
          <a:xfrm>
            <a:off x="355600" y="4275216"/>
            <a:ext cx="5892800" cy="4493260"/>
          </a:xfrm>
        </p:spPr>
        <p:txBody>
          <a:bodyPr anchor="t">
            <a:normAutofit/>
          </a:bodyPr>
          <a:lstStyle/>
          <a:p>
            <a:pPr lvl="0"/>
            <a:r>
              <a:rPr lang="fr-CA" sz="3400" dirty="0" smtClean="0"/>
              <a:t>Reconnaître et à gérer nos propres émotions et à réagir efficacement aux émotions des autres</a:t>
            </a:r>
          </a:p>
          <a:p>
            <a:r>
              <a:rPr lang="fr-CA" sz="3400" dirty="0" smtClean="0"/>
              <a:t>Comprendre pourquoi les gens ressentent telle ou telle chose</a:t>
            </a:r>
          </a:p>
        </p:txBody>
      </p:sp>
      <p:sp>
        <p:nvSpPr>
          <p:cNvPr id="5" name="Text Placeholder 3"/>
          <p:cNvSpPr txBox="1">
            <a:spLocks/>
          </p:cNvSpPr>
          <p:nvPr>
            <p:custDataLst>
              <p:tags r:id="rId3"/>
            </p:custDataLst>
          </p:nvPr>
        </p:nvSpPr>
        <p:spPr>
          <a:xfrm>
            <a:off x="6547223" y="4138056"/>
            <a:ext cx="6146800" cy="47675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t"/>
          <a:lstStyle>
            <a:lvl1pPr marL="304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685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066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447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1828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9pPr>
          </a:lstStyle>
          <a:p>
            <a:pPr lvl="0">
              <a:spcBef>
                <a:spcPts val="1477"/>
              </a:spcBef>
            </a:pPr>
            <a:r>
              <a:rPr lang="fr-CA" sz="3400" dirty="0" smtClean="0"/>
              <a:t>Exprimer nos émotions de manière productive pour la conversation</a:t>
            </a:r>
          </a:p>
          <a:p>
            <a:pPr lvl="0">
              <a:spcBef>
                <a:spcPts val="1477"/>
              </a:spcBef>
            </a:pPr>
            <a:r>
              <a:rPr lang="fr-CA" sz="3400" dirty="0" smtClean="0"/>
              <a:t>Utiliser notre connaissance des émotions (pour soi et pour les autres) comme un outil de motivation et un guide pour établir des relations</a:t>
            </a:r>
            <a:endParaRPr lang="fr-CA" sz="3400" dirty="0"/>
          </a:p>
        </p:txBody>
      </p:sp>
      <p:sp>
        <p:nvSpPr>
          <p:cNvPr id="6" name="TextBox 5"/>
          <p:cNvSpPr txBox="1"/>
          <p:nvPr>
            <p:custDataLst>
              <p:tags r:id="rId4"/>
            </p:custDataLst>
          </p:nvPr>
        </p:nvSpPr>
        <p:spPr>
          <a:xfrm>
            <a:off x="355600" y="2773580"/>
            <a:ext cx="1203960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CA" sz="4000" dirty="0" smtClean="0"/>
              <a:t>L'intelligence émotionnelle est définie comme étant la capacité à : </a:t>
            </a:r>
            <a:endParaRPr lang="fr-CA" sz="4000" dirty="0"/>
          </a:p>
        </p:txBody>
      </p:sp>
    </p:spTree>
    <p:extLst>
      <p:ext uri="{BB962C8B-B14F-4D97-AF65-F5344CB8AC3E}">
        <p14:creationId xmlns:p14="http://schemas.microsoft.com/office/powerpoint/2010/main" val="16108523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91671" y="1144207"/>
            <a:ext cx="12057529" cy="1492245"/>
          </a:xfrm>
        </p:spPr>
        <p:txBody>
          <a:bodyPr>
            <a:normAutofit fontScale="90000"/>
          </a:bodyPr>
          <a:lstStyle/>
          <a:p>
            <a:pPr algn="ctr"/>
            <a:r>
              <a:rPr lang="fr-CA" sz="6000" dirty="0" smtClean="0"/>
              <a:t>Avantages d'une l'intelligence émotionnelle développée</a:t>
            </a:r>
          </a:p>
        </p:txBody>
      </p:sp>
      <p:sp>
        <p:nvSpPr>
          <p:cNvPr id="3" name="Text Placeholder 2"/>
          <p:cNvSpPr>
            <a:spLocks noGrp="1"/>
          </p:cNvSpPr>
          <p:nvPr>
            <p:ph type="body" idx="1"/>
            <p:custDataLst>
              <p:tags r:id="rId2"/>
            </p:custDataLst>
          </p:nvPr>
        </p:nvSpPr>
        <p:spPr>
          <a:xfrm>
            <a:off x="355600" y="3187700"/>
            <a:ext cx="12293600" cy="6070600"/>
          </a:xfrm>
        </p:spPr>
        <p:txBody>
          <a:bodyPr anchor="t"/>
          <a:lstStyle/>
          <a:p>
            <a:r>
              <a:rPr lang="fr-CA" sz="3200" dirty="0" smtClean="0"/>
              <a:t>L'intelligence émotionnelle nous permet de reconnaître nos émotions, de comprendre la façon dont nous les exprimons ainsi que leurs effets sur les autres. </a:t>
            </a:r>
          </a:p>
          <a:p>
            <a:r>
              <a:rPr lang="fr-CA" sz="3200" dirty="0" smtClean="0"/>
              <a:t>Une personne possédant une grande intelligence émotionnelle est consciente de ce qu'elle ressent et est en mesure de maîtriser ses émotions dans ses relations avec les autres.  </a:t>
            </a:r>
          </a:p>
          <a:p>
            <a:r>
              <a:rPr lang="fr-CA" sz="3200" dirty="0" smtClean="0"/>
              <a:t>Comprendre ce que les autres ressentent améliore notre capacité à établir des relations solides et à créer des équipes (Shults, 2015).</a:t>
            </a:r>
            <a:endParaRPr lang="fr-CA" sz="3200" dirty="0"/>
          </a:p>
        </p:txBody>
      </p:sp>
    </p:spTree>
    <p:extLst>
      <p:ext uri="{BB962C8B-B14F-4D97-AF65-F5344CB8AC3E}">
        <p14:creationId xmlns:p14="http://schemas.microsoft.com/office/powerpoint/2010/main" val="2696969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007245" y="911125"/>
            <a:ext cx="9345910" cy="1492245"/>
          </a:xfrm>
        </p:spPr>
        <p:txBody>
          <a:bodyPr>
            <a:normAutofit/>
          </a:bodyPr>
          <a:lstStyle/>
          <a:p>
            <a:pPr algn="ctr"/>
            <a:r>
              <a:rPr lang="fr-CA" sz="4800" cap="none" dirty="0" smtClean="0"/>
              <a:t>Avantages d'une l'intelligence émotionnelle développée</a:t>
            </a:r>
            <a:endParaRPr lang="fr-CA" sz="4800" cap="none" dirty="0"/>
          </a:p>
        </p:txBody>
      </p:sp>
      <p:sp>
        <p:nvSpPr>
          <p:cNvPr id="3" name="Text Placeholder 2"/>
          <p:cNvSpPr>
            <a:spLocks noGrp="1"/>
          </p:cNvSpPr>
          <p:nvPr>
            <p:ph type="body" idx="1"/>
            <p:custDataLst>
              <p:tags r:id="rId2"/>
            </p:custDataLst>
          </p:nvPr>
        </p:nvSpPr>
        <p:spPr>
          <a:xfrm>
            <a:off x="355600" y="2692400"/>
            <a:ext cx="12649200" cy="6748780"/>
          </a:xfrm>
        </p:spPr>
        <p:txBody>
          <a:bodyPr anchor="t"/>
          <a:lstStyle/>
          <a:p>
            <a:r>
              <a:rPr lang="fr-CA" sz="3200" dirty="0" smtClean="0"/>
              <a:t>L'intelligence émotionnelle est liée à une bonne santé mentale, et inversement, un manque d'intelligence émotionnelle est lié au stress et à la détresse émotionnelle. </a:t>
            </a:r>
          </a:p>
          <a:p>
            <a:r>
              <a:rPr lang="fr-CA" sz="3200" dirty="0" smtClean="0"/>
              <a:t>Les recherches suggèrent qu'il existe un lien entre l'intelligence émotionnelle et les capacités d'adaptation. </a:t>
            </a:r>
          </a:p>
          <a:p>
            <a:r>
              <a:rPr lang="fr-CA" sz="3200" dirty="0" smtClean="0"/>
              <a:t>Elles suggèrent de plus que la capacité à </a:t>
            </a:r>
            <a:r>
              <a:rPr lang="fr-CA" sz="3200" b="1" dirty="0" smtClean="0"/>
              <a:t>comprendre et à gérer nos émotions</a:t>
            </a:r>
            <a:r>
              <a:rPr lang="fr-CA" sz="3200" dirty="0" smtClean="0"/>
              <a:t> peut entrer en jeu de façon importante lorsqu'il s'agit de résoudre des problèmes difficiles, surtout dans les relations interpersonnelles.</a:t>
            </a:r>
            <a:endParaRPr lang="fr-CA" sz="3200" dirty="0"/>
          </a:p>
        </p:txBody>
      </p:sp>
    </p:spTree>
    <p:extLst>
      <p:ext uri="{BB962C8B-B14F-4D97-AF65-F5344CB8AC3E}">
        <p14:creationId xmlns:p14="http://schemas.microsoft.com/office/powerpoint/2010/main" val="16064123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838200"/>
            <a:ext cx="12293600" cy="1761565"/>
          </a:xfrm>
        </p:spPr>
        <p:txBody>
          <a:bodyPr>
            <a:normAutofit/>
          </a:bodyPr>
          <a:lstStyle/>
          <a:p>
            <a:pPr algn="ctr"/>
            <a:r>
              <a:rPr sz="5400" dirty="0" smtClean="0"/>
              <a:t>Aptitudes en matière d'intelligence émotionnelle</a:t>
            </a:r>
          </a:p>
        </p:txBody>
      </p:sp>
      <p:sp>
        <p:nvSpPr>
          <p:cNvPr id="3" name="Text Placeholder 2"/>
          <p:cNvSpPr>
            <a:spLocks noGrp="1"/>
          </p:cNvSpPr>
          <p:nvPr>
            <p:ph type="body" idx="1"/>
            <p:custDataLst>
              <p:tags r:id="rId2"/>
            </p:custDataLst>
          </p:nvPr>
        </p:nvSpPr>
        <p:spPr>
          <a:xfrm>
            <a:off x="355600" y="3094617"/>
            <a:ext cx="12293600" cy="5293360"/>
          </a:xfrm>
        </p:spPr>
        <p:txBody>
          <a:bodyPr anchor="t"/>
          <a:lstStyle/>
          <a:p>
            <a:r>
              <a:rPr lang="en-CA" sz="4000" dirty="0"/>
              <a:t>En matière d'intelligence émotionnelle, Daniel Goldman a relevé 5 aptitudes.</a:t>
            </a:r>
            <a:endParaRPr lang="fr-CA" sz="4000" dirty="0"/>
          </a:p>
          <a:p>
            <a:r>
              <a:rPr lang="en-CA" sz="4000" dirty="0"/>
              <a:t>Les trois premières aptitudes se rapportent à </a:t>
            </a:r>
            <a:r>
              <a:rPr lang="en-CA" sz="4000" dirty="0" smtClean="0"/>
              <a:t>l'autogestion</a:t>
            </a:r>
            <a:r>
              <a:rPr lang="en-CA" sz="4000" dirty="0"/>
              <a:t>. Les deux autres aptitudes concernent la capacité d'une personne à gérer efficacement ses relations avec les autres.</a:t>
            </a:r>
            <a:endParaRPr lang="fr-CA" sz="4000" dirty="0"/>
          </a:p>
        </p:txBody>
      </p:sp>
    </p:spTree>
    <p:extLst>
      <p:ext uri="{BB962C8B-B14F-4D97-AF65-F5344CB8AC3E}">
        <p14:creationId xmlns:p14="http://schemas.microsoft.com/office/powerpoint/2010/main" val="8086622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444500"/>
            <a:ext cx="12293600" cy="1231900"/>
          </a:xfrm>
        </p:spPr>
        <p:txBody>
          <a:bodyPr>
            <a:normAutofit fontScale="90000"/>
          </a:bodyPr>
          <a:lstStyle/>
          <a:p>
            <a:pPr algn="ctr"/>
            <a:r>
              <a:rPr lang="fr-CA" sz="6000" cap="none" dirty="0" smtClean="0"/>
              <a:t>Aptitudes en matière d'intelligence émotionnelle</a:t>
            </a:r>
            <a:endParaRPr lang="fr-CA" sz="6000" cap="none" dirty="0"/>
          </a:p>
        </p:txBody>
      </p:sp>
      <p:sp>
        <p:nvSpPr>
          <p:cNvPr id="3" name="Text Placeholder 2"/>
          <p:cNvSpPr>
            <a:spLocks noGrp="1"/>
          </p:cNvSpPr>
          <p:nvPr>
            <p:ph type="body" idx="1"/>
            <p:custDataLst>
              <p:tags r:id="rId2"/>
            </p:custDataLst>
          </p:nvPr>
        </p:nvSpPr>
        <p:spPr>
          <a:xfrm>
            <a:off x="355600" y="2413000"/>
            <a:ext cx="12293600" cy="7543800"/>
          </a:xfrm>
        </p:spPr>
        <p:txBody>
          <a:bodyPr anchor="t"/>
          <a:lstStyle/>
          <a:p>
            <a:pPr>
              <a:spcBef>
                <a:spcPts val="0"/>
              </a:spcBef>
            </a:pPr>
            <a:r>
              <a:rPr lang="fr-CA" sz="2800" i="1" dirty="0" smtClean="0"/>
              <a:t>Connaissance de soi – </a:t>
            </a:r>
            <a:r>
              <a:rPr lang="fr-CA" sz="2800" dirty="0" smtClean="0"/>
              <a:t>connaître ses propres forces, problèmes, motivations, valeurs, et comprendre l'effet qu'on a sur les autres</a:t>
            </a:r>
          </a:p>
          <a:p>
            <a:pPr>
              <a:spcBef>
                <a:spcPts val="0"/>
              </a:spcBef>
            </a:pPr>
            <a:r>
              <a:rPr lang="fr-CA" sz="2800" i="1" dirty="0" smtClean="0"/>
              <a:t>Autorégulation – </a:t>
            </a:r>
            <a:r>
              <a:rPr lang="fr-CA" sz="2800" dirty="0" smtClean="0"/>
              <a:t>contrôle ou réorientation d'impulsions et d'humeurs perturbatrices</a:t>
            </a:r>
          </a:p>
          <a:p>
            <a:pPr>
              <a:spcBef>
                <a:spcPts val="0"/>
              </a:spcBef>
            </a:pPr>
            <a:r>
              <a:rPr lang="fr-CA" sz="2800" i="1" dirty="0" smtClean="0"/>
              <a:t>Motivation – </a:t>
            </a:r>
            <a:r>
              <a:rPr lang="fr-CA" sz="2800" dirty="0" smtClean="0"/>
              <a:t>chercher à réaliser quelque chose en faisant preuve d'une énergie interne et d'une détermination inhabituelles</a:t>
            </a:r>
          </a:p>
          <a:p>
            <a:pPr>
              <a:spcBef>
                <a:spcPts val="0"/>
              </a:spcBef>
            </a:pPr>
            <a:r>
              <a:rPr lang="fr-CA" sz="2800" i="1" dirty="0" smtClean="0"/>
              <a:t>Empathie – </a:t>
            </a:r>
            <a:r>
              <a:rPr lang="fr-CA" sz="2800" dirty="0" smtClean="0"/>
              <a:t>être sensible aux points de vue et aux émotions des gens et montrer qu'on les comprend</a:t>
            </a:r>
          </a:p>
          <a:p>
            <a:pPr>
              <a:spcBef>
                <a:spcPts val="0"/>
              </a:spcBef>
            </a:pPr>
            <a:r>
              <a:rPr lang="fr-CA" sz="2800" i="1" dirty="0" smtClean="0"/>
              <a:t>Influence sociale (aptitude sociale) – </a:t>
            </a:r>
            <a:r>
              <a:rPr lang="fr-CA" sz="2800" dirty="0" smtClean="0"/>
              <a:t>établir un rapport avec les autres, intéresser et inspirer les autres </a:t>
            </a:r>
          </a:p>
          <a:p>
            <a:pPr marL="0" indent="0" algn="ctr">
              <a:buNone/>
            </a:pPr>
            <a:r>
              <a:rPr lang="fr-CA" sz="2800" i="1" dirty="0" smtClean="0"/>
              <a:t>Nous pouvons améliorer ces aptitudes par la </a:t>
            </a:r>
            <a:r>
              <a:rPr lang="fr-CA" sz="2800" b="1" i="1" dirty="0" smtClean="0"/>
              <a:t>persévérance</a:t>
            </a:r>
            <a:r>
              <a:rPr lang="fr-CA" sz="2800" i="1" dirty="0" smtClean="0"/>
              <a:t>, la </a:t>
            </a:r>
            <a:r>
              <a:rPr lang="fr-CA" sz="2800" b="1" i="1" dirty="0" smtClean="0"/>
              <a:t>pratique</a:t>
            </a:r>
            <a:r>
              <a:rPr lang="fr-CA" sz="2800" i="1" dirty="0" smtClean="0"/>
              <a:t> et grâce à la </a:t>
            </a:r>
            <a:r>
              <a:rPr lang="fr-CA" sz="2800" b="1" i="1" dirty="0" smtClean="0"/>
              <a:t>rétroaction</a:t>
            </a:r>
            <a:r>
              <a:rPr lang="fr-CA" sz="2800" i="1" dirty="0" smtClean="0"/>
              <a:t> des collègues ou des mentors. </a:t>
            </a:r>
            <a:endParaRPr lang="fr-CA" sz="2800" i="1" dirty="0"/>
          </a:p>
        </p:txBody>
      </p:sp>
    </p:spTree>
    <p:extLst>
      <p:ext uri="{BB962C8B-B14F-4D97-AF65-F5344CB8AC3E}">
        <p14:creationId xmlns:p14="http://schemas.microsoft.com/office/powerpoint/2010/main" val="19100856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1041400"/>
            <a:ext cx="12293600" cy="1094740"/>
          </a:xfrm>
        </p:spPr>
        <p:txBody>
          <a:bodyPr>
            <a:normAutofit fontScale="90000"/>
          </a:bodyPr>
          <a:lstStyle/>
          <a:p>
            <a:pPr algn="ctr"/>
            <a:r>
              <a:rPr lang="fr-CA" sz="5000" dirty="0" smtClean="0"/>
              <a:t>Aptitudes en matière d'intelligence émotionnelle : Connaissance de soi </a:t>
            </a:r>
            <a:endParaRPr lang="fr-CA" sz="5000" dirty="0"/>
          </a:p>
        </p:txBody>
      </p:sp>
      <p:sp>
        <p:nvSpPr>
          <p:cNvPr id="3" name="Text Placeholder 2"/>
          <p:cNvSpPr>
            <a:spLocks noGrp="1"/>
          </p:cNvSpPr>
          <p:nvPr>
            <p:ph type="body" idx="1"/>
            <p:custDataLst>
              <p:tags r:id="rId2"/>
            </p:custDataLst>
          </p:nvPr>
        </p:nvSpPr>
        <p:spPr>
          <a:xfrm>
            <a:off x="355600" y="2785483"/>
            <a:ext cx="12293600" cy="7886700"/>
          </a:xfrm>
        </p:spPr>
        <p:txBody>
          <a:bodyPr anchor="t"/>
          <a:lstStyle/>
          <a:p>
            <a:pPr marL="0" indent="0">
              <a:spcBef>
                <a:spcPts val="0"/>
              </a:spcBef>
              <a:buNone/>
            </a:pPr>
            <a:r>
              <a:rPr lang="fr-CA" sz="2800" b="1" i="1" dirty="0" smtClean="0"/>
              <a:t>Connaissance de soi – </a:t>
            </a:r>
            <a:r>
              <a:rPr lang="fr-CA" sz="2800" dirty="0" smtClean="0"/>
              <a:t>connaître ses propres forces, problèmes, motivations, valeurs, et comprendre l'effet qu'on a sur les autres</a:t>
            </a:r>
          </a:p>
          <a:p>
            <a:pPr marL="0" indent="0">
              <a:spcBef>
                <a:spcPts val="0"/>
              </a:spcBef>
              <a:buNone/>
            </a:pPr>
            <a:endParaRPr lang="fr-CA" sz="2800" dirty="0" smtClean="0"/>
          </a:p>
          <a:p>
            <a:pPr marL="0" indent="0">
              <a:spcBef>
                <a:spcPts val="0"/>
              </a:spcBef>
              <a:buNone/>
            </a:pPr>
            <a:r>
              <a:rPr lang="fr-CA" sz="2800" dirty="0" smtClean="0"/>
              <a:t>Aptitudes de base :</a:t>
            </a:r>
          </a:p>
          <a:p>
            <a:pPr lvl="1">
              <a:spcBef>
                <a:spcPts val="0"/>
              </a:spcBef>
            </a:pPr>
            <a:r>
              <a:rPr lang="fr-CA" sz="2800" i="1" dirty="0" smtClean="0"/>
              <a:t>Conscience de ses propres forces</a:t>
            </a:r>
            <a:endParaRPr lang="fr-CA" sz="2800" dirty="0" smtClean="0"/>
          </a:p>
          <a:p>
            <a:pPr lvl="1">
              <a:spcBef>
                <a:spcPts val="0"/>
              </a:spcBef>
            </a:pPr>
            <a:r>
              <a:rPr lang="fr-CA" sz="2800" i="1" dirty="0" smtClean="0"/>
              <a:t>Avoir confiance dans ses propres capacités</a:t>
            </a:r>
            <a:endParaRPr lang="fr-CA" sz="2800" dirty="0" smtClean="0"/>
          </a:p>
          <a:p>
            <a:pPr lvl="1">
              <a:spcBef>
                <a:spcPts val="0"/>
              </a:spcBef>
            </a:pPr>
            <a:r>
              <a:rPr lang="fr-CA" sz="2800" i="1" dirty="0" smtClean="0"/>
              <a:t>Reconnaître ses propres en besoin en matière de croissance personnelle </a:t>
            </a:r>
            <a:endParaRPr lang="fr-CA" sz="2800" dirty="0" smtClean="0"/>
          </a:p>
          <a:p>
            <a:pPr lvl="1">
              <a:spcBef>
                <a:spcPts val="0"/>
              </a:spcBef>
            </a:pPr>
            <a:r>
              <a:rPr lang="fr-CA" sz="2800" i="1" dirty="0" smtClean="0"/>
              <a:t>Chercher auprès des autres une rétroaction constructive</a:t>
            </a:r>
            <a:endParaRPr lang="fr-CA" sz="2800" dirty="0" smtClean="0"/>
          </a:p>
          <a:p>
            <a:pPr marL="381000" lvl="1" indent="0">
              <a:spcBef>
                <a:spcPts val="0"/>
              </a:spcBef>
              <a:buNone/>
            </a:pPr>
            <a:endParaRPr lang="fr-CA" sz="2800" dirty="0" smtClean="0"/>
          </a:p>
          <a:p>
            <a:pPr marL="0" indent="0">
              <a:spcBef>
                <a:spcPts val="0"/>
              </a:spcBef>
              <a:buNone/>
            </a:pPr>
            <a:r>
              <a:rPr lang="fr-CA" sz="2800" b="1" dirty="0" smtClean="0"/>
              <a:t>Exemple :</a:t>
            </a:r>
            <a:r>
              <a:rPr lang="fr-CA" sz="2800" dirty="0" smtClean="0"/>
              <a:t> Un gestionnaire reconnaît qu'il ne se donne pas toujours suffisamment de temps pour réaliser ses projets, ce qui crée chez lui du stress. Avant de préparer chaque étape d'un projet, il prévoit donc un délai réaliste pour effectuer ses tâches. </a:t>
            </a:r>
            <a:endParaRPr lang="fr-CA" sz="2800" dirty="0"/>
          </a:p>
        </p:txBody>
      </p:sp>
    </p:spTree>
    <p:extLst>
      <p:ext uri="{BB962C8B-B14F-4D97-AF65-F5344CB8AC3E}">
        <p14:creationId xmlns:p14="http://schemas.microsoft.com/office/powerpoint/2010/main" val="7570742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469152"/>
            <a:ext cx="12293600" cy="1556871"/>
          </a:xfrm>
        </p:spPr>
        <p:txBody>
          <a:bodyPr>
            <a:normAutofit/>
          </a:bodyPr>
          <a:lstStyle/>
          <a:p>
            <a:pPr algn="ctr"/>
            <a:r>
              <a:rPr lang="en-CA" sz="4800" cap="none" dirty="0"/>
              <a:t>Stratégies pour améliorer la </a:t>
            </a:r>
            <a:r>
              <a:rPr lang="en-CA" sz="4800" cap="none" dirty="0" smtClean="0"/>
              <a:t/>
            </a:r>
            <a:br>
              <a:rPr lang="en-CA" sz="4800" cap="none" dirty="0" smtClean="0"/>
            </a:br>
            <a:r>
              <a:rPr lang="en-CA" sz="4800" cap="none" dirty="0" smtClean="0"/>
              <a:t>connaissance </a:t>
            </a:r>
            <a:r>
              <a:rPr lang="en-CA" sz="4800" cap="none" dirty="0"/>
              <a:t>de soi</a:t>
            </a:r>
          </a:p>
        </p:txBody>
      </p:sp>
      <p:sp>
        <p:nvSpPr>
          <p:cNvPr id="3" name="Text Placeholder 2"/>
          <p:cNvSpPr>
            <a:spLocks noGrp="1"/>
          </p:cNvSpPr>
          <p:nvPr>
            <p:ph type="body" idx="1"/>
            <p:custDataLst>
              <p:tags r:id="rId2"/>
            </p:custDataLst>
          </p:nvPr>
        </p:nvSpPr>
        <p:spPr>
          <a:xfrm>
            <a:off x="355600" y="2232660"/>
            <a:ext cx="12293600" cy="7520940"/>
          </a:xfrm>
        </p:spPr>
        <p:txBody>
          <a:bodyPr anchor="t"/>
          <a:lstStyle/>
          <a:p>
            <a:pPr marL="0" indent="0">
              <a:spcBef>
                <a:spcPts val="0"/>
              </a:spcBef>
              <a:buNone/>
            </a:pPr>
            <a:r>
              <a:rPr lang="fr-CA" sz="2900" b="1" i="1" dirty="0" smtClean="0"/>
              <a:t>Soyez conscient de ce que vous ressentez</a:t>
            </a:r>
            <a:endParaRPr lang="fr-CA" sz="2900" dirty="0" smtClean="0"/>
          </a:p>
          <a:p>
            <a:pPr marL="0" indent="0">
              <a:spcBef>
                <a:spcPts val="0"/>
              </a:spcBef>
              <a:buNone/>
            </a:pPr>
            <a:r>
              <a:rPr lang="fr-CA" sz="2600" dirty="0" smtClean="0"/>
              <a:t>Demandez-vous </a:t>
            </a:r>
            <a:r>
              <a:rPr lang="fr-CA" sz="2600" i="1" dirty="0" smtClean="0"/>
              <a:t>comment vous vous sentez aujourd'hui? </a:t>
            </a:r>
            <a:r>
              <a:rPr lang="fr-CA" sz="2600" dirty="0" smtClean="0"/>
              <a:t>Évaluez la façon dont vous vous sentez à l'aide d'une échelle allant de 0 à 100, puis notez le score dans un carnet. Si ce que vous ressentez vous semble extrême,  prenez quelques instants pour réfléchir à ce qui est associé à ce que vous ressentez. </a:t>
            </a:r>
          </a:p>
          <a:p>
            <a:pPr marL="0" indent="0">
              <a:spcBef>
                <a:spcPts val="0"/>
              </a:spcBef>
              <a:buNone/>
            </a:pPr>
            <a:r>
              <a:rPr lang="fr-CA" sz="2800" dirty="0" smtClean="0"/>
              <a:t> </a:t>
            </a:r>
          </a:p>
          <a:p>
            <a:pPr marL="0" indent="0">
              <a:spcBef>
                <a:spcPts val="0"/>
              </a:spcBef>
              <a:buNone/>
            </a:pPr>
            <a:r>
              <a:rPr lang="fr-CA" sz="2900" b="1" i="1" dirty="0" smtClean="0"/>
              <a:t>Mettez en perspective ce que vous pensez et ressentez </a:t>
            </a:r>
            <a:endParaRPr lang="fr-CA" sz="2900" dirty="0" smtClean="0"/>
          </a:p>
          <a:p>
            <a:pPr marL="0" indent="0">
              <a:spcBef>
                <a:spcPts val="0"/>
              </a:spcBef>
              <a:buNone/>
            </a:pPr>
            <a:r>
              <a:rPr lang="fr-CA" sz="2600" dirty="0" smtClean="0"/>
              <a:t>Lorsque vous éprouvez des émotions stressantes, il peut être utile de vous poser la question suivante :</a:t>
            </a:r>
          </a:p>
          <a:p>
            <a:pPr marL="0" indent="0" algn="ctr">
              <a:spcBef>
                <a:spcPts val="0"/>
              </a:spcBef>
              <a:buNone/>
            </a:pPr>
            <a:r>
              <a:rPr lang="fr-CA" sz="2600" i="1" dirty="0" smtClean="0"/>
              <a:t>Qu'est-ce que je pense de la situation?</a:t>
            </a:r>
            <a:r>
              <a:rPr lang="fr-CA" sz="2600" dirty="0" smtClean="0"/>
              <a:t> Nos émotions reflètent souvent ce que nous pensons ou croyons sur une situation précise. Tirer des conclusions hâtives ou généraliser au sujet d'une situation donnée, sans avoir suffisamment d'informations, peut accroître le stress que l'on ressent ainsi que ses préoccupations. Demander à des personnes ce qu'elles pensent de la façon dont nous voyons une situation peut être utile pour mettre nos propres pensées en perspective et nous sentir ainsi moins stressés. </a:t>
            </a:r>
            <a:endParaRPr lang="fr-CA" sz="2600" dirty="0"/>
          </a:p>
        </p:txBody>
      </p:sp>
    </p:spTree>
    <p:extLst>
      <p:ext uri="{BB962C8B-B14F-4D97-AF65-F5344CB8AC3E}">
        <p14:creationId xmlns:p14="http://schemas.microsoft.com/office/powerpoint/2010/main" val="110437295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a:xfrm>
            <a:off x="355599" y="858072"/>
            <a:ext cx="12293600" cy="1231900"/>
          </a:xfrm>
        </p:spPr>
        <p:txBody>
          <a:bodyPr>
            <a:noAutofit/>
          </a:bodyPr>
          <a:lstStyle/>
          <a:p>
            <a:pPr algn="ctr"/>
            <a:r>
              <a:rPr lang="en-CA" sz="4800" cap="none" dirty="0"/>
              <a:t>Stratégies pour améliorer la </a:t>
            </a:r>
            <a:r>
              <a:rPr lang="en-CA" sz="4800" cap="none" dirty="0" smtClean="0"/>
              <a:t/>
            </a:r>
            <a:br>
              <a:rPr lang="en-CA" sz="4800" cap="none" dirty="0" smtClean="0"/>
            </a:br>
            <a:r>
              <a:rPr lang="en-CA" sz="4800" cap="none" dirty="0" smtClean="0"/>
              <a:t>connaissance </a:t>
            </a:r>
            <a:r>
              <a:rPr lang="en-CA" sz="4800" cap="none" dirty="0"/>
              <a:t>de soi</a:t>
            </a:r>
          </a:p>
        </p:txBody>
      </p:sp>
      <p:sp>
        <p:nvSpPr>
          <p:cNvPr id="3" name="Text Placeholder 2"/>
          <p:cNvSpPr>
            <a:spLocks noGrp="1"/>
          </p:cNvSpPr>
          <p:nvPr>
            <p:ph type="body" idx="1"/>
            <p:custDataLst>
              <p:tags r:id="rId2"/>
            </p:custDataLst>
          </p:nvPr>
        </p:nvSpPr>
        <p:spPr>
          <a:xfrm>
            <a:off x="355600" y="2433320"/>
            <a:ext cx="12293600" cy="2903220"/>
          </a:xfrm>
        </p:spPr>
        <p:txBody>
          <a:bodyPr anchor="t">
            <a:normAutofit lnSpcReduction="10000"/>
          </a:bodyPr>
          <a:lstStyle/>
          <a:p>
            <a:pPr marL="0" indent="0">
              <a:spcBef>
                <a:spcPts val="0"/>
              </a:spcBef>
              <a:buNone/>
            </a:pPr>
            <a:r>
              <a:rPr lang="en-US" sz="3600" b="1" i="1" dirty="0"/>
              <a:t>Reconnaissez vos forces au quotidien</a:t>
            </a:r>
            <a:endParaRPr lang="fr-CA" sz="3600" dirty="0"/>
          </a:p>
          <a:p>
            <a:pPr marL="0" lvl="0" indent="0">
              <a:spcBef>
                <a:spcPts val="0"/>
              </a:spcBef>
              <a:buNone/>
            </a:pPr>
            <a:r>
              <a:rPr lang="en-US" sz="3200" dirty="0"/>
              <a:t>Créez une liste de toutes les activités que vous avez accomplies au cours d'une journée, à la </a:t>
            </a:r>
            <a:r>
              <a:rPr lang="en-US" sz="3200" dirty="0" smtClean="0"/>
              <a:t>maison</a:t>
            </a:r>
            <a:r>
              <a:rPr lang="en-US" sz="3200" dirty="0"/>
              <a:t>, au travail et ailleurs.  Quelles aptitudes avez-vous utilisées pour réaliser ces tâches? Indiquez à côté de chacune des activités ces aptitudes. Recherchez les aptitudes qui reviennent dans vos activités quotidiennes.</a:t>
            </a:r>
          </a:p>
          <a:p>
            <a:pPr marL="0" indent="0">
              <a:spcBef>
                <a:spcPts val="0"/>
              </a:spcBef>
              <a:buNone/>
            </a:pPr>
            <a:endParaRPr lang="fr-CA" sz="2800" dirty="0"/>
          </a:p>
        </p:txBody>
      </p:sp>
      <p:pic>
        <p:nvPicPr>
          <p:cNvPr id="2" name="Picture 1"/>
          <p:cNvPicPr>
            <a:picLocks noChangeAspect="1"/>
          </p:cNvPicPr>
          <p:nvPr/>
        </p:nvPicPr>
        <p:blipFill>
          <a:blip r:embed="rId4"/>
          <a:stretch>
            <a:fillRect/>
          </a:stretch>
        </p:blipFill>
        <p:spPr>
          <a:xfrm>
            <a:off x="4127499" y="5502088"/>
            <a:ext cx="4749800" cy="3733800"/>
          </a:xfrm>
          <a:prstGeom prst="rect">
            <a:avLst/>
          </a:prstGeom>
        </p:spPr>
      </p:pic>
    </p:spTree>
    <p:extLst>
      <p:ext uri="{BB962C8B-B14F-4D97-AF65-F5344CB8AC3E}">
        <p14:creationId xmlns:p14="http://schemas.microsoft.com/office/powerpoint/2010/main" val="4950264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177800"/>
            <a:ext cx="12293600" cy="1094740"/>
          </a:xfrm>
        </p:spPr>
        <p:txBody>
          <a:bodyPr>
            <a:normAutofit fontScale="90000"/>
          </a:bodyPr>
          <a:lstStyle/>
          <a:p>
            <a:pPr algn="ctr"/>
            <a:r>
              <a:rPr lang="fr-CA" sz="4000" dirty="0" smtClean="0"/>
              <a:t>Aptitudes en matière d'intelligence émotionnelle : Autorégulation</a:t>
            </a:r>
            <a:endParaRPr lang="fr-CA" sz="4000" dirty="0"/>
          </a:p>
        </p:txBody>
      </p:sp>
      <p:sp>
        <p:nvSpPr>
          <p:cNvPr id="3" name="Text Placeholder 2"/>
          <p:cNvSpPr>
            <a:spLocks noGrp="1"/>
          </p:cNvSpPr>
          <p:nvPr>
            <p:ph type="body" idx="1"/>
            <p:custDataLst>
              <p:tags r:id="rId2"/>
            </p:custDataLst>
          </p:nvPr>
        </p:nvSpPr>
        <p:spPr>
          <a:xfrm>
            <a:off x="355600" y="1506071"/>
            <a:ext cx="12293600" cy="8247529"/>
          </a:xfrm>
        </p:spPr>
        <p:txBody>
          <a:bodyPr anchor="t"/>
          <a:lstStyle/>
          <a:p>
            <a:pPr marL="0" indent="0">
              <a:spcBef>
                <a:spcPts val="0"/>
              </a:spcBef>
              <a:buNone/>
            </a:pPr>
            <a:r>
              <a:rPr lang="fr-CA" sz="2800" b="1" i="1" dirty="0" smtClean="0"/>
              <a:t>Autorégulation – </a:t>
            </a:r>
            <a:r>
              <a:rPr lang="fr-CA" sz="2800" dirty="0" smtClean="0"/>
              <a:t>contrôle ou réorientation d'impulsions et d'humeurs perturbatrices </a:t>
            </a:r>
          </a:p>
          <a:p>
            <a:pPr marL="0" indent="0">
              <a:spcBef>
                <a:spcPts val="0"/>
              </a:spcBef>
              <a:buNone/>
            </a:pPr>
            <a:endParaRPr lang="fr-CA" sz="2800" dirty="0" smtClean="0"/>
          </a:p>
          <a:p>
            <a:pPr marL="0" indent="0">
              <a:spcBef>
                <a:spcPts val="0"/>
              </a:spcBef>
              <a:buNone/>
            </a:pPr>
            <a:r>
              <a:rPr lang="fr-CA" sz="2800" dirty="0" smtClean="0"/>
              <a:t>Aptitudes de base :</a:t>
            </a:r>
          </a:p>
          <a:p>
            <a:pPr lvl="1">
              <a:spcBef>
                <a:spcPts val="0"/>
              </a:spcBef>
            </a:pPr>
            <a:r>
              <a:rPr lang="fr-CA" sz="2800" i="1" dirty="0" smtClean="0"/>
              <a:t>Gérer ses propres émotions dans des situations difficiles</a:t>
            </a:r>
          </a:p>
          <a:p>
            <a:pPr lvl="1">
              <a:spcBef>
                <a:spcPts val="0"/>
              </a:spcBef>
            </a:pPr>
            <a:r>
              <a:rPr lang="fr-CA" sz="2800" i="1" dirty="0" smtClean="0"/>
              <a:t>Prendre le temps de réfléchir avant de répondre/intervenir</a:t>
            </a:r>
          </a:p>
          <a:p>
            <a:pPr lvl="1">
              <a:spcBef>
                <a:spcPts val="0"/>
              </a:spcBef>
            </a:pPr>
            <a:r>
              <a:rPr lang="fr-CA" sz="2800" i="1" dirty="0" smtClean="0"/>
              <a:t>Être à l'aise avec ce qui n'est pas clair ainsi qu'avec les changements</a:t>
            </a:r>
          </a:p>
          <a:p>
            <a:pPr lvl="1">
              <a:spcBef>
                <a:spcPts val="0"/>
              </a:spcBef>
            </a:pPr>
            <a:r>
              <a:rPr lang="fr-CA" sz="2800" i="1" dirty="0" smtClean="0"/>
              <a:t>Réorienter ses propres émotions de manière positive</a:t>
            </a:r>
          </a:p>
          <a:p>
            <a:pPr marL="381000" lvl="1" indent="0">
              <a:spcBef>
                <a:spcPts val="0"/>
              </a:spcBef>
              <a:buNone/>
            </a:pPr>
            <a:endParaRPr lang="fr-CA" sz="2800" dirty="0" smtClean="0"/>
          </a:p>
          <a:p>
            <a:pPr marL="0" indent="0">
              <a:spcBef>
                <a:spcPts val="0"/>
              </a:spcBef>
              <a:buNone/>
            </a:pPr>
            <a:r>
              <a:rPr lang="fr-CA" sz="2800" b="1" dirty="0" smtClean="0"/>
              <a:t>Exemple :</a:t>
            </a:r>
            <a:r>
              <a:rPr lang="fr-CA" sz="2800" dirty="0" smtClean="0"/>
              <a:t> Une équipe vient de faire une présentation, mais les choses ne se sont pas bien déroulées. La gestionnaire de l'équipe, qui au départ est mécontente de la situation, prend quelques minutes pour réfléchir et rassembler ses idées. Elle réfléchit donc, à partir des explications de l'équipe, aux raisons pour lesquelles la présentation s'est mal déroulée, puis elle envisage des stratégies pour les autres présentations. Dans ce cas-ci, la gestionnaire gère son énergie émotionnelle et la réoriente vers la recherche de solutions en collaboration avec son équipe. </a:t>
            </a:r>
            <a:endParaRPr lang="fr-CA" sz="2800" dirty="0"/>
          </a:p>
        </p:txBody>
      </p:sp>
    </p:spTree>
    <p:extLst>
      <p:ext uri="{BB962C8B-B14F-4D97-AF65-F5344CB8AC3E}">
        <p14:creationId xmlns:p14="http://schemas.microsoft.com/office/powerpoint/2010/main" val="5576613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custDataLst>
              <p:tags r:id="rId1"/>
            </p:custDataLst>
          </p:nvPr>
        </p:nvSpPr>
        <p:spPr>
          <a:xfrm>
            <a:off x="513977" y="1215124"/>
            <a:ext cx="12293600" cy="898241"/>
          </a:xfrm>
          <a:prstGeom prst="rect">
            <a:avLst/>
          </a:prstGeom>
        </p:spPr>
        <p:txBody>
          <a:bodyPr/>
          <a:lstStyle/>
          <a:p>
            <a:pPr algn="ctr"/>
            <a:r>
              <a:rPr lang="fr-CA" dirty="0" smtClean="0"/>
              <a:t>Objectifs d'apprentissage</a:t>
            </a:r>
          </a:p>
        </p:txBody>
      </p:sp>
      <p:sp>
        <p:nvSpPr>
          <p:cNvPr id="179" name="Shape 179"/>
          <p:cNvSpPr>
            <a:spLocks noGrp="1"/>
          </p:cNvSpPr>
          <p:nvPr>
            <p:ph type="body" idx="1"/>
            <p:custDataLst>
              <p:tags r:id="rId2"/>
            </p:custDataLst>
          </p:nvPr>
        </p:nvSpPr>
        <p:spPr>
          <a:xfrm>
            <a:off x="355600" y="2971437"/>
            <a:ext cx="12293600" cy="5016500"/>
          </a:xfrm>
          <a:prstGeom prst="rect">
            <a:avLst/>
          </a:prstGeom>
        </p:spPr>
        <p:txBody>
          <a:bodyPr anchor="t"/>
          <a:lstStyle/>
          <a:p>
            <a:r>
              <a:rPr lang="fr-CA" dirty="0" smtClean="0"/>
              <a:t>Réviser les pratiques du milieu de travail positif associés au mieux-être, a la résilience, et au leadership positif </a:t>
            </a:r>
          </a:p>
          <a:p>
            <a:r>
              <a:rPr lang="fr-CA" dirty="0" smtClean="0"/>
              <a:t>Comprendre l'intelligence émotionnelle et ses avantages pour créer un cadre de travail positif.</a:t>
            </a:r>
          </a:p>
          <a:p>
            <a:r>
              <a:rPr lang="fr-CA" dirty="0" smtClean="0"/>
              <a:t>Examiner les façons d'améliorer sa capacité à gérer les émotions et à établir des relations positives avec les autres.</a:t>
            </a:r>
          </a:p>
        </p:txBody>
      </p:sp>
      <p:pic>
        <p:nvPicPr>
          <p:cNvPr id="180" name="MP900398875.jpg"/>
          <p:cNvPicPr>
            <a:picLocks noChangeAspect="1"/>
          </p:cNvPicPr>
          <p:nvPr>
            <p:custDataLst>
              <p:tags r:id="rId3"/>
            </p:custDataLst>
          </p:nvPr>
        </p:nvPicPr>
        <p:blipFill>
          <a:blip r:embed="rId5">
            <a:extLst/>
          </a:blip>
          <a:srcRect l="13182" t="14019" r="13537" b="7228"/>
          <a:stretch>
            <a:fillRect/>
          </a:stretch>
        </p:blipFill>
        <p:spPr>
          <a:xfrm flipH="1">
            <a:off x="130544" y="542003"/>
            <a:ext cx="1753785" cy="1346242"/>
          </a:xfrm>
          <a:custGeom>
            <a:avLst/>
            <a:gdLst/>
            <a:ahLst/>
            <a:cxnLst>
              <a:cxn ang="0">
                <a:pos x="wd2" y="hd2"/>
              </a:cxn>
              <a:cxn ang="5400000">
                <a:pos x="wd2" y="hd2"/>
              </a:cxn>
              <a:cxn ang="10800000">
                <a:pos x="wd2" y="hd2"/>
              </a:cxn>
              <a:cxn ang="16200000">
                <a:pos x="wd2" y="hd2"/>
              </a:cxn>
            </a:cxnLst>
            <a:rect l="0" t="0" r="r" b="b"/>
            <a:pathLst>
              <a:path w="21538" h="21574" extrusionOk="0">
                <a:moveTo>
                  <a:pt x="3169" y="8"/>
                </a:moveTo>
                <a:cubicBezTo>
                  <a:pt x="3104" y="20"/>
                  <a:pt x="2928" y="35"/>
                  <a:pt x="2774" y="39"/>
                </a:cubicBezTo>
                <a:cubicBezTo>
                  <a:pt x="2528" y="47"/>
                  <a:pt x="2476" y="61"/>
                  <a:pt x="2335" y="154"/>
                </a:cubicBezTo>
                <a:cubicBezTo>
                  <a:pt x="2095" y="313"/>
                  <a:pt x="1996" y="526"/>
                  <a:pt x="1994" y="892"/>
                </a:cubicBezTo>
                <a:cubicBezTo>
                  <a:pt x="1993" y="1107"/>
                  <a:pt x="2006" y="1189"/>
                  <a:pt x="2082" y="1401"/>
                </a:cubicBezTo>
                <a:cubicBezTo>
                  <a:pt x="2132" y="1539"/>
                  <a:pt x="2168" y="1657"/>
                  <a:pt x="2160" y="1668"/>
                </a:cubicBezTo>
                <a:cubicBezTo>
                  <a:pt x="2151" y="1679"/>
                  <a:pt x="1930" y="1689"/>
                  <a:pt x="1672" y="1693"/>
                </a:cubicBezTo>
                <a:cubicBezTo>
                  <a:pt x="1173" y="1700"/>
                  <a:pt x="1004" y="1735"/>
                  <a:pt x="639" y="1884"/>
                </a:cubicBezTo>
                <a:cubicBezTo>
                  <a:pt x="470" y="1953"/>
                  <a:pt x="373" y="2017"/>
                  <a:pt x="278" y="2126"/>
                </a:cubicBezTo>
                <a:lnTo>
                  <a:pt x="152" y="2272"/>
                </a:lnTo>
                <a:lnTo>
                  <a:pt x="161" y="2545"/>
                </a:lnTo>
                <a:cubicBezTo>
                  <a:pt x="171" y="2815"/>
                  <a:pt x="169" y="2817"/>
                  <a:pt x="88" y="2876"/>
                </a:cubicBezTo>
                <a:cubicBezTo>
                  <a:pt x="43" y="2909"/>
                  <a:pt x="5" y="2952"/>
                  <a:pt x="1" y="2971"/>
                </a:cubicBezTo>
                <a:cubicBezTo>
                  <a:pt x="-7" y="3005"/>
                  <a:pt x="76" y="3139"/>
                  <a:pt x="912" y="4333"/>
                </a:cubicBezTo>
                <a:cubicBezTo>
                  <a:pt x="1121" y="4631"/>
                  <a:pt x="1466" y="5137"/>
                  <a:pt x="1677" y="5458"/>
                </a:cubicBezTo>
                <a:cubicBezTo>
                  <a:pt x="1888" y="5780"/>
                  <a:pt x="2091" y="6063"/>
                  <a:pt x="2126" y="6088"/>
                </a:cubicBezTo>
                <a:cubicBezTo>
                  <a:pt x="2160" y="6113"/>
                  <a:pt x="2242" y="6133"/>
                  <a:pt x="2311" y="6132"/>
                </a:cubicBezTo>
                <a:lnTo>
                  <a:pt x="2438" y="6132"/>
                </a:lnTo>
                <a:lnTo>
                  <a:pt x="2920" y="6768"/>
                </a:lnTo>
                <a:cubicBezTo>
                  <a:pt x="3184" y="7120"/>
                  <a:pt x="3408" y="7439"/>
                  <a:pt x="3417" y="7474"/>
                </a:cubicBezTo>
                <a:cubicBezTo>
                  <a:pt x="3426" y="7510"/>
                  <a:pt x="3476" y="7578"/>
                  <a:pt x="3534" y="7627"/>
                </a:cubicBezTo>
                <a:cubicBezTo>
                  <a:pt x="3592" y="7677"/>
                  <a:pt x="3706" y="7796"/>
                  <a:pt x="3783" y="7894"/>
                </a:cubicBezTo>
                <a:cubicBezTo>
                  <a:pt x="3938" y="8092"/>
                  <a:pt x="4058" y="8188"/>
                  <a:pt x="4246" y="8250"/>
                </a:cubicBezTo>
                <a:cubicBezTo>
                  <a:pt x="4315" y="8274"/>
                  <a:pt x="4404" y="8306"/>
                  <a:pt x="4446" y="8327"/>
                </a:cubicBezTo>
                <a:cubicBezTo>
                  <a:pt x="4487" y="8348"/>
                  <a:pt x="4911" y="8886"/>
                  <a:pt x="5386" y="9522"/>
                </a:cubicBezTo>
                <a:cubicBezTo>
                  <a:pt x="6551" y="11080"/>
                  <a:pt x="6620" y="11177"/>
                  <a:pt x="6970" y="11577"/>
                </a:cubicBezTo>
                <a:cubicBezTo>
                  <a:pt x="7138" y="11768"/>
                  <a:pt x="7297" y="11947"/>
                  <a:pt x="7321" y="11977"/>
                </a:cubicBezTo>
                <a:cubicBezTo>
                  <a:pt x="7346" y="12008"/>
                  <a:pt x="7399" y="12066"/>
                  <a:pt x="7443" y="12111"/>
                </a:cubicBezTo>
                <a:cubicBezTo>
                  <a:pt x="7487" y="12156"/>
                  <a:pt x="7646" y="12340"/>
                  <a:pt x="7794" y="12518"/>
                </a:cubicBezTo>
                <a:cubicBezTo>
                  <a:pt x="7942" y="12696"/>
                  <a:pt x="8110" y="12887"/>
                  <a:pt x="8164" y="12944"/>
                </a:cubicBezTo>
                <a:cubicBezTo>
                  <a:pt x="8279" y="13065"/>
                  <a:pt x="8706" y="13560"/>
                  <a:pt x="8808" y="13688"/>
                </a:cubicBezTo>
                <a:cubicBezTo>
                  <a:pt x="8939" y="13854"/>
                  <a:pt x="9270" y="14191"/>
                  <a:pt x="9354" y="14248"/>
                </a:cubicBezTo>
                <a:cubicBezTo>
                  <a:pt x="9400" y="14279"/>
                  <a:pt x="9553" y="14451"/>
                  <a:pt x="9700" y="14623"/>
                </a:cubicBezTo>
                <a:cubicBezTo>
                  <a:pt x="9871" y="14826"/>
                  <a:pt x="10013" y="14954"/>
                  <a:pt x="10094" y="14992"/>
                </a:cubicBezTo>
                <a:cubicBezTo>
                  <a:pt x="10373" y="15121"/>
                  <a:pt x="10464" y="15217"/>
                  <a:pt x="11074" y="15978"/>
                </a:cubicBezTo>
                <a:cubicBezTo>
                  <a:pt x="11682" y="16737"/>
                  <a:pt x="11822" y="16922"/>
                  <a:pt x="11883" y="17078"/>
                </a:cubicBezTo>
                <a:cubicBezTo>
                  <a:pt x="12008" y="17397"/>
                  <a:pt x="12345" y="17539"/>
                  <a:pt x="13004" y="17543"/>
                </a:cubicBezTo>
                <a:cubicBezTo>
                  <a:pt x="13378" y="17545"/>
                  <a:pt x="13453" y="17554"/>
                  <a:pt x="13521" y="17613"/>
                </a:cubicBezTo>
                <a:cubicBezTo>
                  <a:pt x="13564" y="17650"/>
                  <a:pt x="13784" y="17922"/>
                  <a:pt x="14008" y="18217"/>
                </a:cubicBezTo>
                <a:cubicBezTo>
                  <a:pt x="14394" y="18723"/>
                  <a:pt x="14610" y="19073"/>
                  <a:pt x="14963" y="19756"/>
                </a:cubicBezTo>
                <a:cubicBezTo>
                  <a:pt x="15048" y="19919"/>
                  <a:pt x="15140" y="20095"/>
                  <a:pt x="15168" y="20144"/>
                </a:cubicBezTo>
                <a:cubicBezTo>
                  <a:pt x="15239" y="20266"/>
                  <a:pt x="15404" y="20366"/>
                  <a:pt x="15660" y="20449"/>
                </a:cubicBezTo>
                <a:cubicBezTo>
                  <a:pt x="15853" y="20512"/>
                  <a:pt x="16034" y="20618"/>
                  <a:pt x="16294" y="20812"/>
                </a:cubicBezTo>
                <a:cubicBezTo>
                  <a:pt x="16434" y="20915"/>
                  <a:pt x="16630" y="21080"/>
                  <a:pt x="16660" y="21123"/>
                </a:cubicBezTo>
                <a:cubicBezTo>
                  <a:pt x="16729" y="21224"/>
                  <a:pt x="17059" y="21504"/>
                  <a:pt x="17147" y="21537"/>
                </a:cubicBezTo>
                <a:cubicBezTo>
                  <a:pt x="17277" y="21585"/>
                  <a:pt x="17284" y="21587"/>
                  <a:pt x="17405" y="21543"/>
                </a:cubicBezTo>
                <a:cubicBezTo>
                  <a:pt x="17597" y="21473"/>
                  <a:pt x="17593" y="21419"/>
                  <a:pt x="17337" y="20913"/>
                </a:cubicBezTo>
                <a:cubicBezTo>
                  <a:pt x="16941" y="20131"/>
                  <a:pt x="16846" y="19826"/>
                  <a:pt x="16830" y="19285"/>
                </a:cubicBezTo>
                <a:cubicBezTo>
                  <a:pt x="16817" y="18842"/>
                  <a:pt x="16806" y="18819"/>
                  <a:pt x="16416" y="18363"/>
                </a:cubicBezTo>
                <a:cubicBezTo>
                  <a:pt x="16275" y="18199"/>
                  <a:pt x="16086" y="17963"/>
                  <a:pt x="15997" y="17835"/>
                </a:cubicBezTo>
                <a:cubicBezTo>
                  <a:pt x="15808" y="17563"/>
                  <a:pt x="15524" y="16989"/>
                  <a:pt x="15524" y="16881"/>
                </a:cubicBezTo>
                <a:cubicBezTo>
                  <a:pt x="15524" y="16786"/>
                  <a:pt x="15733" y="16604"/>
                  <a:pt x="15982" y="16487"/>
                </a:cubicBezTo>
                <a:cubicBezTo>
                  <a:pt x="16083" y="16439"/>
                  <a:pt x="16221" y="16351"/>
                  <a:pt x="16289" y="16290"/>
                </a:cubicBezTo>
                <a:cubicBezTo>
                  <a:pt x="16358" y="16228"/>
                  <a:pt x="16422" y="16175"/>
                  <a:pt x="16430" y="16175"/>
                </a:cubicBezTo>
                <a:cubicBezTo>
                  <a:pt x="16439" y="16175"/>
                  <a:pt x="16549" y="16284"/>
                  <a:pt x="16674" y="16417"/>
                </a:cubicBezTo>
                <a:cubicBezTo>
                  <a:pt x="16799" y="16549"/>
                  <a:pt x="17008" y="16752"/>
                  <a:pt x="17142" y="16868"/>
                </a:cubicBezTo>
                <a:cubicBezTo>
                  <a:pt x="17525" y="17200"/>
                  <a:pt x="17921" y="17616"/>
                  <a:pt x="18336" y="18121"/>
                </a:cubicBezTo>
                <a:cubicBezTo>
                  <a:pt x="18834" y="18728"/>
                  <a:pt x="18874" y="18761"/>
                  <a:pt x="19199" y="18808"/>
                </a:cubicBezTo>
                <a:cubicBezTo>
                  <a:pt x="19652" y="18874"/>
                  <a:pt x="19804" y="18920"/>
                  <a:pt x="20213" y="19133"/>
                </a:cubicBezTo>
                <a:cubicBezTo>
                  <a:pt x="20424" y="19242"/>
                  <a:pt x="21244" y="19769"/>
                  <a:pt x="21304" y="19832"/>
                </a:cubicBezTo>
                <a:cubicBezTo>
                  <a:pt x="21320" y="19848"/>
                  <a:pt x="21378" y="19869"/>
                  <a:pt x="21436" y="19883"/>
                </a:cubicBezTo>
                <a:cubicBezTo>
                  <a:pt x="21593" y="19921"/>
                  <a:pt x="21573" y="19847"/>
                  <a:pt x="21343" y="19552"/>
                </a:cubicBezTo>
                <a:cubicBezTo>
                  <a:pt x="20690" y="18715"/>
                  <a:pt x="20356" y="18133"/>
                  <a:pt x="20198" y="17555"/>
                </a:cubicBezTo>
                <a:cubicBezTo>
                  <a:pt x="20157" y="17405"/>
                  <a:pt x="20062" y="17311"/>
                  <a:pt x="19793" y="17148"/>
                </a:cubicBezTo>
                <a:cubicBezTo>
                  <a:pt x="19214" y="16798"/>
                  <a:pt x="18729" y="16457"/>
                  <a:pt x="18443" y="16207"/>
                </a:cubicBezTo>
                <a:cubicBezTo>
                  <a:pt x="18002" y="15821"/>
                  <a:pt x="18011" y="15831"/>
                  <a:pt x="17693" y="15507"/>
                </a:cubicBezTo>
                <a:cubicBezTo>
                  <a:pt x="17539" y="15351"/>
                  <a:pt x="17371" y="15188"/>
                  <a:pt x="17322" y="15138"/>
                </a:cubicBezTo>
                <a:lnTo>
                  <a:pt x="17235" y="15043"/>
                </a:lnTo>
                <a:lnTo>
                  <a:pt x="17332" y="14782"/>
                </a:lnTo>
                <a:cubicBezTo>
                  <a:pt x="17442" y="14490"/>
                  <a:pt x="17472" y="14227"/>
                  <a:pt x="17400" y="14114"/>
                </a:cubicBezTo>
                <a:cubicBezTo>
                  <a:pt x="17377" y="14078"/>
                  <a:pt x="17292" y="14013"/>
                  <a:pt x="17215" y="13968"/>
                </a:cubicBezTo>
                <a:cubicBezTo>
                  <a:pt x="17096" y="13899"/>
                  <a:pt x="16778" y="13588"/>
                  <a:pt x="15641" y="12461"/>
                </a:cubicBezTo>
                <a:cubicBezTo>
                  <a:pt x="15213" y="12036"/>
                  <a:pt x="15197" y="12014"/>
                  <a:pt x="15178" y="11882"/>
                </a:cubicBezTo>
                <a:cubicBezTo>
                  <a:pt x="15164" y="11784"/>
                  <a:pt x="15124" y="11726"/>
                  <a:pt x="15012" y="11615"/>
                </a:cubicBezTo>
                <a:cubicBezTo>
                  <a:pt x="14602" y="11209"/>
                  <a:pt x="14531" y="11131"/>
                  <a:pt x="14476" y="11030"/>
                </a:cubicBezTo>
                <a:cubicBezTo>
                  <a:pt x="14443" y="10970"/>
                  <a:pt x="14055" y="10544"/>
                  <a:pt x="13608" y="10082"/>
                </a:cubicBezTo>
                <a:cubicBezTo>
                  <a:pt x="12664" y="9104"/>
                  <a:pt x="12332" y="8756"/>
                  <a:pt x="11903" y="8301"/>
                </a:cubicBezTo>
                <a:cubicBezTo>
                  <a:pt x="11635" y="8018"/>
                  <a:pt x="11432" y="7823"/>
                  <a:pt x="10923" y="7347"/>
                </a:cubicBezTo>
                <a:cubicBezTo>
                  <a:pt x="10874" y="7302"/>
                  <a:pt x="10806" y="7236"/>
                  <a:pt x="10767" y="7201"/>
                </a:cubicBezTo>
                <a:cubicBezTo>
                  <a:pt x="10705" y="7145"/>
                  <a:pt x="9567" y="6085"/>
                  <a:pt x="9368" y="5897"/>
                </a:cubicBezTo>
                <a:cubicBezTo>
                  <a:pt x="9326" y="5857"/>
                  <a:pt x="9252" y="5790"/>
                  <a:pt x="9207" y="5751"/>
                </a:cubicBezTo>
                <a:cubicBezTo>
                  <a:pt x="9022" y="5586"/>
                  <a:pt x="8920" y="5457"/>
                  <a:pt x="8920" y="5401"/>
                </a:cubicBezTo>
                <a:cubicBezTo>
                  <a:pt x="8920" y="5285"/>
                  <a:pt x="8755" y="5009"/>
                  <a:pt x="8588" y="4841"/>
                </a:cubicBezTo>
                <a:cubicBezTo>
                  <a:pt x="8495" y="4748"/>
                  <a:pt x="8405" y="4670"/>
                  <a:pt x="8389" y="4670"/>
                </a:cubicBezTo>
                <a:cubicBezTo>
                  <a:pt x="8372" y="4670"/>
                  <a:pt x="8345" y="4628"/>
                  <a:pt x="8325" y="4581"/>
                </a:cubicBezTo>
                <a:cubicBezTo>
                  <a:pt x="8271" y="4450"/>
                  <a:pt x="8139" y="4323"/>
                  <a:pt x="7896" y="4161"/>
                </a:cubicBezTo>
                <a:cubicBezTo>
                  <a:pt x="7776" y="4081"/>
                  <a:pt x="7637" y="3964"/>
                  <a:pt x="7589" y="3906"/>
                </a:cubicBezTo>
                <a:cubicBezTo>
                  <a:pt x="7542" y="3849"/>
                  <a:pt x="7334" y="3649"/>
                  <a:pt x="7126" y="3455"/>
                </a:cubicBezTo>
                <a:cubicBezTo>
                  <a:pt x="6918" y="3261"/>
                  <a:pt x="6650" y="3002"/>
                  <a:pt x="6527" y="2882"/>
                </a:cubicBezTo>
                <a:cubicBezTo>
                  <a:pt x="6404" y="2763"/>
                  <a:pt x="6073" y="2466"/>
                  <a:pt x="5796" y="2221"/>
                </a:cubicBezTo>
                <a:cubicBezTo>
                  <a:pt x="5519" y="1976"/>
                  <a:pt x="5157" y="1650"/>
                  <a:pt x="4991" y="1502"/>
                </a:cubicBezTo>
                <a:cubicBezTo>
                  <a:pt x="4826" y="1355"/>
                  <a:pt x="4551" y="1109"/>
                  <a:pt x="4377" y="955"/>
                </a:cubicBezTo>
                <a:cubicBezTo>
                  <a:pt x="4204" y="802"/>
                  <a:pt x="4038" y="653"/>
                  <a:pt x="4007" y="618"/>
                </a:cubicBezTo>
                <a:cubicBezTo>
                  <a:pt x="3976" y="584"/>
                  <a:pt x="3904" y="523"/>
                  <a:pt x="3851" y="485"/>
                </a:cubicBezTo>
                <a:cubicBezTo>
                  <a:pt x="3798" y="447"/>
                  <a:pt x="3648" y="316"/>
                  <a:pt x="3520" y="198"/>
                </a:cubicBezTo>
                <a:cubicBezTo>
                  <a:pt x="3302" y="-1"/>
                  <a:pt x="3278" y="-13"/>
                  <a:pt x="3169" y="8"/>
                </a:cubicBezTo>
                <a:close/>
              </a:path>
            </a:pathLst>
          </a:custGeom>
          <a:ln w="12700">
            <a:miter lim="400000"/>
          </a:ln>
        </p:spPr>
      </p:pic>
    </p:spTree>
    <p:extLst>
      <p:ext uri="{BB962C8B-B14F-4D97-AF65-F5344CB8AC3E}">
        <p14:creationId xmlns:p14="http://schemas.microsoft.com/office/powerpoint/2010/main" val="88150517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773953"/>
            <a:ext cx="12293600" cy="1231900"/>
          </a:xfrm>
        </p:spPr>
        <p:txBody>
          <a:bodyPr>
            <a:normAutofit/>
          </a:bodyPr>
          <a:lstStyle/>
          <a:p>
            <a:pPr algn="ctr"/>
            <a:r>
              <a:rPr lang="en-CA" sz="4800" cap="none" dirty="0"/>
              <a:t>Stratégies pour améliorer l'autorégulation</a:t>
            </a:r>
          </a:p>
        </p:txBody>
      </p:sp>
      <p:sp>
        <p:nvSpPr>
          <p:cNvPr id="3" name="Text Placeholder 2"/>
          <p:cNvSpPr>
            <a:spLocks noGrp="1"/>
          </p:cNvSpPr>
          <p:nvPr>
            <p:ph type="body" idx="1"/>
            <p:custDataLst>
              <p:tags r:id="rId2"/>
            </p:custDataLst>
          </p:nvPr>
        </p:nvSpPr>
        <p:spPr>
          <a:xfrm>
            <a:off x="1013012" y="2517289"/>
            <a:ext cx="11421035" cy="4274820"/>
          </a:xfrm>
        </p:spPr>
        <p:txBody>
          <a:bodyPr anchor="t">
            <a:normAutofit lnSpcReduction="10000"/>
          </a:bodyPr>
          <a:lstStyle/>
          <a:p>
            <a:pPr marL="0" indent="0">
              <a:buNone/>
            </a:pPr>
            <a:r>
              <a:rPr lang="en-US" sz="3600" b="1" i="1" dirty="0"/>
              <a:t>Déterminez ce qui </a:t>
            </a:r>
            <a:r>
              <a:rPr lang="fr-CA" sz="3600" b="1" i="1" dirty="0" smtClean="0"/>
              <a:t>déclenche</a:t>
            </a:r>
            <a:r>
              <a:rPr lang="en-US" sz="3600" b="1" i="1" dirty="0" smtClean="0"/>
              <a:t> </a:t>
            </a:r>
            <a:r>
              <a:rPr lang="fr-CA" sz="3600" b="1" i="1" dirty="0" smtClean="0"/>
              <a:t>vos émotions</a:t>
            </a:r>
            <a:endParaRPr lang="fr-CA" sz="3200" dirty="0" smtClean="0"/>
          </a:p>
          <a:p>
            <a:pPr marL="0" indent="0" fontAlgn="base">
              <a:spcBef>
                <a:spcPts val="0"/>
              </a:spcBef>
              <a:buNone/>
            </a:pPr>
            <a:r>
              <a:rPr lang="en-CA" sz="3200" dirty="0" smtClean="0"/>
              <a:t>Dans </a:t>
            </a:r>
            <a:r>
              <a:rPr lang="en-CA" sz="3200" dirty="0"/>
              <a:t>l'autorégulation, il est important de reconnaître ses propres déclencheurs émotionnels et de comprendre les situations qui sont particulièrement stressantes. Par exemple, être </a:t>
            </a:r>
            <a:r>
              <a:rPr lang="en-CA" sz="3200" dirty="0" smtClean="0"/>
              <a:t>surchargé </a:t>
            </a:r>
            <a:r>
              <a:rPr lang="en-CA" sz="3200" dirty="0"/>
              <a:t>de travail ou avoir des réunions les unes à la suite des autres peut engendrer du stress. </a:t>
            </a:r>
            <a:r>
              <a:rPr lang="en-CA" sz="3200" dirty="0" smtClean="0"/>
              <a:t>Être </a:t>
            </a:r>
            <a:r>
              <a:rPr lang="en-CA" sz="3200" dirty="0"/>
              <a:t>conscient de ces éléments déclencheurs permet d'agir en conséquence, p. ex. répartir des réunions sur une période de temps plus longue ou faire des tâches de façon progressive, en plusieurs étapes. </a:t>
            </a:r>
            <a:endParaRPr lang="fr-CA" sz="3200" dirty="0"/>
          </a:p>
        </p:txBody>
      </p:sp>
    </p:spTree>
    <p:extLst>
      <p:ext uri="{BB962C8B-B14F-4D97-AF65-F5344CB8AC3E}">
        <p14:creationId xmlns:p14="http://schemas.microsoft.com/office/powerpoint/2010/main" val="99607731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a:xfrm>
            <a:off x="355600" y="522941"/>
            <a:ext cx="12293600" cy="1231900"/>
          </a:xfrm>
        </p:spPr>
        <p:txBody>
          <a:bodyPr>
            <a:normAutofit fontScale="90000"/>
          </a:bodyPr>
          <a:lstStyle/>
          <a:p>
            <a:pPr algn="ctr"/>
            <a:r>
              <a:rPr lang="fr-CA" sz="6000" cap="none" dirty="0" smtClean="0"/>
              <a:t>Stratégies pour améliorer l'autorégulation</a:t>
            </a:r>
            <a:endParaRPr lang="fr-CA" sz="6000" cap="none" dirty="0"/>
          </a:p>
        </p:txBody>
      </p:sp>
      <p:sp>
        <p:nvSpPr>
          <p:cNvPr id="3" name="Text Placeholder 2"/>
          <p:cNvSpPr>
            <a:spLocks noGrp="1"/>
          </p:cNvSpPr>
          <p:nvPr>
            <p:ph type="body" idx="1"/>
            <p:custDataLst>
              <p:tags r:id="rId2"/>
            </p:custDataLst>
          </p:nvPr>
        </p:nvSpPr>
        <p:spPr>
          <a:xfrm>
            <a:off x="355600" y="2194560"/>
            <a:ext cx="12293600" cy="5715000"/>
          </a:xfrm>
        </p:spPr>
        <p:txBody>
          <a:bodyPr anchor="t">
            <a:normAutofit fontScale="92500" lnSpcReduction="10000"/>
          </a:bodyPr>
          <a:lstStyle/>
          <a:p>
            <a:pPr marL="0" indent="0">
              <a:buNone/>
            </a:pPr>
            <a:r>
              <a:rPr lang="fr-CA" sz="3600" b="1" i="1" dirty="0" smtClean="0"/>
              <a:t>Concentrez-vous sur ce qui est positif</a:t>
            </a:r>
            <a:endParaRPr lang="fr-CA" sz="3600" dirty="0" smtClean="0"/>
          </a:p>
          <a:p>
            <a:pPr marL="0" indent="0">
              <a:spcBef>
                <a:spcPts val="0"/>
              </a:spcBef>
              <a:buNone/>
            </a:pPr>
            <a:r>
              <a:rPr lang="fr-CA" sz="3200" dirty="0" smtClean="0"/>
              <a:t>Une autre stratégie consiste à se concentrer sur la recherche de ce qui est positif dans une situation stressante. Ce petit changement de perspective peut transformer notre façon de penser et nous rendre plus optimistes quant à l'avenir.</a:t>
            </a:r>
          </a:p>
          <a:p>
            <a:pPr marL="0" indent="0">
              <a:spcBef>
                <a:spcPts val="0"/>
              </a:spcBef>
              <a:buNone/>
            </a:pPr>
            <a:endParaRPr lang="fr-CA" sz="3200" dirty="0" smtClean="0"/>
          </a:p>
          <a:p>
            <a:pPr marL="0" indent="0">
              <a:spcBef>
                <a:spcPts val="0"/>
              </a:spcBef>
              <a:buNone/>
            </a:pPr>
            <a:r>
              <a:rPr lang="fr-CA" sz="3600" b="1" i="1" dirty="0" smtClean="0"/>
              <a:t>Utilisez des stratégies pour vous calmer</a:t>
            </a:r>
            <a:endParaRPr lang="fr-CA" sz="3600" dirty="0" smtClean="0"/>
          </a:p>
          <a:p>
            <a:pPr marL="0" indent="0">
              <a:spcBef>
                <a:spcPts val="0"/>
              </a:spcBef>
              <a:buNone/>
            </a:pPr>
            <a:r>
              <a:rPr lang="fr-CA" sz="3200" dirty="0" smtClean="0"/>
              <a:t>Les techniques de relaxation comme la respiration profonde peuvent aider à se calmer lors de situations stressantes. Elles aident à stopper les pensées négatives afin de poursuivre des activités de façon calme et plus positive. Respirez lentement pendant cinq secondes, puis expirez pendant cinq secondes. Concentrez-vous sur votre respiration; refaites cet exercice au moins cinq fois.</a:t>
            </a:r>
            <a:endParaRPr lang="fr-CA" sz="3200" dirty="0"/>
          </a:p>
        </p:txBody>
      </p:sp>
    </p:spTree>
    <p:extLst>
      <p:ext uri="{BB962C8B-B14F-4D97-AF65-F5344CB8AC3E}">
        <p14:creationId xmlns:p14="http://schemas.microsoft.com/office/powerpoint/2010/main" val="143632080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558800"/>
            <a:ext cx="12293600" cy="1094740"/>
          </a:xfrm>
        </p:spPr>
        <p:txBody>
          <a:bodyPr>
            <a:noAutofit/>
          </a:bodyPr>
          <a:lstStyle/>
          <a:p>
            <a:r>
              <a:rPr lang="fr-CA" sz="4800" dirty="0" smtClean="0"/>
              <a:t>Aptitudes en matière d'intelligence émotionnelle : la motivation</a:t>
            </a:r>
            <a:endParaRPr lang="fr-CA" sz="4800" dirty="0"/>
          </a:p>
        </p:txBody>
      </p:sp>
      <p:sp>
        <p:nvSpPr>
          <p:cNvPr id="3" name="Text Placeholder 2"/>
          <p:cNvSpPr>
            <a:spLocks noGrp="1"/>
          </p:cNvSpPr>
          <p:nvPr>
            <p:ph type="body" idx="1"/>
            <p:custDataLst>
              <p:tags r:id="rId2"/>
            </p:custDataLst>
          </p:nvPr>
        </p:nvSpPr>
        <p:spPr>
          <a:xfrm>
            <a:off x="355600" y="2053366"/>
            <a:ext cx="12293600" cy="7886700"/>
          </a:xfrm>
        </p:spPr>
        <p:txBody>
          <a:bodyPr anchor="t"/>
          <a:lstStyle/>
          <a:p>
            <a:pPr marL="0" indent="0">
              <a:spcBef>
                <a:spcPts val="0"/>
              </a:spcBef>
              <a:buNone/>
            </a:pPr>
            <a:r>
              <a:rPr lang="fr-CA" sz="2800" b="1" i="1" dirty="0" smtClean="0"/>
              <a:t>Motivation – </a:t>
            </a:r>
            <a:r>
              <a:rPr lang="fr-CA" sz="2800" dirty="0" smtClean="0"/>
              <a:t>chercher à réaliser quelque chose en faisant preuve d'une énergie interne et d'une détermination inhabituelles </a:t>
            </a:r>
          </a:p>
          <a:p>
            <a:pPr marL="0" indent="0">
              <a:spcBef>
                <a:spcPts val="0"/>
              </a:spcBef>
              <a:buNone/>
            </a:pPr>
            <a:endParaRPr lang="fr-CA" sz="2800" dirty="0" smtClean="0"/>
          </a:p>
          <a:p>
            <a:pPr marL="0" indent="0">
              <a:spcBef>
                <a:spcPts val="0"/>
              </a:spcBef>
              <a:buNone/>
            </a:pPr>
            <a:r>
              <a:rPr lang="fr-CA" sz="2800" dirty="0" smtClean="0"/>
              <a:t>Aptitudes de base :</a:t>
            </a:r>
          </a:p>
          <a:p>
            <a:pPr lvl="1">
              <a:spcBef>
                <a:spcPts val="0"/>
              </a:spcBef>
            </a:pPr>
            <a:r>
              <a:rPr lang="fr-CA" sz="2800" i="1" dirty="0" smtClean="0"/>
              <a:t>Être passionné par son travail </a:t>
            </a:r>
          </a:p>
          <a:p>
            <a:pPr lvl="1">
              <a:spcBef>
                <a:spcPts val="0"/>
              </a:spcBef>
            </a:pPr>
            <a:r>
              <a:rPr lang="fr-CA" sz="2800" i="1" dirty="0" smtClean="0"/>
              <a:t>Apprécier de nouveaux défis</a:t>
            </a:r>
          </a:p>
          <a:p>
            <a:pPr lvl="1">
              <a:spcBef>
                <a:spcPts val="0"/>
              </a:spcBef>
            </a:pPr>
            <a:r>
              <a:rPr lang="fr-CA" sz="2800" i="1" dirty="0" smtClean="0"/>
              <a:t>Faire preuve d'enthousiasme pour se développer et s'améliorer</a:t>
            </a:r>
          </a:p>
          <a:p>
            <a:pPr lvl="1">
              <a:spcBef>
                <a:spcPts val="0"/>
              </a:spcBef>
            </a:pPr>
            <a:r>
              <a:rPr lang="fr-CA" sz="2800" i="1" dirty="0" smtClean="0"/>
              <a:t>Rester optimiste face aux défis</a:t>
            </a:r>
          </a:p>
          <a:p>
            <a:pPr marL="381000" lvl="1" indent="0">
              <a:spcBef>
                <a:spcPts val="0"/>
              </a:spcBef>
              <a:buNone/>
            </a:pPr>
            <a:endParaRPr lang="fr-CA" sz="2800" dirty="0" smtClean="0"/>
          </a:p>
          <a:p>
            <a:pPr marL="0" indent="0">
              <a:spcBef>
                <a:spcPts val="0"/>
              </a:spcBef>
              <a:buNone/>
            </a:pPr>
            <a:r>
              <a:rPr lang="fr-CA" sz="2800" b="1" dirty="0" smtClean="0"/>
              <a:t>Exemple :</a:t>
            </a:r>
            <a:r>
              <a:rPr lang="fr-CA" sz="2800" dirty="0" smtClean="0"/>
              <a:t> Un gestionnaire vient de perdre des contrats très importants. Au lieu de s'en prendre à des circonstances extérieures, il décide d'en tirer des leçons et de travailler avec son équipe afin d'élaborer des plans pour faire avancer les choses. Malgré les difficultés récentes, il reste positif et optimiste quant à l'avenir. </a:t>
            </a:r>
            <a:endParaRPr lang="fr-CA" sz="2800" dirty="0"/>
          </a:p>
        </p:txBody>
      </p:sp>
    </p:spTree>
    <p:extLst>
      <p:ext uri="{BB962C8B-B14F-4D97-AF65-F5344CB8AC3E}">
        <p14:creationId xmlns:p14="http://schemas.microsoft.com/office/powerpoint/2010/main" val="3800937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791882"/>
            <a:ext cx="12293600" cy="1231900"/>
          </a:xfrm>
        </p:spPr>
        <p:txBody>
          <a:bodyPr>
            <a:normAutofit/>
          </a:bodyPr>
          <a:lstStyle/>
          <a:p>
            <a:pPr algn="ctr"/>
            <a:r>
              <a:rPr lang="en-CA" sz="4800" cap="none" dirty="0"/>
              <a:t>Stratégies pour se motiver</a:t>
            </a:r>
          </a:p>
        </p:txBody>
      </p:sp>
      <p:sp>
        <p:nvSpPr>
          <p:cNvPr id="3" name="Text Placeholder 2"/>
          <p:cNvSpPr>
            <a:spLocks noGrp="1"/>
          </p:cNvSpPr>
          <p:nvPr>
            <p:ph type="body" idx="1"/>
            <p:custDataLst>
              <p:tags r:id="rId2"/>
            </p:custDataLst>
          </p:nvPr>
        </p:nvSpPr>
        <p:spPr>
          <a:xfrm>
            <a:off x="355600" y="2194560"/>
            <a:ext cx="12293600" cy="6332220"/>
          </a:xfrm>
        </p:spPr>
        <p:txBody>
          <a:bodyPr anchor="t">
            <a:normAutofit lnSpcReduction="10000"/>
          </a:bodyPr>
          <a:lstStyle/>
          <a:p>
            <a:pPr marL="0" indent="0">
              <a:spcBef>
                <a:spcPts val="0"/>
              </a:spcBef>
              <a:buNone/>
            </a:pPr>
            <a:r>
              <a:rPr lang="en-US" sz="3600" b="1" i="1" dirty="0"/>
              <a:t>Comprenez ce qui vous motive</a:t>
            </a:r>
          </a:p>
          <a:p>
            <a:pPr marL="0" indent="0">
              <a:spcBef>
                <a:spcPts val="0"/>
              </a:spcBef>
              <a:buNone/>
            </a:pPr>
            <a:r>
              <a:rPr lang="en-US" sz="3200" dirty="0"/>
              <a:t>Il est essentiel de comprendre ce qui vous motive, car il s'agit de la force qui vous dirige vers la réalisation de vos objectifs. Pensez à un moment pendant lequel vous avez ressenti le plus d'énergie et de passion pour votre travail. </a:t>
            </a:r>
            <a:r>
              <a:rPr lang="en-US" sz="3200" dirty="0" smtClean="0"/>
              <a:t>Comment </a:t>
            </a:r>
            <a:r>
              <a:rPr lang="en-US" sz="3200" dirty="0"/>
              <a:t>les choses se sont-elles passées? </a:t>
            </a:r>
            <a:r>
              <a:rPr lang="en-US" sz="3200" dirty="0" smtClean="0"/>
              <a:t>Faites </a:t>
            </a:r>
            <a:r>
              <a:rPr lang="en-US" sz="3200" dirty="0"/>
              <a:t>une liste des choses ou des activités qui vous ont motivé et dynamisé. </a:t>
            </a:r>
          </a:p>
          <a:p>
            <a:pPr marL="0" indent="0">
              <a:spcBef>
                <a:spcPts val="0"/>
              </a:spcBef>
              <a:buNone/>
            </a:pPr>
            <a:endParaRPr lang="fr-CA" sz="3200" dirty="0"/>
          </a:p>
          <a:p>
            <a:pPr marL="0" indent="0">
              <a:spcBef>
                <a:spcPts val="0"/>
              </a:spcBef>
              <a:buNone/>
            </a:pPr>
            <a:r>
              <a:rPr lang="en-US" sz="3600" b="1" i="1" dirty="0"/>
              <a:t>Développez de nouvelles aptitudes grâce aux autres</a:t>
            </a:r>
            <a:endParaRPr lang="fr-CA" sz="3600" dirty="0"/>
          </a:p>
          <a:p>
            <a:pPr marL="0" indent="0">
              <a:spcBef>
                <a:spcPts val="0"/>
              </a:spcBef>
              <a:buNone/>
            </a:pPr>
            <a:r>
              <a:rPr lang="en-US" sz="3200" dirty="0"/>
              <a:t>Améliorez vos aptitudes en travaillant avec un mentor ou en demandant à quelqu'un de vous encadrer lors d'une nouvelle tâche.  Un mentor peut vous offrir de nouvelles idées et de nouveaux points de vue pour améliorer vos aptitudes ainsi qu'orienter votre croissance ou développement. </a:t>
            </a:r>
            <a:endParaRPr lang="fr-CA" sz="3200" dirty="0"/>
          </a:p>
        </p:txBody>
      </p:sp>
    </p:spTree>
    <p:extLst>
      <p:ext uri="{BB962C8B-B14F-4D97-AF65-F5344CB8AC3E}">
        <p14:creationId xmlns:p14="http://schemas.microsoft.com/office/powerpoint/2010/main" val="161858417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a:xfrm>
            <a:off x="355600" y="785050"/>
            <a:ext cx="12293600" cy="1231900"/>
          </a:xfrm>
        </p:spPr>
        <p:txBody>
          <a:bodyPr>
            <a:normAutofit/>
          </a:bodyPr>
          <a:lstStyle/>
          <a:p>
            <a:pPr algn="ctr"/>
            <a:r>
              <a:rPr lang="en-CA" sz="4800" cap="none" dirty="0"/>
              <a:t>Stratégies pour se motiver</a:t>
            </a:r>
          </a:p>
        </p:txBody>
      </p:sp>
      <p:sp>
        <p:nvSpPr>
          <p:cNvPr id="3" name="Text Placeholder 2"/>
          <p:cNvSpPr>
            <a:spLocks noGrp="1"/>
          </p:cNvSpPr>
          <p:nvPr>
            <p:ph type="body" idx="1"/>
            <p:custDataLst>
              <p:tags r:id="rId2"/>
            </p:custDataLst>
          </p:nvPr>
        </p:nvSpPr>
        <p:spPr>
          <a:xfrm>
            <a:off x="355600" y="2194560"/>
            <a:ext cx="12293600" cy="2583180"/>
          </a:xfrm>
        </p:spPr>
        <p:txBody>
          <a:bodyPr anchor="t">
            <a:normAutofit lnSpcReduction="10000"/>
          </a:bodyPr>
          <a:lstStyle/>
          <a:p>
            <a:pPr marL="0" indent="0">
              <a:spcBef>
                <a:spcPts val="0"/>
              </a:spcBef>
              <a:buNone/>
            </a:pPr>
            <a:r>
              <a:rPr lang="en-US" sz="3600" b="1" i="1" dirty="0"/>
              <a:t>Soyez axé sur la solution</a:t>
            </a:r>
          </a:p>
          <a:p>
            <a:pPr marL="0" indent="0">
              <a:spcBef>
                <a:spcPts val="0"/>
              </a:spcBef>
              <a:buNone/>
            </a:pPr>
            <a:r>
              <a:rPr lang="en-US" sz="3200" dirty="0"/>
              <a:t>En présence de défis ou d'obstacles, adoptez une stratégie axée sur la solution. Décidez des </a:t>
            </a:r>
            <a:r>
              <a:rPr lang="en-US" sz="3200" dirty="0" smtClean="0"/>
              <a:t>prochaines </a:t>
            </a:r>
            <a:r>
              <a:rPr lang="en-US" sz="3200" dirty="0"/>
              <a:t>étapes pour aller de l'avant au lieu de redéfinir les problèmes ou d'attribuer à vos problèmes telle ou telle cause. </a:t>
            </a:r>
          </a:p>
        </p:txBody>
      </p:sp>
      <p:pic>
        <p:nvPicPr>
          <p:cNvPr id="5" name="Picture 4"/>
          <p:cNvPicPr>
            <a:picLocks noChangeAspect="1"/>
          </p:cNvPicPr>
          <p:nvPr>
            <p:custDataLst>
              <p:tags r:id="rId3"/>
            </p:custDataLst>
          </p:nvPr>
        </p:nvPicPr>
        <p:blipFill>
          <a:blip r:embed="rId5"/>
          <a:stretch>
            <a:fillRect/>
          </a:stretch>
        </p:blipFill>
        <p:spPr>
          <a:xfrm>
            <a:off x="3348990" y="5571300"/>
            <a:ext cx="6306820" cy="4182300"/>
          </a:xfrm>
          <a:prstGeom prst="rect">
            <a:avLst/>
          </a:prstGeom>
        </p:spPr>
      </p:pic>
    </p:spTree>
    <p:extLst>
      <p:ext uri="{BB962C8B-B14F-4D97-AF65-F5344CB8AC3E}">
        <p14:creationId xmlns:p14="http://schemas.microsoft.com/office/powerpoint/2010/main" val="136892309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636270"/>
            <a:ext cx="12293600" cy="1094740"/>
          </a:xfrm>
        </p:spPr>
        <p:txBody>
          <a:bodyPr>
            <a:normAutofit fontScale="90000"/>
          </a:bodyPr>
          <a:lstStyle/>
          <a:p>
            <a:pPr algn="ctr"/>
            <a:r>
              <a:rPr lang="fr-CA" sz="4800" dirty="0" smtClean="0"/>
              <a:t>Aptitudes en matière d'intelligence émotionnelle : l'empathie</a:t>
            </a:r>
            <a:endParaRPr lang="fr-CA" sz="4800" dirty="0"/>
          </a:p>
        </p:txBody>
      </p:sp>
      <p:sp>
        <p:nvSpPr>
          <p:cNvPr id="3" name="Text Placeholder 2"/>
          <p:cNvSpPr>
            <a:spLocks noGrp="1"/>
          </p:cNvSpPr>
          <p:nvPr>
            <p:ph type="body" idx="1"/>
            <p:custDataLst>
              <p:tags r:id="rId2"/>
            </p:custDataLst>
          </p:nvPr>
        </p:nvSpPr>
        <p:spPr>
          <a:xfrm>
            <a:off x="355600" y="2183206"/>
            <a:ext cx="12293600" cy="7886700"/>
          </a:xfrm>
        </p:spPr>
        <p:txBody>
          <a:bodyPr anchor="t"/>
          <a:lstStyle/>
          <a:p>
            <a:pPr marL="0" indent="0">
              <a:spcBef>
                <a:spcPts val="0"/>
              </a:spcBef>
              <a:buNone/>
            </a:pPr>
            <a:r>
              <a:rPr lang="fr-CA" sz="2800" b="1" i="1" dirty="0" smtClean="0"/>
              <a:t>Empathie – </a:t>
            </a:r>
            <a:r>
              <a:rPr lang="fr-CA" sz="2800" dirty="0" smtClean="0"/>
              <a:t>être sensible aux points de vue et aux émotions des autres et montrer qu'on les comprend </a:t>
            </a:r>
          </a:p>
          <a:p>
            <a:pPr marL="0" indent="0">
              <a:spcBef>
                <a:spcPts val="0"/>
              </a:spcBef>
              <a:buNone/>
            </a:pPr>
            <a:endParaRPr lang="fr-CA" sz="2800" dirty="0" smtClean="0"/>
          </a:p>
          <a:p>
            <a:pPr marL="0" indent="0">
              <a:spcBef>
                <a:spcPts val="0"/>
              </a:spcBef>
              <a:buNone/>
            </a:pPr>
            <a:r>
              <a:rPr lang="fr-CA" sz="2800" dirty="0" smtClean="0"/>
              <a:t>Aptitudes de base :</a:t>
            </a:r>
          </a:p>
          <a:p>
            <a:pPr lvl="1">
              <a:spcBef>
                <a:spcPts val="0"/>
              </a:spcBef>
            </a:pPr>
            <a:r>
              <a:rPr lang="fr-CA" sz="2800" i="1" dirty="0" smtClean="0"/>
              <a:t>Être sensible à ce que ressentent les autres</a:t>
            </a:r>
          </a:p>
          <a:p>
            <a:pPr lvl="1">
              <a:spcBef>
                <a:spcPts val="0"/>
              </a:spcBef>
            </a:pPr>
            <a:r>
              <a:rPr lang="fr-CA" sz="2800" i="1" dirty="0" smtClean="0"/>
              <a:t>Écouter activement</a:t>
            </a:r>
          </a:p>
          <a:p>
            <a:pPr lvl="1">
              <a:spcBef>
                <a:spcPts val="0"/>
              </a:spcBef>
            </a:pPr>
            <a:r>
              <a:rPr lang="fr-CA" sz="2800" i="1" dirty="0" smtClean="0"/>
              <a:t>Tenir compte de ce que ressentent les autres pendant une prise de décisions</a:t>
            </a:r>
          </a:p>
          <a:p>
            <a:pPr lvl="1">
              <a:spcBef>
                <a:spcPts val="0"/>
              </a:spcBef>
            </a:pPr>
            <a:r>
              <a:rPr lang="fr-CA" sz="2800" i="1" dirty="0" smtClean="0"/>
              <a:t>S'engager quant au développement des membres de l'équipe</a:t>
            </a:r>
          </a:p>
          <a:p>
            <a:pPr marL="0" indent="0">
              <a:spcBef>
                <a:spcPts val="0"/>
              </a:spcBef>
              <a:buNone/>
            </a:pPr>
            <a:endParaRPr lang="fr-CA" sz="2800" b="1" dirty="0" smtClean="0"/>
          </a:p>
          <a:p>
            <a:pPr marL="0" indent="0">
              <a:spcBef>
                <a:spcPts val="0"/>
              </a:spcBef>
              <a:buNone/>
            </a:pPr>
            <a:r>
              <a:rPr lang="fr-CA" sz="2800" b="1" dirty="0" smtClean="0"/>
              <a:t>Exemple :</a:t>
            </a:r>
            <a:r>
              <a:rPr lang="fr-CA" sz="2800" dirty="0" smtClean="0"/>
              <a:t> Un gestionnaire rencontre un nouveau client pour discuter de contrats potentiels. Le client est silencieux et pensif; les membres de l'équipe voient dans ce comportement un manque d'intérêt pour d'éventuelles options liées aux contrats. Le gestionnaire observe le comportement du client et détecte son intérêt. Il poursuit la réunion, invitant le client à poser des questions et à parler de ce qui l'intéresse. </a:t>
            </a:r>
            <a:endParaRPr lang="fr-CA" sz="2800" dirty="0"/>
          </a:p>
        </p:txBody>
      </p:sp>
    </p:spTree>
    <p:extLst>
      <p:ext uri="{BB962C8B-B14F-4D97-AF65-F5344CB8AC3E}">
        <p14:creationId xmlns:p14="http://schemas.microsoft.com/office/powerpoint/2010/main" val="149818096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720164"/>
            <a:ext cx="12293600" cy="1231900"/>
          </a:xfrm>
        </p:spPr>
        <p:txBody>
          <a:bodyPr>
            <a:normAutofit/>
          </a:bodyPr>
          <a:lstStyle/>
          <a:p>
            <a:pPr algn="ctr"/>
            <a:r>
              <a:rPr lang="fr-CA" sz="5400" cap="none" dirty="0" smtClean="0"/>
              <a:t>Stratégies pour avoir plus d'empathie</a:t>
            </a:r>
            <a:endParaRPr lang="fr-CA" sz="5400" cap="none" dirty="0"/>
          </a:p>
        </p:txBody>
      </p:sp>
      <p:sp>
        <p:nvSpPr>
          <p:cNvPr id="3" name="Text Placeholder 2"/>
          <p:cNvSpPr>
            <a:spLocks noGrp="1"/>
          </p:cNvSpPr>
          <p:nvPr>
            <p:ph type="body" idx="1"/>
            <p:custDataLst>
              <p:tags r:id="rId2"/>
            </p:custDataLst>
          </p:nvPr>
        </p:nvSpPr>
        <p:spPr>
          <a:xfrm>
            <a:off x="355600" y="2194560"/>
            <a:ext cx="12522200" cy="6332220"/>
          </a:xfrm>
        </p:spPr>
        <p:txBody>
          <a:bodyPr anchor="t"/>
          <a:lstStyle/>
          <a:p>
            <a:pPr marL="0" indent="0" fontAlgn="base">
              <a:buNone/>
            </a:pPr>
            <a:r>
              <a:rPr lang="fr-CA" sz="3600" b="1" i="1" dirty="0" smtClean="0"/>
              <a:t>Manifestez un intérêt sincère</a:t>
            </a:r>
            <a:endParaRPr lang="fr-CA" sz="3600" dirty="0" smtClean="0"/>
          </a:p>
          <a:p>
            <a:pPr marL="0" indent="0">
              <a:spcBef>
                <a:spcPts val="0"/>
              </a:spcBef>
              <a:buNone/>
            </a:pPr>
            <a:r>
              <a:rPr lang="fr-CA" sz="3200" dirty="0" smtClean="0"/>
              <a:t>Montrez que vous vous intéressez réellement aux autres et que vous voulez savoir ce qui est important pour eux. Posez-leur des questions sur leurs passe-temps, famille et aspirations.</a:t>
            </a:r>
          </a:p>
          <a:p>
            <a:pPr marL="0" indent="0">
              <a:buNone/>
            </a:pPr>
            <a:r>
              <a:rPr lang="fr-CA" sz="3600" b="1" i="1" dirty="0" smtClean="0"/>
              <a:t>Soyez attentif aux indices non verbaux</a:t>
            </a:r>
            <a:endParaRPr lang="fr-CA" sz="3600" dirty="0" smtClean="0"/>
          </a:p>
          <a:p>
            <a:pPr marL="0" indent="0">
              <a:spcBef>
                <a:spcPts val="0"/>
              </a:spcBef>
              <a:buNone/>
            </a:pPr>
            <a:r>
              <a:rPr lang="fr-CA" sz="3200" dirty="0" smtClean="0"/>
              <a:t>Écoutez attentivement vos interlocuteurs afin de pouvoir comprendre leurs émotions lorsqu'ils vous parlent. Soyez attentif à leur ton de voix, au débit de leurs paroles ainsi qu'aux expressions de leur visage et à leurs gestes. Les émotions exprimées de façon non verbale peuvent en dire plus long sur la personne que les mots que celle-ci utilise. </a:t>
            </a:r>
            <a:endParaRPr lang="fr-CA" sz="3200" dirty="0"/>
          </a:p>
        </p:txBody>
      </p:sp>
    </p:spTree>
    <p:extLst>
      <p:ext uri="{BB962C8B-B14F-4D97-AF65-F5344CB8AC3E}">
        <p14:creationId xmlns:p14="http://schemas.microsoft.com/office/powerpoint/2010/main" val="68176810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a:xfrm>
            <a:off x="355600" y="608330"/>
            <a:ext cx="12293600" cy="1231900"/>
          </a:xfrm>
        </p:spPr>
        <p:txBody>
          <a:bodyPr>
            <a:normAutofit/>
          </a:bodyPr>
          <a:lstStyle/>
          <a:p>
            <a:pPr algn="ctr"/>
            <a:r>
              <a:rPr lang="en-CA" sz="5400" cap="none" dirty="0"/>
              <a:t>Stratégies pour avoir plus d'empathie</a:t>
            </a:r>
          </a:p>
        </p:txBody>
      </p:sp>
      <p:sp>
        <p:nvSpPr>
          <p:cNvPr id="3" name="Text Placeholder 2"/>
          <p:cNvSpPr>
            <a:spLocks noGrp="1"/>
          </p:cNvSpPr>
          <p:nvPr>
            <p:ph type="body" idx="1"/>
            <p:custDataLst>
              <p:tags r:id="rId2"/>
            </p:custDataLst>
          </p:nvPr>
        </p:nvSpPr>
        <p:spPr>
          <a:xfrm>
            <a:off x="355600" y="2194560"/>
            <a:ext cx="12293600" cy="2948940"/>
          </a:xfrm>
        </p:spPr>
        <p:txBody>
          <a:bodyPr anchor="t"/>
          <a:lstStyle/>
          <a:p>
            <a:pPr marL="0" indent="0">
              <a:buNone/>
            </a:pPr>
            <a:r>
              <a:rPr lang="en-US" sz="3600" b="1" i="1" dirty="0"/>
              <a:t>Écoutez activement</a:t>
            </a:r>
            <a:endParaRPr lang="fr-CA" sz="3600" dirty="0"/>
          </a:p>
          <a:p>
            <a:pPr marL="0" indent="0">
              <a:spcBef>
                <a:spcPts val="0"/>
              </a:spcBef>
              <a:buNone/>
            </a:pPr>
            <a:r>
              <a:rPr lang="en-US" sz="3200" dirty="0"/>
              <a:t>Allez prendre un café avec un collègue afin de travailler l'écoute </a:t>
            </a:r>
            <a:r>
              <a:rPr lang="en-US" sz="3200" dirty="0" smtClean="0"/>
              <a:t>active en </a:t>
            </a:r>
            <a:r>
              <a:rPr lang="en-US" sz="3200" dirty="0"/>
              <a:t>vous concentrant, en posant </a:t>
            </a:r>
            <a:r>
              <a:rPr lang="en-US" sz="3200" dirty="0" smtClean="0"/>
              <a:t>des questions </a:t>
            </a:r>
            <a:r>
              <a:rPr lang="en-US" sz="3200" dirty="0"/>
              <a:t>ouvertes ainsi qu'en paraphrasant ce qu'il vous dit. </a:t>
            </a:r>
            <a:r>
              <a:rPr lang="en-US" sz="3200" dirty="0" smtClean="0"/>
              <a:t>Lorsque </a:t>
            </a:r>
            <a:r>
              <a:rPr lang="en-US" sz="3200" dirty="0"/>
              <a:t>vous ne comprenez pas quelque chose, demandez à la personne d'être plus claire. </a:t>
            </a:r>
          </a:p>
        </p:txBody>
      </p:sp>
      <p:pic>
        <p:nvPicPr>
          <p:cNvPr id="4" name="Picture 3"/>
          <p:cNvPicPr>
            <a:picLocks noChangeAspect="1"/>
          </p:cNvPicPr>
          <p:nvPr>
            <p:custDataLst>
              <p:tags r:id="rId3"/>
            </p:custDataLst>
          </p:nvPr>
        </p:nvPicPr>
        <p:blipFill>
          <a:blip r:embed="rId5"/>
          <a:stretch>
            <a:fillRect/>
          </a:stretch>
        </p:blipFill>
        <p:spPr>
          <a:xfrm>
            <a:off x="3558540" y="5852160"/>
            <a:ext cx="5887720" cy="3930053"/>
          </a:xfrm>
          <a:prstGeom prst="rect">
            <a:avLst/>
          </a:prstGeom>
        </p:spPr>
      </p:pic>
    </p:spTree>
    <p:extLst>
      <p:ext uri="{BB962C8B-B14F-4D97-AF65-F5344CB8AC3E}">
        <p14:creationId xmlns:p14="http://schemas.microsoft.com/office/powerpoint/2010/main" val="165121676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801370"/>
            <a:ext cx="12293600" cy="1094740"/>
          </a:xfrm>
        </p:spPr>
        <p:txBody>
          <a:bodyPr>
            <a:normAutofit fontScale="90000"/>
          </a:bodyPr>
          <a:lstStyle/>
          <a:p>
            <a:pPr algn="ctr"/>
            <a:r>
              <a:rPr lang="fr-CA" sz="4800" dirty="0" smtClean="0"/>
              <a:t>Aptitudes en matière d'intelligence émotionnelle :  influence sociale</a:t>
            </a:r>
            <a:endParaRPr lang="fr-CA" sz="4800" dirty="0"/>
          </a:p>
        </p:txBody>
      </p:sp>
      <p:sp>
        <p:nvSpPr>
          <p:cNvPr id="3" name="Text Placeholder 2"/>
          <p:cNvSpPr>
            <a:spLocks noGrp="1"/>
          </p:cNvSpPr>
          <p:nvPr>
            <p:ph type="body" idx="1"/>
            <p:custDataLst>
              <p:tags r:id="rId2"/>
            </p:custDataLst>
          </p:nvPr>
        </p:nvSpPr>
        <p:spPr>
          <a:xfrm>
            <a:off x="355600" y="2433469"/>
            <a:ext cx="12293600" cy="7886700"/>
          </a:xfrm>
        </p:spPr>
        <p:txBody>
          <a:bodyPr anchor="t"/>
          <a:lstStyle/>
          <a:p>
            <a:pPr marL="0" indent="0">
              <a:spcBef>
                <a:spcPts val="0"/>
              </a:spcBef>
              <a:buNone/>
            </a:pPr>
            <a:r>
              <a:rPr lang="fr-CA" sz="2800" b="1" i="1" dirty="0" smtClean="0"/>
              <a:t>Influence sociale – </a:t>
            </a:r>
            <a:r>
              <a:rPr lang="fr-CA" sz="2800" dirty="0" smtClean="0"/>
              <a:t>établir un rapport avec les autres, intéresser et inspirer les autres </a:t>
            </a:r>
          </a:p>
          <a:p>
            <a:pPr marL="0" indent="0">
              <a:spcBef>
                <a:spcPts val="0"/>
              </a:spcBef>
              <a:buNone/>
            </a:pPr>
            <a:endParaRPr lang="fr-CA" sz="2800" dirty="0" smtClean="0"/>
          </a:p>
          <a:p>
            <a:pPr marL="0" indent="0">
              <a:spcBef>
                <a:spcPts val="0"/>
              </a:spcBef>
              <a:buNone/>
            </a:pPr>
            <a:r>
              <a:rPr lang="fr-CA" sz="2800" dirty="0" smtClean="0"/>
              <a:t>Aptitudes de base :</a:t>
            </a:r>
          </a:p>
          <a:p>
            <a:pPr lvl="1">
              <a:spcBef>
                <a:spcPts val="0"/>
              </a:spcBef>
            </a:pPr>
            <a:r>
              <a:rPr lang="fr-CA" sz="2800" i="1" dirty="0" smtClean="0"/>
              <a:t>Apprécier le réseautage </a:t>
            </a:r>
          </a:p>
          <a:p>
            <a:pPr lvl="1">
              <a:spcBef>
                <a:spcPts val="0"/>
              </a:spcBef>
            </a:pPr>
            <a:r>
              <a:rPr lang="fr-CA" sz="2800" i="1" dirty="0" smtClean="0"/>
              <a:t>Établir facilement des rapports avec les autres</a:t>
            </a:r>
          </a:p>
          <a:p>
            <a:pPr lvl="1">
              <a:spcBef>
                <a:spcPts val="0"/>
              </a:spcBef>
            </a:pPr>
            <a:r>
              <a:rPr lang="fr-CA" sz="2800" i="1" dirty="0" smtClean="0"/>
              <a:t>Inspirer ou motiver les membres de l'équipe</a:t>
            </a:r>
          </a:p>
          <a:p>
            <a:pPr lvl="1">
              <a:spcBef>
                <a:spcPts val="0"/>
              </a:spcBef>
            </a:pPr>
            <a:r>
              <a:rPr lang="fr-CA" sz="2800" i="1" dirty="0" smtClean="0"/>
              <a:t>Développer l'esprit d'équipe </a:t>
            </a:r>
          </a:p>
          <a:p>
            <a:pPr marL="0" indent="0">
              <a:spcBef>
                <a:spcPts val="0"/>
              </a:spcBef>
              <a:buNone/>
            </a:pPr>
            <a:endParaRPr lang="fr-CA" sz="2800" b="1" dirty="0" smtClean="0"/>
          </a:p>
          <a:p>
            <a:pPr marL="0" indent="0">
              <a:spcBef>
                <a:spcPts val="0"/>
              </a:spcBef>
              <a:buNone/>
            </a:pPr>
            <a:r>
              <a:rPr lang="fr-CA" sz="2800" b="1" dirty="0" smtClean="0"/>
              <a:t>Exemple :</a:t>
            </a:r>
            <a:r>
              <a:rPr lang="fr-CA" sz="2800" dirty="0" smtClean="0"/>
              <a:t> Une gestionnaire envisage de nouveaux marchés pour une nouvelle gamme de produits. Elle arrive à intéresser d'autres personnes de son service à cette nouvelle gamme de produits. Une équipe est alors créée pour concrétiser les choses. Cette nouvelle gamme de produits enthousiasme les membres de l'équipe. </a:t>
            </a:r>
            <a:endParaRPr lang="fr-CA" sz="2800" dirty="0"/>
          </a:p>
        </p:txBody>
      </p:sp>
    </p:spTree>
    <p:extLst>
      <p:ext uri="{BB962C8B-B14F-4D97-AF65-F5344CB8AC3E}">
        <p14:creationId xmlns:p14="http://schemas.microsoft.com/office/powerpoint/2010/main" val="6894875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773953"/>
            <a:ext cx="12293600" cy="1231900"/>
          </a:xfrm>
        </p:spPr>
        <p:txBody>
          <a:bodyPr>
            <a:normAutofit/>
          </a:bodyPr>
          <a:lstStyle/>
          <a:p>
            <a:pPr algn="ctr"/>
            <a:r>
              <a:rPr lang="fr-CA" sz="4800" cap="none" dirty="0" smtClean="0"/>
              <a:t>Stratégies pour améliorer l'influence sociale</a:t>
            </a:r>
            <a:endParaRPr lang="fr-CA" sz="4800" cap="none" dirty="0"/>
          </a:p>
        </p:txBody>
      </p:sp>
      <p:sp>
        <p:nvSpPr>
          <p:cNvPr id="3" name="Text Placeholder 2"/>
          <p:cNvSpPr>
            <a:spLocks noGrp="1"/>
          </p:cNvSpPr>
          <p:nvPr>
            <p:ph type="body" idx="1"/>
            <p:custDataLst>
              <p:tags r:id="rId2"/>
            </p:custDataLst>
          </p:nvPr>
        </p:nvSpPr>
        <p:spPr>
          <a:xfrm>
            <a:off x="552823" y="2005853"/>
            <a:ext cx="12293600" cy="6332220"/>
          </a:xfrm>
        </p:spPr>
        <p:txBody>
          <a:bodyPr anchor="t"/>
          <a:lstStyle/>
          <a:p>
            <a:pPr marL="0" indent="0" fontAlgn="base">
              <a:buNone/>
            </a:pPr>
            <a:r>
              <a:rPr lang="fr-CA" sz="3600" b="1" i="1" dirty="0" smtClean="0"/>
              <a:t>Rendez-vous à des forums professionnels</a:t>
            </a:r>
            <a:endParaRPr lang="fr-CA" sz="3600" dirty="0" smtClean="0"/>
          </a:p>
          <a:p>
            <a:pPr marL="0" indent="0" fontAlgn="base">
              <a:spcBef>
                <a:spcPts val="0"/>
              </a:spcBef>
              <a:buNone/>
            </a:pPr>
            <a:r>
              <a:rPr lang="fr-CA" sz="3200" dirty="0" smtClean="0"/>
              <a:t>Faire partie d'associations professionnelles et être présent sur des groupes de discussion en ligne permet de se faire des contacts utiles pour le travail et facilite les activités de développement professionnel. Ces contacts peuvent alors offrir d'importantes possibilités de réseautage.</a:t>
            </a:r>
          </a:p>
          <a:p>
            <a:pPr marL="0" indent="0" fontAlgn="base">
              <a:buNone/>
            </a:pPr>
            <a:r>
              <a:rPr lang="fr-CA" sz="3600" b="1" i="1" dirty="0" smtClean="0"/>
              <a:t>Faites en sorte que l'équipe partage la même vision</a:t>
            </a:r>
            <a:endParaRPr lang="fr-CA" sz="3600" dirty="0" smtClean="0"/>
          </a:p>
          <a:p>
            <a:pPr marL="0" indent="0">
              <a:spcBef>
                <a:spcPts val="0"/>
              </a:spcBef>
              <a:buNone/>
            </a:pPr>
            <a:r>
              <a:rPr lang="fr-CA" sz="3200" dirty="0" smtClean="0"/>
              <a:t>Lorsqu'un responsable manifeste de la passion et de l'énergie pour une organisation, ses objectifs et le travail, il incite les membres de son équipe à réagir de la même façon. Lorsqu'un responsable présente des objectifs précis, les membres de son équipe peuvent alors discuter de leur rôle pour concrétiser la vision établie. </a:t>
            </a:r>
            <a:endParaRPr lang="fr-CA" sz="3200" dirty="0"/>
          </a:p>
        </p:txBody>
      </p:sp>
    </p:spTree>
    <p:extLst>
      <p:ext uri="{BB962C8B-B14F-4D97-AF65-F5344CB8AC3E}">
        <p14:creationId xmlns:p14="http://schemas.microsoft.com/office/powerpoint/2010/main" val="13280059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custDataLst>
              <p:tags r:id="rId1"/>
            </p:custDataLst>
          </p:nvPr>
        </p:nvSpPr>
        <p:spPr bwMode="auto">
          <a:xfrm>
            <a:off x="0" y="706438"/>
            <a:ext cx="13004800" cy="1127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t" anchorCtr="0" compatLnSpc="1">
            <a:prstTxWarp prst="textNoShape">
              <a:avLst/>
            </a:prstTxWarp>
          </a:bodyPr>
          <a:lstStyle/>
          <a:p>
            <a:pPr algn="ctr"/>
            <a:r>
              <a:rPr lang="fr-CA" altLang="en-US" sz="5400" dirty="0" smtClean="0"/>
              <a:t>la santé mentale </a:t>
            </a:r>
            <a:r>
              <a:rPr lang="fr-CA" altLang="en-US" sz="5400" dirty="0"/>
              <a:t>positive</a:t>
            </a:r>
          </a:p>
        </p:txBody>
      </p:sp>
      <p:sp>
        <p:nvSpPr>
          <p:cNvPr id="19458" name="Content Placeholder 2"/>
          <p:cNvSpPr>
            <a:spLocks noGrp="1"/>
          </p:cNvSpPr>
          <p:nvPr>
            <p:ph idx="4294967295"/>
            <p:custDataLst>
              <p:tags r:id="rId2"/>
            </p:custDataLst>
          </p:nvPr>
        </p:nvSpPr>
        <p:spPr bwMode="auto">
          <a:xfrm>
            <a:off x="609600" y="1833563"/>
            <a:ext cx="11918950" cy="663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t" anchorCtr="0" compatLnSpc="1">
            <a:prstTxWarp prst="textNoShape">
              <a:avLst/>
            </a:prstTxWarp>
            <a:normAutofit lnSpcReduction="10000"/>
          </a:bodyPr>
          <a:lstStyle/>
          <a:p>
            <a:pPr marL="0" indent="0">
              <a:lnSpc>
                <a:spcPct val="100000"/>
              </a:lnSpc>
              <a:spcBef>
                <a:spcPct val="0"/>
              </a:spcBef>
              <a:buFont typeface="Gill Sans Light" charset="0"/>
              <a:buNone/>
            </a:pPr>
            <a:r>
              <a:rPr lang="fr-CA" altLang="en-US" sz="3400" dirty="0"/>
              <a:t>Les définitions </a:t>
            </a:r>
            <a:r>
              <a:rPr lang="fr-CA" altLang="en-US" sz="3400" dirty="0" smtClean="0"/>
              <a:t>se </a:t>
            </a:r>
            <a:r>
              <a:rPr lang="fr-CA" altLang="en-US" sz="3400" dirty="0"/>
              <a:t>rapportent à divers aspects du bien-être et de son amélioration, à la fois chez l'individu lui-même ainsi que dans son environnement.  Ces aspects sont:    </a:t>
            </a:r>
          </a:p>
          <a:p>
            <a:pPr marL="0" indent="0">
              <a:lnSpc>
                <a:spcPct val="100000"/>
              </a:lnSpc>
              <a:spcBef>
                <a:spcPct val="0"/>
              </a:spcBef>
              <a:buFont typeface="Gill Sans Light" charset="0"/>
              <a:buNone/>
            </a:pPr>
            <a:endParaRPr lang="fr-CA" altLang="en-US" sz="3400" dirty="0"/>
          </a:p>
          <a:p>
            <a:pPr marL="838200" lvl="1" indent="-457200">
              <a:lnSpc>
                <a:spcPct val="100000"/>
              </a:lnSpc>
              <a:spcBef>
                <a:spcPct val="0"/>
              </a:spcBef>
            </a:pPr>
            <a:r>
              <a:rPr lang="fr-CA" altLang="en-US" sz="3400" dirty="0" smtClean="0"/>
              <a:t>la </a:t>
            </a:r>
            <a:r>
              <a:rPr lang="fr-CA" altLang="en-US" sz="3400" dirty="0"/>
              <a:t>promotion des émotions positives</a:t>
            </a:r>
          </a:p>
          <a:p>
            <a:pPr marL="838200" lvl="1" indent="-457200">
              <a:lnSpc>
                <a:spcPct val="100000"/>
              </a:lnSpc>
              <a:spcBef>
                <a:spcPct val="0"/>
              </a:spcBef>
            </a:pPr>
            <a:r>
              <a:rPr lang="fr-CA" altLang="en-US" sz="3400" dirty="0" smtClean="0"/>
              <a:t>une </a:t>
            </a:r>
            <a:r>
              <a:rPr lang="fr-CA" altLang="en-US" sz="3400" dirty="0"/>
              <a:t>plus grande satisfaction dans sa vie  </a:t>
            </a:r>
          </a:p>
          <a:p>
            <a:pPr marL="838200" lvl="1" indent="-457200">
              <a:lnSpc>
                <a:spcPct val="100000"/>
              </a:lnSpc>
              <a:spcBef>
                <a:spcPct val="0"/>
              </a:spcBef>
            </a:pPr>
            <a:r>
              <a:rPr lang="fr-CA" altLang="en-US" sz="3400" dirty="0" smtClean="0"/>
              <a:t>des </a:t>
            </a:r>
            <a:r>
              <a:rPr lang="fr-CA" altLang="en-US" sz="3400" dirty="0"/>
              <a:t>stratégies d'adaptation psychologique </a:t>
            </a:r>
          </a:p>
          <a:p>
            <a:pPr marL="838200" lvl="1" indent="-457200">
              <a:lnSpc>
                <a:spcPct val="100000"/>
              </a:lnSpc>
              <a:spcBef>
                <a:spcPct val="0"/>
              </a:spcBef>
            </a:pPr>
            <a:r>
              <a:rPr lang="fr-CA" altLang="en-US" sz="3400" dirty="0" smtClean="0"/>
              <a:t>la </a:t>
            </a:r>
            <a:r>
              <a:rPr lang="fr-CA" altLang="en-US" sz="3400" dirty="0"/>
              <a:t>présence de compétences émotionnelles et sociales </a:t>
            </a:r>
          </a:p>
          <a:p>
            <a:pPr marL="838200" lvl="1" indent="-457200">
              <a:lnSpc>
                <a:spcPct val="100000"/>
              </a:lnSpc>
              <a:spcBef>
                <a:spcPct val="0"/>
              </a:spcBef>
            </a:pPr>
            <a:r>
              <a:rPr lang="fr-CA" altLang="en-US" sz="3400" dirty="0" smtClean="0"/>
              <a:t>des </a:t>
            </a:r>
            <a:r>
              <a:rPr lang="fr-CA" altLang="en-US" sz="3400" dirty="0"/>
              <a:t>relations positives interpersonnelles et des attitudes pro-sociales</a:t>
            </a:r>
          </a:p>
          <a:p>
            <a:pPr marL="0" indent="0">
              <a:lnSpc>
                <a:spcPct val="100000"/>
              </a:lnSpc>
              <a:spcBef>
                <a:spcPct val="0"/>
              </a:spcBef>
              <a:buFont typeface="Gill Sans Light" charset="0"/>
              <a:buNone/>
            </a:pPr>
            <a:endParaRPr lang="fr-CA" altLang="en-US" sz="3400" dirty="0"/>
          </a:p>
          <a:p>
            <a:pPr marL="0" indent="0">
              <a:lnSpc>
                <a:spcPct val="100000"/>
              </a:lnSpc>
              <a:spcBef>
                <a:spcPct val="0"/>
              </a:spcBef>
              <a:buFont typeface="Gill Sans Light" charset="0"/>
              <a:buNone/>
            </a:pPr>
            <a:r>
              <a:rPr lang="fr-CA" altLang="en-US" sz="3400" dirty="0"/>
              <a:t>D'autres définitions de la santé mentale positive se rapportent à des notions comme l'épanouissement ou le renouvellement de l'espoir.</a:t>
            </a:r>
          </a:p>
          <a:p>
            <a:pPr marL="0" indent="0">
              <a:lnSpc>
                <a:spcPct val="110000"/>
              </a:lnSpc>
              <a:spcBef>
                <a:spcPct val="0"/>
              </a:spcBef>
              <a:buFont typeface="Gill Sans Light" charset="0"/>
              <a:buNone/>
            </a:pPr>
            <a:endParaRPr lang="fr-CA" altLang="en-US" sz="2200" dirty="0"/>
          </a:p>
        </p:txBody>
      </p:sp>
    </p:spTree>
    <p:extLst>
      <p:ext uri="{BB962C8B-B14F-4D97-AF65-F5344CB8AC3E}">
        <p14:creationId xmlns:p14="http://schemas.microsoft.com/office/powerpoint/2010/main" val="155706887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a:xfrm>
            <a:off x="355600" y="896382"/>
            <a:ext cx="12293600" cy="1231900"/>
          </a:xfrm>
        </p:spPr>
        <p:txBody>
          <a:bodyPr>
            <a:normAutofit/>
          </a:bodyPr>
          <a:lstStyle/>
          <a:p>
            <a:pPr algn="ctr"/>
            <a:r>
              <a:rPr lang="fr-CA" sz="4800" cap="none" dirty="0" smtClean="0"/>
              <a:t>Stratégies pour avoir plus d'empathie</a:t>
            </a:r>
            <a:endParaRPr lang="fr-CA" sz="4800" cap="none" dirty="0"/>
          </a:p>
        </p:txBody>
      </p:sp>
      <p:sp>
        <p:nvSpPr>
          <p:cNvPr id="3" name="Text Placeholder 2"/>
          <p:cNvSpPr>
            <a:spLocks noGrp="1"/>
          </p:cNvSpPr>
          <p:nvPr>
            <p:ph type="body" idx="1"/>
            <p:custDataLst>
              <p:tags r:id="rId2"/>
            </p:custDataLst>
          </p:nvPr>
        </p:nvSpPr>
        <p:spPr>
          <a:xfrm>
            <a:off x="355600" y="2518410"/>
            <a:ext cx="12293600" cy="3223260"/>
          </a:xfrm>
        </p:spPr>
        <p:txBody>
          <a:bodyPr anchor="t"/>
          <a:lstStyle/>
          <a:p>
            <a:pPr marL="0" indent="0" fontAlgn="base">
              <a:buNone/>
            </a:pPr>
            <a:r>
              <a:rPr lang="fr-CA" sz="3600" b="1" i="1" dirty="0" smtClean="0"/>
              <a:t>Développez l'esprit d'équipe</a:t>
            </a:r>
            <a:endParaRPr lang="fr-CA" sz="3600" dirty="0" smtClean="0"/>
          </a:p>
          <a:p>
            <a:pPr marL="0" indent="0">
              <a:spcBef>
                <a:spcPts val="0"/>
              </a:spcBef>
              <a:buNone/>
            </a:pPr>
            <a:r>
              <a:rPr lang="fr-CA" sz="3200" dirty="0" smtClean="0"/>
              <a:t>Les activités de consolidation d'équipes sont essentielles pour avoir une compréhension mutuelle des préférences personnelles ainsi que pour apprécier les différences individuelles. Ces activités contribuent à la cohésion de l'équipe et facilitent la collaboration. </a:t>
            </a:r>
            <a:endParaRPr lang="fr-CA" sz="3200" dirty="0"/>
          </a:p>
        </p:txBody>
      </p:sp>
    </p:spTree>
    <p:extLst>
      <p:ext uri="{BB962C8B-B14F-4D97-AF65-F5344CB8AC3E}">
        <p14:creationId xmlns:p14="http://schemas.microsoft.com/office/powerpoint/2010/main" val="99825669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1436688" y="272382"/>
            <a:ext cx="9644062" cy="941388"/>
          </a:xfrm>
        </p:spPr>
        <p:txBody>
          <a:bodyPr>
            <a:normAutofit/>
          </a:bodyPr>
          <a:lstStyle/>
          <a:p>
            <a:pPr algn="ctr"/>
            <a:r>
              <a:rPr lang="fr-CA" sz="4400" dirty="0" smtClean="0"/>
              <a:t>Activité pratique</a:t>
            </a:r>
          </a:p>
        </p:txBody>
      </p:sp>
      <p:sp>
        <p:nvSpPr>
          <p:cNvPr id="5" name="TextBox 4"/>
          <p:cNvSpPr txBox="1"/>
          <p:nvPr>
            <p:custDataLst>
              <p:tags r:id="rId2"/>
            </p:custDataLst>
          </p:nvPr>
        </p:nvSpPr>
        <p:spPr>
          <a:xfrm>
            <a:off x="233821" y="1367928"/>
            <a:ext cx="10476089" cy="954107"/>
          </a:xfrm>
          <a:prstGeom prst="rect">
            <a:avLst/>
          </a:prstGeom>
          <a:solidFill>
            <a:schemeClr val="tx1"/>
          </a:solidFill>
          <a:ln w="38100" cmpd="sng">
            <a:solidFill>
              <a:schemeClr val="tx1"/>
            </a:solidFill>
          </a:ln>
          <a:effectLst>
            <a:outerShdw blurRad="50800" dist="114300" dir="2700000" algn="tl" rotWithShape="0">
              <a:schemeClr val="tx1">
                <a:alpha val="43000"/>
              </a:schemeClr>
            </a:outerShdw>
          </a:effectLst>
        </p:spPr>
        <p:txBody>
          <a:bodyPr wrap="square" rtlCol="0">
            <a:spAutoFit/>
          </a:bodyPr>
          <a:lstStyle/>
          <a:p>
            <a:pPr algn="l"/>
            <a:r>
              <a:rPr lang="fr-CA" sz="2800" b="1" dirty="0" smtClean="0">
                <a:solidFill>
                  <a:schemeClr val="bg2">
                    <a:lumMod val="20000"/>
                    <a:lumOff val="80000"/>
                  </a:schemeClr>
                </a:solidFill>
                <a:latin typeface="+mn-ea"/>
              </a:rPr>
              <a:t>Examiner les aptitudes en matière d'intelligence émotionnelle ainsi que les domaines liés au développement</a:t>
            </a:r>
            <a:endParaRPr lang="fr-CA" sz="2800" b="1" dirty="0">
              <a:solidFill>
                <a:schemeClr val="bg2">
                  <a:lumMod val="20000"/>
                  <a:lumOff val="80000"/>
                </a:schemeClr>
              </a:solidFill>
              <a:latin typeface="+mn-ea"/>
            </a:endParaRPr>
          </a:p>
        </p:txBody>
      </p:sp>
      <p:sp>
        <p:nvSpPr>
          <p:cNvPr id="8" name="TextBox 7"/>
          <p:cNvSpPr txBox="1"/>
          <p:nvPr>
            <p:custDataLst>
              <p:tags r:id="rId3"/>
            </p:custDataLst>
          </p:nvPr>
        </p:nvSpPr>
        <p:spPr>
          <a:xfrm>
            <a:off x="486400" y="2630352"/>
            <a:ext cx="12201896" cy="5262979"/>
          </a:xfrm>
          <a:prstGeom prst="rect">
            <a:avLst/>
          </a:prstGeom>
          <a:noFill/>
          <a:ln w="38100" cmpd="sng">
            <a:noFill/>
          </a:ln>
        </p:spPr>
        <p:txBody>
          <a:bodyPr wrap="square" rtlCol="0">
            <a:spAutoFit/>
          </a:bodyPr>
          <a:lstStyle/>
          <a:p>
            <a:pPr algn="l"/>
            <a:r>
              <a:rPr lang="fr-CA" sz="2800" i="1" dirty="0" smtClean="0"/>
              <a:t>Remplissez l'inventaire des aptitudes en matière d'intelligence émotionnelle</a:t>
            </a:r>
            <a:r>
              <a:rPr lang="fr-CA" sz="2800" dirty="0" smtClean="0"/>
              <a:t> et suivez les instructions pour noter chacune de ces aptitudes. Posez-vous les questions suivantes :</a:t>
            </a:r>
          </a:p>
          <a:p>
            <a:pPr marL="571500" indent="-571500" algn="l">
              <a:buFont typeface="Arial" charset="0"/>
              <a:buChar char="•"/>
            </a:pPr>
            <a:endParaRPr lang="fr-CA" sz="2800" dirty="0" smtClean="0"/>
          </a:p>
          <a:p>
            <a:pPr marL="571500" indent="-571500" algn="l">
              <a:buFont typeface="Arial" charset="0"/>
              <a:buChar char="•"/>
            </a:pPr>
            <a:r>
              <a:rPr lang="fr-CA" sz="2800" dirty="0" smtClean="0"/>
              <a:t>En matière d'intelligence émotionnelle, quelles sont les aptitudes les plus importantes? Comment est-ce que j'utilise actuellement ces aptitudes au travail? </a:t>
            </a:r>
          </a:p>
          <a:p>
            <a:pPr marL="571500" indent="-571500" algn="l">
              <a:buFont typeface="Arial" charset="0"/>
              <a:buChar char="•"/>
            </a:pPr>
            <a:r>
              <a:rPr lang="fr-CA" sz="2800" dirty="0" smtClean="0"/>
              <a:t>Pour quelles aptitudes ai-je obtenu les notes les plus basses? Comment est-ce que je peux développer ces aptitudes? </a:t>
            </a:r>
          </a:p>
          <a:p>
            <a:pPr marL="571500" indent="-571500" algn="l">
              <a:buFont typeface="Arial" charset="0"/>
              <a:buChar char="•"/>
            </a:pPr>
            <a:r>
              <a:rPr lang="fr-CA" sz="2800" dirty="0" smtClean="0"/>
              <a:t>Après l'inventaire, il y a une liste de stratégies pour développer chacune des aptitudes liées à l'intelligence émotionnelle. Pensez à mettre en œuvre certaines de ces stratégies pendant que vous développez vos aptitudes. </a:t>
            </a:r>
            <a:endParaRPr lang="fr-CA" sz="2800" dirty="0"/>
          </a:p>
        </p:txBody>
      </p:sp>
    </p:spTree>
    <p:extLst>
      <p:ext uri="{BB962C8B-B14F-4D97-AF65-F5344CB8AC3E}">
        <p14:creationId xmlns:p14="http://schemas.microsoft.com/office/powerpoint/2010/main" val="1558022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idx="1"/>
          </p:nvPr>
        </p:nvSpPr>
        <p:spPr>
          <a:xfrm>
            <a:off x="650875" y="996315"/>
            <a:ext cx="11703050" cy="6435725"/>
          </a:xfrm>
        </p:spPr>
        <p:txBody>
          <a:bodyPr/>
          <a:lstStyle/>
          <a:p>
            <a:pPr marL="0" indent="0" algn="ctr">
              <a:spcBef>
                <a:spcPts val="1422"/>
              </a:spcBef>
              <a:buSzTx/>
              <a:buFont typeface="Gill Sans Light" charset="0"/>
              <a:buNone/>
              <a:defRPr sz="7000" b="1"/>
            </a:pPr>
            <a:r>
              <a:rPr sz="7000" b="1" smtClean="0"/>
              <a:t>Merci</a:t>
            </a:r>
            <a:r>
              <a:rPr sz="7000" b="1"/>
              <a:t>!</a:t>
            </a:r>
          </a:p>
        </p:txBody>
      </p:sp>
    </p:spTree>
    <p:extLst>
      <p:ext uri="{BB962C8B-B14F-4D97-AF65-F5344CB8AC3E}">
        <p14:creationId xmlns:p14="http://schemas.microsoft.com/office/powerpoint/2010/main" val="94006319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r-CA" sz="5400" dirty="0" smtClean="0"/>
              <a:t>Cadre Du Milieu </a:t>
            </a:r>
            <a:br>
              <a:rPr lang="fr-CA" sz="5400" dirty="0" smtClean="0"/>
            </a:br>
            <a:r>
              <a:rPr lang="fr-CA" sz="5400" dirty="0" smtClean="0"/>
              <a:t>Travail Positif</a:t>
            </a:r>
            <a:endParaRPr lang="fr-CA" sz="5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5982" y="2998646"/>
            <a:ext cx="7999878" cy="5496099"/>
          </a:xfrm>
        </p:spPr>
      </p:pic>
    </p:spTree>
    <p:extLst>
      <p:ext uri="{BB962C8B-B14F-4D97-AF65-F5344CB8AC3E}">
        <p14:creationId xmlns:p14="http://schemas.microsoft.com/office/powerpoint/2010/main" val="774703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2052966" y="982842"/>
            <a:ext cx="9345910" cy="14922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p>
            <a:pPr algn="ctr"/>
            <a:r>
              <a:rPr lang="fr-CA" altLang="en-US" sz="5400" dirty="0" smtClean="0"/>
              <a:t>Pratiques du mieux-être psychologique</a:t>
            </a:r>
            <a:endParaRPr lang="fr-CA" altLang="en-US" sz="5400" dirty="0"/>
          </a:p>
        </p:txBody>
      </p:sp>
      <p:sp>
        <p:nvSpPr>
          <p:cNvPr id="13314" name="Content Placeholder 2"/>
          <p:cNvSpPr>
            <a:spLocks noGrp="1"/>
          </p:cNvSpPr>
          <p:nvPr>
            <p:ph idx="1"/>
          </p:nvPr>
        </p:nvSpPr>
        <p:spPr bwMode="auto">
          <a:xfrm>
            <a:off x="1416424" y="2866821"/>
            <a:ext cx="10650070" cy="49075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a:bodyPr>
          <a:lstStyle/>
          <a:p>
            <a:pPr>
              <a:lnSpc>
                <a:spcPct val="100000"/>
              </a:lnSpc>
              <a:spcBef>
                <a:spcPts val="0"/>
              </a:spcBef>
              <a:defRPr/>
            </a:pPr>
            <a:endParaRPr lang="fr-CA" altLang="en-US" sz="3200" dirty="0" smtClean="0"/>
          </a:p>
          <a:p>
            <a:pPr>
              <a:lnSpc>
                <a:spcPct val="100000"/>
              </a:lnSpc>
              <a:spcBef>
                <a:spcPts val="0"/>
              </a:spcBef>
              <a:defRPr/>
            </a:pPr>
            <a:r>
              <a:rPr lang="fr-CA" altLang="en-US" sz="3200" b="1" dirty="0" smtClean="0"/>
              <a:t> </a:t>
            </a:r>
            <a:r>
              <a:rPr lang="fr-CA" altLang="en-US" sz="3800" b="1" dirty="0" smtClean="0"/>
              <a:t>Appartenance: </a:t>
            </a:r>
            <a:r>
              <a:rPr lang="fr-CA" altLang="en-US" sz="3800" dirty="0" smtClean="0"/>
              <a:t>Accueil; Échange/se connaître; Appui</a:t>
            </a:r>
            <a:endParaRPr lang="fr-CA" altLang="en-US" sz="3800" dirty="0"/>
          </a:p>
          <a:p>
            <a:pPr>
              <a:defRPr/>
            </a:pPr>
            <a:r>
              <a:rPr lang="fr-CA" altLang="en-US" sz="3800" b="1" dirty="0" smtClean="0"/>
              <a:t>Compétence: </a:t>
            </a:r>
            <a:r>
              <a:rPr lang="fr-CA" altLang="en-US" sz="3800" dirty="0" smtClean="0"/>
              <a:t>Reconnaître les forces; Utiliser les forces; Bâtir la confiance des autres</a:t>
            </a:r>
          </a:p>
          <a:p>
            <a:pPr>
              <a:defRPr/>
            </a:pPr>
            <a:r>
              <a:rPr lang="fr-CA" altLang="en-US" sz="3800" b="1" dirty="0" smtClean="0"/>
              <a:t>Autonomie: </a:t>
            </a:r>
            <a:r>
              <a:rPr lang="fr-CA" altLang="en-US" sz="3800" dirty="0" smtClean="0"/>
              <a:t>Entendre la voix des personnes; Donner le choix; Collaboration et prise de décisions</a:t>
            </a:r>
            <a:endParaRPr lang="en-CA" altLang="en-US" sz="3800" dirty="0" smtClean="0"/>
          </a:p>
          <a:p>
            <a:pPr>
              <a:defRPr/>
            </a:pPr>
            <a:endParaRPr lang="fr-CA" altLang="en-US" sz="3200" dirty="0" smtClean="0"/>
          </a:p>
          <a:p>
            <a:pPr>
              <a:defRPr/>
            </a:pPr>
            <a:endParaRPr lang="fr-CA" altLang="en-US" sz="3200" dirty="0" smtClean="0"/>
          </a:p>
          <a:p>
            <a:pPr marL="0" indent="0">
              <a:lnSpc>
                <a:spcPct val="100000"/>
              </a:lnSpc>
              <a:spcBef>
                <a:spcPts val="0"/>
              </a:spcBef>
              <a:defRPr/>
            </a:pPr>
            <a:endParaRPr lang="en-CA" altLang="en-US" sz="3200" b="1" dirty="0"/>
          </a:p>
        </p:txBody>
      </p:sp>
    </p:spTree>
    <p:extLst>
      <p:ext uri="{BB962C8B-B14F-4D97-AF65-F5344CB8AC3E}">
        <p14:creationId xmlns:p14="http://schemas.microsoft.com/office/powerpoint/2010/main" val="1373092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444500" y="592044"/>
            <a:ext cx="12115800" cy="162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pPr algn="ctr"/>
            <a:r>
              <a:rPr lang="fr-CA" altLang="en-US" sz="6000" dirty="0" smtClean="0"/>
              <a:t>Les pratiques des atouts de la résilience</a:t>
            </a:r>
            <a:endParaRPr lang="fr-CA" altLang="en-US" sz="6000" dirty="0"/>
          </a:p>
        </p:txBody>
      </p:sp>
      <p:sp>
        <p:nvSpPr>
          <p:cNvPr id="3" name="Content Placeholder 2"/>
          <p:cNvSpPr>
            <a:spLocks noGrp="1"/>
          </p:cNvSpPr>
          <p:nvPr>
            <p:ph idx="1"/>
          </p:nvPr>
        </p:nvSpPr>
        <p:spPr>
          <a:xfrm>
            <a:off x="950259" y="2866821"/>
            <a:ext cx="11421035" cy="4907538"/>
          </a:xfrm>
        </p:spPr>
        <p:txBody>
          <a:bodyPr anchor="t">
            <a:normAutofit fontScale="92500" lnSpcReduction="10000"/>
          </a:bodyPr>
          <a:lstStyle/>
          <a:p>
            <a:pPr>
              <a:lnSpc>
                <a:spcPct val="100000"/>
              </a:lnSpc>
              <a:spcBef>
                <a:spcPts val="2000"/>
              </a:spcBef>
              <a:defRPr/>
            </a:pPr>
            <a:r>
              <a:rPr lang="fr-CA" sz="3600" b="1" dirty="0" smtClean="0">
                <a:solidFill>
                  <a:schemeClr val="tx1">
                    <a:lumMod val="50000"/>
                  </a:schemeClr>
                </a:solidFill>
              </a:rPr>
              <a:t>Les atouts relationnels</a:t>
            </a:r>
            <a:r>
              <a:rPr lang="fr-CA" sz="3600" b="1" dirty="0" smtClean="0"/>
              <a:t>:  </a:t>
            </a:r>
            <a:r>
              <a:rPr lang="fr-CA" sz="3600" dirty="0" smtClean="0"/>
              <a:t>Attitudes pro-sociale; appui social</a:t>
            </a:r>
          </a:p>
          <a:p>
            <a:pPr>
              <a:lnSpc>
                <a:spcPct val="100000"/>
              </a:lnSpc>
              <a:spcBef>
                <a:spcPts val="2000"/>
              </a:spcBef>
              <a:defRPr/>
            </a:pPr>
            <a:r>
              <a:rPr lang="fr-CA" sz="3600" b="1" dirty="0" smtClean="0">
                <a:solidFill>
                  <a:schemeClr val="tx1">
                    <a:lumMod val="50000"/>
                  </a:schemeClr>
                </a:solidFill>
              </a:rPr>
              <a:t>Les atouts professionnels: </a:t>
            </a:r>
            <a:r>
              <a:rPr lang="fr-CA" sz="3600" dirty="0" smtClean="0"/>
              <a:t>Formation; soutien des collègues </a:t>
            </a:r>
          </a:p>
          <a:p>
            <a:pPr>
              <a:lnSpc>
                <a:spcPct val="100000"/>
              </a:lnSpc>
              <a:spcBef>
                <a:spcPts val="2000"/>
              </a:spcBef>
              <a:defRPr/>
            </a:pPr>
            <a:r>
              <a:rPr lang="fr-CA" sz="3600" b="1" dirty="0" smtClean="0">
                <a:solidFill>
                  <a:schemeClr val="tx1">
                    <a:lumMod val="50000"/>
                  </a:schemeClr>
                </a:solidFill>
              </a:rPr>
              <a:t>Les atouts d’attitude optimiste: </a:t>
            </a:r>
            <a:r>
              <a:rPr lang="fr-CA" sz="3600" dirty="0" smtClean="0"/>
              <a:t>Disposition positive; optimisme</a:t>
            </a:r>
          </a:p>
          <a:p>
            <a:pPr>
              <a:lnSpc>
                <a:spcPct val="100000"/>
              </a:lnSpc>
              <a:spcBef>
                <a:spcPts val="2000"/>
              </a:spcBef>
              <a:defRPr/>
            </a:pPr>
            <a:r>
              <a:rPr lang="fr-CA" sz="3600" b="1" dirty="0" smtClean="0">
                <a:solidFill>
                  <a:schemeClr val="tx1">
                    <a:lumMod val="50000"/>
                  </a:schemeClr>
                </a:solidFill>
              </a:rPr>
              <a:t>Les atouts d’intelligence émotionnelle: </a:t>
            </a:r>
            <a:r>
              <a:rPr lang="fr-CA" sz="3600" dirty="0" smtClean="0">
                <a:solidFill>
                  <a:schemeClr val="tx1">
                    <a:lumMod val="50000"/>
                  </a:schemeClr>
                </a:solidFill>
              </a:rPr>
              <a:t>C</a:t>
            </a:r>
            <a:r>
              <a:rPr lang="fr-CA" sz="3600" dirty="0" smtClean="0"/>
              <a:t>omprendre les émotions; communication positive </a:t>
            </a:r>
          </a:p>
          <a:p>
            <a:pPr>
              <a:lnSpc>
                <a:spcPct val="100000"/>
              </a:lnSpc>
              <a:spcBef>
                <a:spcPts val="2000"/>
              </a:spcBef>
              <a:defRPr/>
            </a:pPr>
            <a:r>
              <a:rPr lang="fr-CA" sz="3600" b="1" dirty="0" smtClean="0">
                <a:solidFill>
                  <a:schemeClr val="tx1">
                    <a:lumMod val="50000"/>
                  </a:schemeClr>
                </a:solidFill>
              </a:rPr>
              <a:t>Les atouts de l’adaptation: </a:t>
            </a:r>
            <a:r>
              <a:rPr lang="fr-CA" sz="3600" dirty="0" smtClean="0"/>
              <a:t>Plans proactifs; bâtir les solutions ensemble</a:t>
            </a:r>
            <a:endParaRPr lang="fr-CA" sz="3600" dirty="0"/>
          </a:p>
        </p:txBody>
      </p:sp>
    </p:spTree>
    <p:extLst>
      <p:ext uri="{BB962C8B-B14F-4D97-AF65-F5344CB8AC3E}">
        <p14:creationId xmlns:p14="http://schemas.microsoft.com/office/powerpoint/2010/main" val="66733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custDataLst>
              <p:tags r:id="rId1"/>
            </p:custDataLst>
          </p:nvPr>
        </p:nvSpPr>
        <p:spPr>
          <a:prstGeom prst="rect">
            <a:avLst/>
          </a:prstGeom>
        </p:spPr>
        <p:txBody>
          <a:bodyPr>
            <a:noAutofit/>
          </a:bodyPr>
          <a:lstStyle/>
          <a:p>
            <a:pPr algn="ctr"/>
            <a:r>
              <a:rPr lang="fr-CA" sz="5400" dirty="0" smtClean="0"/>
              <a:t>Pratiques du</a:t>
            </a:r>
            <a:br>
              <a:rPr lang="fr-CA" sz="5400" dirty="0" smtClean="0"/>
            </a:br>
            <a:r>
              <a:rPr lang="fr-CA" sz="5400" dirty="0" smtClean="0"/>
              <a:t>leadership positif</a:t>
            </a:r>
          </a:p>
        </p:txBody>
      </p:sp>
      <p:sp>
        <p:nvSpPr>
          <p:cNvPr id="198" name="Shape 198"/>
          <p:cNvSpPr/>
          <p:nvPr>
            <p:custDataLst>
              <p:tags r:id="rId2"/>
            </p:custDataLst>
          </p:nvPr>
        </p:nvSpPr>
        <p:spPr>
          <a:xfrm>
            <a:off x="9788723" y="9245600"/>
            <a:ext cx="29718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vl1pPr>
          </a:lstStyle>
          <a:p>
            <a:r>
              <a:rPr dirty="0" smtClean="0"/>
              <a:t>Adaptées de Cameron, 2012 </a:t>
            </a:r>
          </a:p>
        </p:txBody>
      </p:sp>
      <p:pic>
        <p:nvPicPr>
          <p:cNvPr id="3" name="Picture 2"/>
          <p:cNvPicPr>
            <a:picLocks noChangeAspect="1"/>
          </p:cNvPicPr>
          <p:nvPr/>
        </p:nvPicPr>
        <p:blipFill>
          <a:blip r:embed="rId4"/>
          <a:stretch>
            <a:fillRect/>
          </a:stretch>
        </p:blipFill>
        <p:spPr>
          <a:xfrm>
            <a:off x="2620308" y="3180602"/>
            <a:ext cx="8336716" cy="5048997"/>
          </a:xfrm>
          <a:prstGeom prst="rect">
            <a:avLst/>
          </a:prstGeom>
        </p:spPr>
      </p:pic>
    </p:spTree>
    <p:extLst>
      <p:ext uri="{BB962C8B-B14F-4D97-AF65-F5344CB8AC3E}">
        <p14:creationId xmlns:p14="http://schemas.microsoft.com/office/powerpoint/2010/main" val="60999215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444500" y="627902"/>
            <a:ext cx="12115800" cy="162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pPr algn="ctr"/>
            <a:r>
              <a:rPr lang="fr-CA" altLang="en-US" sz="6000" dirty="0" smtClean="0"/>
              <a:t>Les pratiques du </a:t>
            </a:r>
            <a:br>
              <a:rPr lang="fr-CA" altLang="en-US" sz="6000" dirty="0" smtClean="0"/>
            </a:br>
            <a:r>
              <a:rPr lang="fr-CA" altLang="en-US" sz="6000" dirty="0" smtClean="0"/>
              <a:t>Leadership Positif </a:t>
            </a:r>
            <a:endParaRPr lang="en-US" altLang="en-US" sz="6000" dirty="0"/>
          </a:p>
        </p:txBody>
      </p:sp>
      <p:sp>
        <p:nvSpPr>
          <p:cNvPr id="3" name="Content Placeholder 2"/>
          <p:cNvSpPr>
            <a:spLocks noGrp="1"/>
          </p:cNvSpPr>
          <p:nvPr>
            <p:ph idx="1"/>
          </p:nvPr>
        </p:nvSpPr>
        <p:spPr>
          <a:xfrm>
            <a:off x="857250" y="2724710"/>
            <a:ext cx="11703050" cy="5791761"/>
          </a:xfrm>
        </p:spPr>
        <p:txBody>
          <a:bodyPr anchor="t"/>
          <a:lstStyle/>
          <a:p>
            <a:pPr>
              <a:lnSpc>
                <a:spcPct val="100000"/>
              </a:lnSpc>
              <a:spcBef>
                <a:spcPts val="2000"/>
              </a:spcBef>
              <a:defRPr/>
            </a:pPr>
            <a:r>
              <a:rPr lang="fr-CA" sz="3400" b="1" dirty="0"/>
              <a:t>Les vertus du leadership en </a:t>
            </a:r>
            <a:r>
              <a:rPr lang="fr-CA" sz="3400" b="1" dirty="0" smtClean="0"/>
              <a:t>action:</a:t>
            </a:r>
            <a:r>
              <a:rPr lang="fr-CA" sz="3400" dirty="0" smtClean="0"/>
              <a:t> La compassion, la gratitude, et la restauration</a:t>
            </a:r>
            <a:endParaRPr lang="fr-CA" sz="3400" b="1" dirty="0">
              <a:solidFill>
                <a:schemeClr val="tx1">
                  <a:lumMod val="50000"/>
                </a:schemeClr>
              </a:solidFill>
            </a:endParaRPr>
          </a:p>
          <a:p>
            <a:pPr>
              <a:lnSpc>
                <a:spcPct val="100000"/>
              </a:lnSpc>
              <a:spcBef>
                <a:spcPts val="2000"/>
              </a:spcBef>
              <a:defRPr/>
            </a:pPr>
            <a:r>
              <a:rPr lang="fr-CA" sz="3400" b="1" dirty="0"/>
              <a:t>Aptitudes à </a:t>
            </a:r>
            <a:r>
              <a:rPr lang="fr-CA" sz="3400" b="1" dirty="0" smtClean="0"/>
              <a:t>dynamiser:  </a:t>
            </a:r>
            <a:r>
              <a:rPr lang="fr-CA" sz="3400" dirty="0"/>
              <a:t>Les </a:t>
            </a:r>
            <a:r>
              <a:rPr lang="fr-CA" sz="3400" dirty="0" smtClean="0"/>
              <a:t>possibilités, l'énergie positive </a:t>
            </a:r>
          </a:p>
          <a:p>
            <a:pPr>
              <a:lnSpc>
                <a:spcPct val="100000"/>
              </a:lnSpc>
              <a:spcBef>
                <a:spcPts val="2000"/>
              </a:spcBef>
              <a:defRPr/>
            </a:pPr>
            <a:r>
              <a:rPr lang="fr-CA" sz="3400" b="1" dirty="0" smtClean="0"/>
              <a:t>La </a:t>
            </a:r>
            <a:r>
              <a:rPr lang="fr-CA" sz="3400" b="1" dirty="0"/>
              <a:t>communication </a:t>
            </a:r>
            <a:r>
              <a:rPr lang="fr-CA" sz="3400" b="1" dirty="0" smtClean="0"/>
              <a:t>positive: </a:t>
            </a:r>
            <a:r>
              <a:rPr lang="fr-CA" sz="3400" dirty="0" smtClean="0"/>
              <a:t>Les observations positives, l’approche constructive</a:t>
            </a:r>
          </a:p>
          <a:p>
            <a:pPr>
              <a:lnSpc>
                <a:spcPct val="100000"/>
              </a:lnSpc>
              <a:spcBef>
                <a:spcPts val="2000"/>
              </a:spcBef>
              <a:defRPr/>
            </a:pPr>
            <a:r>
              <a:rPr lang="fr-CA" sz="3400" b="1" dirty="0"/>
              <a:t>Connaissances et compétences </a:t>
            </a:r>
            <a:r>
              <a:rPr lang="fr-CA" sz="3400" b="1" dirty="0" smtClean="0"/>
              <a:t>motivationnelles: </a:t>
            </a:r>
            <a:r>
              <a:rPr lang="fr-CA" sz="3400" dirty="0" smtClean="0"/>
              <a:t>la connaissance des motivations , l’engagement des forces </a:t>
            </a:r>
          </a:p>
          <a:p>
            <a:pPr>
              <a:lnSpc>
                <a:spcPct val="100000"/>
              </a:lnSpc>
              <a:spcBef>
                <a:spcPts val="2000"/>
              </a:spcBef>
              <a:defRPr/>
            </a:pPr>
            <a:r>
              <a:rPr lang="fr-CA" sz="3400" b="1" dirty="0"/>
              <a:t>Tâches </a:t>
            </a:r>
            <a:r>
              <a:rPr lang="fr-CA" sz="3400" b="1" dirty="0" smtClean="0"/>
              <a:t>opérationnelles</a:t>
            </a:r>
            <a:r>
              <a:rPr lang="fr-CA" sz="3400" dirty="0" smtClean="0"/>
              <a:t>: La présence, la clarification des rôles</a:t>
            </a:r>
          </a:p>
          <a:p>
            <a:pPr>
              <a:lnSpc>
                <a:spcPct val="100000"/>
              </a:lnSpc>
              <a:spcBef>
                <a:spcPts val="2000"/>
              </a:spcBef>
              <a:defRPr/>
            </a:pPr>
            <a:endParaRPr lang="fr-CA" sz="3400" b="1" dirty="0">
              <a:solidFill>
                <a:schemeClr val="tx1">
                  <a:lumMod val="50000"/>
                </a:schemeClr>
              </a:solidFill>
            </a:endParaRPr>
          </a:p>
        </p:txBody>
      </p:sp>
    </p:spTree>
    <p:extLst>
      <p:ext uri="{BB962C8B-B14F-4D97-AF65-F5344CB8AC3E}">
        <p14:creationId xmlns:p14="http://schemas.microsoft.com/office/powerpoint/2010/main" val="1159430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69126" y="1126278"/>
            <a:ext cx="10466547" cy="1492245"/>
          </a:xfrm>
        </p:spPr>
        <p:txBody>
          <a:bodyPr>
            <a:noAutofit/>
          </a:bodyPr>
          <a:lstStyle/>
          <a:p>
            <a:pPr algn="ctr"/>
            <a:r>
              <a:rPr lang="fr-CA" sz="5400" dirty="0" smtClean="0"/>
              <a:t>Qu'est-ce que l'intelligence émotionnelle?</a:t>
            </a:r>
          </a:p>
        </p:txBody>
      </p:sp>
      <p:sp>
        <p:nvSpPr>
          <p:cNvPr id="3" name="Text Placeholder 2"/>
          <p:cNvSpPr>
            <a:spLocks noGrp="1"/>
          </p:cNvSpPr>
          <p:nvPr>
            <p:ph type="body" idx="1"/>
            <p:custDataLst>
              <p:tags r:id="rId2"/>
            </p:custDataLst>
          </p:nvPr>
        </p:nvSpPr>
        <p:spPr>
          <a:xfrm>
            <a:off x="355599" y="3582147"/>
            <a:ext cx="12293600" cy="2755900"/>
          </a:xfrm>
        </p:spPr>
        <p:txBody>
          <a:bodyPr anchor="t">
            <a:normAutofit lnSpcReduction="10000"/>
          </a:bodyPr>
          <a:lstStyle/>
          <a:p>
            <a:pPr marL="0" lvl="0" indent="0">
              <a:buNone/>
            </a:pPr>
            <a:r>
              <a:rPr lang="fr-CA" dirty="0" smtClean="0"/>
              <a:t>Au début des années 1990, les psychologues Peter Salovey et Jack Mayer ont été les premiers à théoriser que les gens diffèrent en fonction de leur capacité à </a:t>
            </a:r>
            <a:r>
              <a:rPr lang="fr-CA" b="1" dirty="0" smtClean="0"/>
              <a:t>percevoir</a:t>
            </a:r>
            <a:r>
              <a:rPr lang="fr-CA" dirty="0" smtClean="0"/>
              <a:t>, </a:t>
            </a:r>
            <a:r>
              <a:rPr lang="fr-CA" b="1" dirty="0" smtClean="0"/>
              <a:t>comprendre</a:t>
            </a:r>
            <a:r>
              <a:rPr lang="fr-CA" dirty="0" smtClean="0"/>
              <a:t> et </a:t>
            </a:r>
            <a:r>
              <a:rPr lang="fr-CA" b="1" dirty="0" smtClean="0"/>
              <a:t>utiliser leurs émotions</a:t>
            </a:r>
            <a:r>
              <a:rPr lang="fr-CA" dirty="0" smtClean="0"/>
              <a:t>. Ils ont qualifié cette capacité d'</a:t>
            </a:r>
            <a:r>
              <a:rPr lang="fr-CA" i="1" dirty="0" smtClean="0"/>
              <a:t>intelligence émotionnelle.</a:t>
            </a:r>
            <a:endParaRPr lang="fr-CA" i="1" dirty="0"/>
          </a:p>
        </p:txBody>
      </p:sp>
    </p:spTree>
    <p:extLst>
      <p:ext uri="{BB962C8B-B14F-4D97-AF65-F5344CB8AC3E}">
        <p14:creationId xmlns:p14="http://schemas.microsoft.com/office/powerpoint/2010/main" val="882474986"/>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859</TotalTime>
  <Words>1556</Words>
  <Application>Microsoft Macintosh PowerPoint</Application>
  <PresentationFormat>Custom</PresentationFormat>
  <Paragraphs>168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Gill Sans MT</vt:lpstr>
      <vt:lpstr>Lucida Grande</vt:lpstr>
      <vt:lpstr>Arial</vt:lpstr>
      <vt:lpstr>Gill Sans Light</vt:lpstr>
      <vt:lpstr>Gallery</vt:lpstr>
      <vt:lpstr>Le Leadership positif</vt:lpstr>
      <vt:lpstr>Objectifs d'apprentissage</vt:lpstr>
      <vt:lpstr>la santé mentale positive</vt:lpstr>
      <vt:lpstr>Cadre Du Milieu  Travail Positif</vt:lpstr>
      <vt:lpstr>Pratiques du mieux-être psychologique</vt:lpstr>
      <vt:lpstr>Les pratiques des atouts de la résilience</vt:lpstr>
      <vt:lpstr>Pratiques du leadership positif</vt:lpstr>
      <vt:lpstr>Les pratiques du  Leadership Positif </vt:lpstr>
      <vt:lpstr>Qu'est-ce que l'intelligence émotionnelle?</vt:lpstr>
      <vt:lpstr>L'intelligence émotionnelle au travail</vt:lpstr>
      <vt:lpstr>Définition de l'intelligence émotionnelle</vt:lpstr>
      <vt:lpstr>Avantages d'une l'intelligence émotionnelle développée</vt:lpstr>
      <vt:lpstr>Avantages d'une l'intelligence émotionnelle développée</vt:lpstr>
      <vt:lpstr>Aptitudes en matière d'intelligence émotionnelle</vt:lpstr>
      <vt:lpstr>Aptitudes en matière d'intelligence émotionnelle</vt:lpstr>
      <vt:lpstr>Aptitudes en matière d'intelligence émotionnelle : Connaissance de soi </vt:lpstr>
      <vt:lpstr>Stratégies pour améliorer la  connaissance de soi</vt:lpstr>
      <vt:lpstr>Stratégies pour améliorer la  connaissance de soi</vt:lpstr>
      <vt:lpstr>Aptitudes en matière d'intelligence émotionnelle : Autorégulation</vt:lpstr>
      <vt:lpstr>Stratégies pour améliorer l'autorégulation</vt:lpstr>
      <vt:lpstr>Stratégies pour améliorer l'autorégulation</vt:lpstr>
      <vt:lpstr>Aptitudes en matière d'intelligence émotionnelle : la motivation</vt:lpstr>
      <vt:lpstr>Stratégies pour se motiver</vt:lpstr>
      <vt:lpstr>Stratégies pour se motiver</vt:lpstr>
      <vt:lpstr>Aptitudes en matière d'intelligence émotionnelle : l'empathie</vt:lpstr>
      <vt:lpstr>Stratégies pour avoir plus d'empathie</vt:lpstr>
      <vt:lpstr>Stratégies pour avoir plus d'empathie</vt:lpstr>
      <vt:lpstr>Aptitudes en matière d'intelligence émotionnelle :  influence sociale</vt:lpstr>
      <vt:lpstr>Stratégies pour améliorer l'influence sociale</vt:lpstr>
      <vt:lpstr>Stratégies pour avoir plus d'empathie</vt:lpstr>
      <vt:lpstr>Activité pratique</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leadership: perspectives and practices</dc:title>
  <dc:creator>mthebeau</dc:creator>
  <cp:lastModifiedBy>Patricia Peterson</cp:lastModifiedBy>
  <cp:revision>51</cp:revision>
  <dcterms:modified xsi:type="dcterms:W3CDTF">2017-11-13T21:50:52Z</dcterms:modified>
</cp:coreProperties>
</file>