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52" r:id="rId2"/>
    <p:sldId id="257" r:id="rId3"/>
    <p:sldId id="298" r:id="rId4"/>
    <p:sldId id="302" r:id="rId5"/>
    <p:sldId id="301" r:id="rId6"/>
    <p:sldId id="363" r:id="rId7"/>
    <p:sldId id="307" r:id="rId8"/>
    <p:sldId id="327" r:id="rId9"/>
    <p:sldId id="328" r:id="rId10"/>
    <p:sldId id="329" r:id="rId11"/>
    <p:sldId id="331" r:id="rId12"/>
    <p:sldId id="332" r:id="rId13"/>
    <p:sldId id="333" r:id="rId14"/>
    <p:sldId id="358" r:id="rId15"/>
    <p:sldId id="359"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60" r:id="rId31"/>
    <p:sldId id="362" r:id="rId32"/>
    <p:sldId id="361" r:id="rId33"/>
    <p:sldId id="350" r:id="rId34"/>
    <p:sldId id="364" r:id="rId35"/>
    <p:sldId id="353" r:id="rId36"/>
    <p:sldId id="356" r:id="rId37"/>
    <p:sldId id="357"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Bourgoin" initials="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2"/>
    <p:restoredTop sz="92606"/>
  </p:normalViewPr>
  <p:slideViewPr>
    <p:cSldViewPr snapToGrid="0" snapToObjects="1">
      <p:cViewPr>
        <p:scale>
          <a:sx n="90" d="100"/>
          <a:sy n="90" d="100"/>
        </p:scale>
        <p:origin x="36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0747418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11/7/17</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86CB4B4D-7CA3-9044-876B-883B54F8677D}" type="slidenum">
              <a:rPr lang="uk-UA" smtClean="0"/>
              <a:t>‹#›</a:t>
            </a:fld>
            <a:endParaRPr lang="uk-UA"/>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dirty="0"/>
              <a:pPr/>
              <a:t>11/7/17</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11/7/17</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6CB4B4D-7CA3-9044-876B-883B54F8677D}" type="slidenum">
              <a:rPr lang="uk-UA" smtClean="0"/>
              <a:t>‹#›</a:t>
            </a:fld>
            <a:endParaRPr lang="uk-UA"/>
          </a:p>
        </p:txBody>
      </p:sp>
    </p:spTree>
    <p:extLst>
      <p:ext uri="{BB962C8B-B14F-4D97-AF65-F5344CB8AC3E}">
        <p14:creationId xmlns:p14="http://schemas.microsoft.com/office/powerpoint/2010/main" val="1433784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27" y="178594"/>
            <a:ext cx="1455539"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0565" y="3973711"/>
            <a:ext cx="3685729" cy="26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30175" y="3733725"/>
            <a:ext cx="4456138" cy="15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lgn="ctr" eaLnBrk="1" hangingPunct="1"/>
            <a:r>
              <a:rPr lang="fr-FR" altLang="en-US" sz="4640" i="1" dirty="0" smtClean="0"/>
              <a:t>Les atouts de </a:t>
            </a:r>
            <a:r>
              <a:rPr lang="fr-FR" altLang="en-US" sz="4640" i="1" smtClean="0"/>
              <a:t>la résilience</a:t>
            </a:r>
            <a:endParaRPr lang="fr-FR" altLang="en-US" sz="4640" i="1" dirty="0"/>
          </a:p>
        </p:txBody>
      </p:sp>
      <p:sp>
        <p:nvSpPr>
          <p:cNvPr id="3077" name="TextBox 2"/>
          <p:cNvSpPr txBox="1">
            <a:spLocks noChangeArrowheads="1"/>
          </p:cNvSpPr>
          <p:nvPr/>
        </p:nvSpPr>
        <p:spPr bwMode="auto">
          <a:xfrm>
            <a:off x="512341" y="2235117"/>
            <a:ext cx="7848079"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lgn="ctr" eaLnBrk="1" hangingPunct="1"/>
            <a:r>
              <a:rPr lang="en-GB" altLang="en-US" sz="5062" i="1" dirty="0" smtClean="0"/>
              <a:t>Session #1</a:t>
            </a:r>
            <a:endParaRPr lang="en-GB" altLang="en-US" sz="5062" i="1" dirty="0"/>
          </a:p>
        </p:txBody>
      </p:sp>
      <p:sp>
        <p:nvSpPr>
          <p:cNvPr id="7" name="TextBox 2"/>
          <p:cNvSpPr txBox="1">
            <a:spLocks noChangeArrowheads="1"/>
          </p:cNvSpPr>
          <p:nvPr/>
        </p:nvSpPr>
        <p:spPr bwMode="auto">
          <a:xfrm>
            <a:off x="721891" y="736509"/>
            <a:ext cx="7848079"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lgn="ctr" eaLnBrk="1" hangingPunct="1"/>
            <a:r>
              <a:rPr lang="fr-CA" altLang="en-US" sz="5062" i="1" dirty="0" smtClean="0"/>
              <a:t>Les pratiques de la résilience</a:t>
            </a:r>
            <a:endParaRPr lang="fr-CA" altLang="en-US" sz="5062" i="1" dirty="0"/>
          </a:p>
        </p:txBody>
      </p:sp>
    </p:spTree>
    <p:extLst>
      <p:ext uri="{BB962C8B-B14F-4D97-AF65-F5344CB8AC3E}">
        <p14:creationId xmlns:p14="http://schemas.microsoft.com/office/powerpoint/2010/main" val="13255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en-US" b="1"/>
              <a:t>AUTONOMIE</a:t>
            </a:r>
            <a:endParaRPr lang="en-CA" altLang="en-US" b="1"/>
          </a:p>
        </p:txBody>
      </p:sp>
      <p:sp>
        <p:nvSpPr>
          <p:cNvPr id="1229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en-US" sz="3000" dirty="0"/>
              <a:t>Entendre la voix des personnes</a:t>
            </a:r>
          </a:p>
          <a:p>
            <a:r>
              <a:rPr lang="fr-CA" altLang="en-US" sz="3000" dirty="0"/>
              <a:t>Donner le choix</a:t>
            </a:r>
          </a:p>
          <a:p>
            <a:r>
              <a:rPr lang="fr-CA" altLang="en-US" sz="3000" dirty="0"/>
              <a:t>Collaboration et prise de décisions</a:t>
            </a:r>
            <a:endParaRPr lang="en-CA" altLang="en-US" sz="3000" dirty="0"/>
          </a:p>
        </p:txBody>
      </p:sp>
    </p:spTree>
    <p:extLst>
      <p:ext uri="{BB962C8B-B14F-4D97-AF65-F5344CB8AC3E}">
        <p14:creationId xmlns:p14="http://schemas.microsoft.com/office/powerpoint/2010/main" val="122101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bwMode="auto">
          <a:xfrm>
            <a:off x="1457325" y="533400"/>
            <a:ext cx="6572250" cy="1049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en-US" dirty="0" smtClean="0"/>
              <a:t>Qu’est-ce que la résilience? </a:t>
            </a:r>
            <a:endParaRPr lang="fr-CA" altLang="en-US" dirty="0"/>
          </a:p>
        </p:txBody>
      </p:sp>
      <p:sp>
        <p:nvSpPr>
          <p:cNvPr id="14338" name="Content Placeholder 2"/>
          <p:cNvSpPr>
            <a:spLocks noGrp="1"/>
          </p:cNvSpPr>
          <p:nvPr>
            <p:ph idx="4294967295"/>
          </p:nvPr>
        </p:nvSpPr>
        <p:spPr bwMode="auto">
          <a:xfrm>
            <a:off x="914400" y="1328738"/>
            <a:ext cx="7615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marL="0" indent="0">
              <a:buNone/>
            </a:pPr>
            <a:r>
              <a:rPr lang="fr-CA" altLang="en-US" sz="3094" dirty="0" smtClean="0"/>
              <a:t>La recherche au sujet de la résilience date maintenant de 30 ans. </a:t>
            </a:r>
          </a:p>
          <a:p>
            <a:pPr marL="0" indent="0">
              <a:buNone/>
            </a:pPr>
            <a:r>
              <a:rPr lang="fr-CA" altLang="en-US" sz="3094" dirty="0" smtClean="0"/>
              <a:t>Depuis ce temps l’approche a changé d’un modèle déficitaire à </a:t>
            </a:r>
            <a:r>
              <a:rPr lang="fr-CA" altLang="en-US" sz="3094" b="1" dirty="0" smtClean="0"/>
              <a:t>un modèle basé sur les forces des personnes et leurs environnements. </a:t>
            </a:r>
          </a:p>
          <a:p>
            <a:pPr marL="0" indent="0"/>
            <a:endParaRPr lang="fr-CA" altLang="en-US" dirty="0"/>
          </a:p>
        </p:txBody>
      </p:sp>
    </p:spTree>
    <p:extLst>
      <p:ext uri="{BB962C8B-B14F-4D97-AF65-F5344CB8AC3E}">
        <p14:creationId xmlns:p14="http://schemas.microsoft.com/office/powerpoint/2010/main" val="159016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bwMode="auto">
          <a:xfrm>
            <a:off x="1307305" y="461963"/>
            <a:ext cx="6572250" cy="1049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ctr"/>
            <a:r>
              <a:rPr lang="fr-CA" altLang="en-US" dirty="0" smtClean="0"/>
              <a:t>Qu’est-ce que la résilience?</a:t>
            </a:r>
            <a:endParaRPr lang="fr-CA" altLang="en-US" dirty="0"/>
          </a:p>
        </p:txBody>
      </p:sp>
      <p:sp>
        <p:nvSpPr>
          <p:cNvPr id="15362" name="Content Placeholder 2"/>
          <p:cNvSpPr>
            <a:spLocks noGrp="1"/>
          </p:cNvSpPr>
          <p:nvPr>
            <p:ph idx="4294967295"/>
          </p:nvPr>
        </p:nvSpPr>
        <p:spPr bwMode="auto">
          <a:xfrm>
            <a:off x="857249" y="1682750"/>
            <a:ext cx="7472363" cy="431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10000"/>
          </a:bodyPr>
          <a:lstStyle/>
          <a:p>
            <a:r>
              <a:rPr lang="fr-CA" altLang="en-US" sz="2650" dirty="0" smtClean="0"/>
              <a:t>La résilience est définie comme </a:t>
            </a:r>
            <a:r>
              <a:rPr lang="fr-CA" altLang="en-US" sz="2650" u="sng" dirty="0" smtClean="0"/>
              <a:t>la capacité d'adaptation et de réaliser des résultats positifs</a:t>
            </a:r>
            <a:r>
              <a:rPr lang="fr-CA" altLang="en-US" sz="2650" dirty="0" smtClean="0"/>
              <a:t> dans la vie quotidienne malgré des circonstances difficiles.</a:t>
            </a:r>
          </a:p>
          <a:p>
            <a:r>
              <a:rPr lang="fr-CA" altLang="en-US" sz="2650" dirty="0" smtClean="0"/>
              <a:t>La résilience est </a:t>
            </a:r>
            <a:r>
              <a:rPr lang="fr-CA" altLang="en-US" sz="2650" u="sng" dirty="0" smtClean="0"/>
              <a:t>la capacité de </a:t>
            </a:r>
            <a:r>
              <a:rPr lang="fr-CA" altLang="en-US" sz="2650" u="sng" dirty="0" err="1" smtClean="0"/>
              <a:t>perséverer</a:t>
            </a:r>
            <a:r>
              <a:rPr lang="fr-CA" altLang="en-US" sz="2650" u="sng" dirty="0" smtClean="0"/>
              <a:t> </a:t>
            </a:r>
            <a:r>
              <a:rPr lang="fr-CA" altLang="en-US" sz="2650" dirty="0" smtClean="0"/>
              <a:t>en situation d’adversité ainsi que de </a:t>
            </a:r>
            <a:r>
              <a:rPr lang="fr-CA" altLang="en-US" sz="2650" u="sng" dirty="0" smtClean="0"/>
              <a:t>“</a:t>
            </a:r>
            <a:r>
              <a:rPr lang="fr-CA" altLang="ja-JP" sz="2650" u="sng" dirty="0" smtClean="0"/>
              <a:t>rebondir</a:t>
            </a:r>
            <a:r>
              <a:rPr lang="fr-CA" altLang="en-US" sz="2650" u="sng" dirty="0" smtClean="0"/>
              <a:t>”</a:t>
            </a:r>
            <a:r>
              <a:rPr lang="fr-CA" altLang="ja-JP" sz="2650" u="sng" dirty="0" smtClean="0"/>
              <a:t> après des défis</a:t>
            </a:r>
            <a:r>
              <a:rPr lang="fr-CA" altLang="ja-JP" sz="2650" dirty="0" smtClean="0"/>
              <a:t>. </a:t>
            </a:r>
          </a:p>
          <a:p>
            <a:r>
              <a:rPr lang="fr-CA" altLang="en-US" sz="2650" dirty="0" smtClean="0"/>
              <a:t>La résilience fait référence à la </a:t>
            </a:r>
            <a:r>
              <a:rPr lang="fr-CA" altLang="en-US" sz="2650" u="sng" dirty="0" smtClean="0"/>
              <a:t>capacité des gens à naviguer </a:t>
            </a:r>
            <a:r>
              <a:rPr lang="fr-CA" altLang="en-US" sz="2650" dirty="0" smtClean="0"/>
              <a:t>et à </a:t>
            </a:r>
            <a:r>
              <a:rPr lang="fr-CA" altLang="en-US" sz="2650" u="sng" dirty="0" smtClean="0"/>
              <a:t>utiliser les ressources </a:t>
            </a:r>
            <a:r>
              <a:rPr lang="fr-CA" altLang="en-US" sz="2650" dirty="0" smtClean="0"/>
              <a:t>(psychologiques, sociales, culturelles et physiques) qui maintiennent leur bien-être.</a:t>
            </a:r>
          </a:p>
        </p:txBody>
      </p:sp>
    </p:spTree>
    <p:extLst>
      <p:ext uri="{BB962C8B-B14F-4D97-AF65-F5344CB8AC3E}">
        <p14:creationId xmlns:p14="http://schemas.microsoft.com/office/powerpoint/2010/main" val="43425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1500640" y="966498"/>
            <a:ext cx="6571343" cy="10492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ctr"/>
            <a:r>
              <a:rPr lang="fr-CA" altLang="en-US"/>
              <a:t>Les atouts de la résilience</a:t>
            </a:r>
          </a:p>
        </p:txBody>
      </p:sp>
      <p:sp>
        <p:nvSpPr>
          <p:cNvPr id="16386" name="Content Placeholder 2"/>
          <p:cNvSpPr>
            <a:spLocks noGrp="1"/>
          </p:cNvSpPr>
          <p:nvPr>
            <p:ph idx="1"/>
          </p:nvPr>
        </p:nvSpPr>
        <p:spPr bwMode="auto">
          <a:xfrm>
            <a:off x="1057275" y="2015733"/>
            <a:ext cx="7458075" cy="3450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10000"/>
          </a:bodyPr>
          <a:lstStyle/>
          <a:p>
            <a:pPr marL="0" indent="0">
              <a:buNone/>
            </a:pPr>
            <a:r>
              <a:rPr lang="fr-CA" altLang="en-US" sz="2812" dirty="0" smtClean="0"/>
              <a:t>La résilience nous aide à faire face et prospérer dans des moments difficiles et les périodes de changements ou de transitions.</a:t>
            </a:r>
          </a:p>
          <a:p>
            <a:pPr marL="0" indent="0">
              <a:buNone/>
            </a:pPr>
            <a:r>
              <a:rPr lang="fr-CA" altLang="en-US" sz="2812" dirty="0" smtClean="0"/>
              <a:t>La résilience est une combinaison d’atouts positifs acquis à la fois au sein de notre famille, notre milieu de travail, nos liens sociaux et culturels, et aux diverses expériences de la vie. </a:t>
            </a:r>
            <a:endParaRPr lang="fr-CA" altLang="en-US" sz="2812" dirty="0"/>
          </a:p>
        </p:txBody>
      </p:sp>
    </p:spTree>
    <p:extLst>
      <p:ext uri="{BB962C8B-B14F-4D97-AF65-F5344CB8AC3E}">
        <p14:creationId xmlns:p14="http://schemas.microsoft.com/office/powerpoint/2010/main" val="145747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5" y="102354"/>
            <a:ext cx="7007225" cy="5812672"/>
          </a:xfrm>
          <a:prstGeom prst="rect">
            <a:avLst/>
          </a:prstGeom>
        </p:spPr>
      </p:pic>
    </p:spTree>
    <p:extLst>
      <p:ext uri="{BB962C8B-B14F-4D97-AF65-F5344CB8AC3E}">
        <p14:creationId xmlns:p14="http://schemas.microsoft.com/office/powerpoint/2010/main" val="99639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0"/>
            <a:ext cx="9027410" cy="4064000"/>
          </a:xfrm>
          <a:prstGeom prst="rect">
            <a:avLst/>
          </a:prstGeom>
        </p:spPr>
      </p:pic>
    </p:spTree>
    <p:extLst>
      <p:ext uri="{BB962C8B-B14F-4D97-AF65-F5344CB8AC3E}">
        <p14:creationId xmlns:p14="http://schemas.microsoft.com/office/powerpoint/2010/main" val="35251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ctr"/>
            <a:r>
              <a:rPr lang="fr-CA" altLang="en-US" dirty="0"/>
              <a:t>Les atouts de la résilience</a:t>
            </a:r>
            <a:endParaRPr lang="en-US" altLang="en-US" dirty="0"/>
          </a:p>
        </p:txBody>
      </p:sp>
      <p:sp>
        <p:nvSpPr>
          <p:cNvPr id="18434" name="Content Placeholder 2"/>
          <p:cNvSpPr>
            <a:spLocks noGrp="1"/>
          </p:cNvSpPr>
          <p:nvPr>
            <p:ph idx="1"/>
          </p:nvPr>
        </p:nvSpPr>
        <p:spPr bwMode="auto">
          <a:xfrm>
            <a:off x="785813" y="2015733"/>
            <a:ext cx="7915275" cy="3450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10000"/>
          </a:bodyPr>
          <a:lstStyle/>
          <a:p>
            <a:pPr marL="0" indent="0">
              <a:lnSpc>
                <a:spcPct val="100000"/>
              </a:lnSpc>
              <a:buNone/>
            </a:pPr>
            <a:r>
              <a:rPr lang="fr-CA" altLang="en-US" sz="2531" dirty="0" smtClean="0"/>
              <a:t>Les atouts de la résilience sont des forces personnelles ou organisationnelles qui permettent, dans des situations adverses ou des défis, de mieux s’en sortir, de surmonter des problèmes, de rebondir, de s’adapter ou d’apprendre.</a:t>
            </a:r>
          </a:p>
          <a:p>
            <a:pPr marL="0" indent="0">
              <a:lnSpc>
                <a:spcPct val="100000"/>
              </a:lnSpc>
              <a:buNone/>
            </a:pPr>
            <a:endParaRPr lang="fr-CA" altLang="en-US" sz="703" dirty="0" smtClean="0"/>
          </a:p>
          <a:p>
            <a:pPr marL="1071524" lvl="4" indent="0">
              <a:lnSpc>
                <a:spcPct val="100000"/>
              </a:lnSpc>
              <a:spcBef>
                <a:spcPct val="0"/>
              </a:spcBef>
              <a:buFont typeface="Wingdings" charset="2"/>
              <a:buChar char="ü"/>
            </a:pPr>
            <a:r>
              <a:rPr lang="fr-CA" altLang="en-US" sz="2531" i="1" dirty="0" smtClean="0"/>
              <a:t>Atouts relationnels      </a:t>
            </a:r>
          </a:p>
          <a:p>
            <a:pPr marL="1071524" lvl="4" indent="0">
              <a:lnSpc>
                <a:spcPct val="100000"/>
              </a:lnSpc>
              <a:spcBef>
                <a:spcPct val="0"/>
              </a:spcBef>
              <a:buFont typeface="Wingdings" charset="2"/>
              <a:buChar char="ü"/>
            </a:pPr>
            <a:r>
              <a:rPr lang="fr-CA" altLang="en-US" sz="2531" i="1" dirty="0" smtClean="0"/>
              <a:t>Atouts professionnels</a:t>
            </a:r>
          </a:p>
          <a:p>
            <a:pPr marL="1071524" lvl="4" indent="0">
              <a:lnSpc>
                <a:spcPct val="100000"/>
              </a:lnSpc>
              <a:spcBef>
                <a:spcPct val="0"/>
              </a:spcBef>
              <a:buFont typeface="Wingdings" charset="2"/>
              <a:buChar char="ü"/>
            </a:pPr>
            <a:r>
              <a:rPr lang="fr-CA" altLang="en-US" sz="2531" i="1" dirty="0" smtClean="0"/>
              <a:t>Atouts d’attitude optimiste </a:t>
            </a:r>
          </a:p>
          <a:p>
            <a:pPr marL="1071524" lvl="4" indent="0">
              <a:lnSpc>
                <a:spcPct val="100000"/>
              </a:lnSpc>
              <a:spcBef>
                <a:spcPct val="0"/>
              </a:spcBef>
              <a:buFont typeface="Wingdings" charset="2"/>
              <a:buChar char="ü"/>
            </a:pPr>
            <a:r>
              <a:rPr lang="fr-CA" altLang="en-US" sz="2531" i="1" dirty="0" smtClean="0"/>
              <a:t>Atouts d’intelligence émotionnelle</a:t>
            </a:r>
          </a:p>
          <a:p>
            <a:pPr marL="1071524" lvl="4" indent="0">
              <a:lnSpc>
                <a:spcPct val="100000"/>
              </a:lnSpc>
              <a:spcBef>
                <a:spcPct val="0"/>
              </a:spcBef>
              <a:buFont typeface="Wingdings" charset="2"/>
              <a:buChar char="ü"/>
            </a:pPr>
            <a:r>
              <a:rPr lang="fr-CA" altLang="en-US" sz="2531" i="1" dirty="0" smtClean="0"/>
              <a:t>Atouts d’adaptation</a:t>
            </a:r>
          </a:p>
          <a:p>
            <a:pPr marL="0" indent="0">
              <a:lnSpc>
                <a:spcPct val="100000"/>
              </a:lnSpc>
              <a:spcBef>
                <a:spcPct val="0"/>
              </a:spcBef>
              <a:buFont typeface="Wingdings" charset="2"/>
              <a:buChar char="ü"/>
            </a:pPr>
            <a:endParaRPr lang="fr-CA" altLang="en-US" dirty="0"/>
          </a:p>
        </p:txBody>
      </p:sp>
    </p:spTree>
    <p:extLst>
      <p:ext uri="{BB962C8B-B14F-4D97-AF65-F5344CB8AC3E}">
        <p14:creationId xmlns:p14="http://schemas.microsoft.com/office/powerpoint/2010/main" val="88847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ctr"/>
            <a:r>
              <a:rPr lang="en-US" altLang="en-US" dirty="0"/>
              <a:t>Atouts </a:t>
            </a:r>
            <a:r>
              <a:rPr lang="fr-CA" altLang="en-US" dirty="0" smtClean="0"/>
              <a:t>relationnels</a:t>
            </a:r>
            <a:endParaRPr lang="fr-CA" altLang="en-US" dirty="0"/>
          </a:p>
        </p:txBody>
      </p:sp>
      <p:sp>
        <p:nvSpPr>
          <p:cNvPr id="1945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marL="0" indent="0">
              <a:buNone/>
            </a:pPr>
            <a:r>
              <a:rPr lang="fr-CA" altLang="en-US" sz="2250" dirty="0" smtClean="0"/>
              <a:t>Les atouts impliquent les pratiques qui renforcent les réseaux sociaux de soutien et le sens de bienveillance de la communauté et du milieu de travail.</a:t>
            </a:r>
          </a:p>
          <a:p>
            <a:pPr marL="0" indent="0">
              <a:buNone/>
            </a:pPr>
            <a:r>
              <a:rPr lang="fr-CA" altLang="en-US" sz="2250" dirty="0" smtClean="0"/>
              <a:t>Les relations constituent le capital social. Au travail, avoir de bonnes relations avec ses superviseurs et ses collègues peut améliorer la capacité d'une personne à planifier, atteindre des objectifs et relever des défis.</a:t>
            </a:r>
          </a:p>
        </p:txBody>
      </p:sp>
    </p:spTree>
    <p:extLst>
      <p:ext uri="{BB962C8B-B14F-4D97-AF65-F5344CB8AC3E}">
        <p14:creationId xmlns:p14="http://schemas.microsoft.com/office/powerpoint/2010/main" val="112092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1443491" y="404470"/>
            <a:ext cx="6571343" cy="10492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pPr algn="ctr"/>
            <a:r>
              <a:rPr lang="fr-FR" altLang="en-US" sz="3375" dirty="0"/>
              <a:t>Créer des habiletés en relations interpersonnelles</a:t>
            </a:r>
            <a:r>
              <a:rPr lang="fr-FR" altLang="en-US" sz="2812" b="1" dirty="0">
                <a:solidFill>
                  <a:schemeClr val="bg1"/>
                </a:solidFill>
                <a:latin typeface="Olympian LT Std Roman" charset="0"/>
              </a:rPr>
              <a:t/>
            </a:r>
            <a:br>
              <a:rPr lang="fr-FR" altLang="en-US" sz="2812" b="1" dirty="0">
                <a:solidFill>
                  <a:schemeClr val="bg1"/>
                </a:solidFill>
                <a:latin typeface="Olympian LT Std Roman" charset="0"/>
              </a:rPr>
            </a:br>
            <a:endParaRPr lang="en-US" altLang="en-US" sz="2812" dirty="0"/>
          </a:p>
        </p:txBody>
      </p:sp>
      <p:sp>
        <p:nvSpPr>
          <p:cNvPr id="20482" name="Content Placeholder 2"/>
          <p:cNvSpPr>
            <a:spLocks noGrp="1"/>
          </p:cNvSpPr>
          <p:nvPr>
            <p:ph idx="1"/>
          </p:nvPr>
        </p:nvSpPr>
        <p:spPr bwMode="auto">
          <a:xfrm>
            <a:off x="729109" y="1890861"/>
            <a:ext cx="8228707" cy="4967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marL="0" indent="0">
              <a:buNone/>
            </a:pPr>
            <a:r>
              <a:rPr lang="fr-FR" altLang="en-US" sz="1687" b="1" dirty="0">
                <a:latin typeface="Trebuchet MS" charset="0"/>
              </a:rPr>
              <a:t>Centrer sur les autres:  </a:t>
            </a:r>
            <a:r>
              <a:rPr lang="fr-FR" altLang="en-US" sz="1687" dirty="0">
                <a:latin typeface="Trebuchet MS" charset="0"/>
              </a:rPr>
              <a:t>Être généreux et amical envers les gens qui habituellement ne feraient pas le premier pas pour créer de nouvelles relations interpersonnelles. </a:t>
            </a:r>
          </a:p>
          <a:p>
            <a:pPr marL="0" indent="0">
              <a:buNone/>
            </a:pPr>
            <a:r>
              <a:rPr lang="fr-FR" altLang="en-US" sz="1687" b="1" dirty="0">
                <a:latin typeface="Trebuchet MS" charset="0"/>
              </a:rPr>
              <a:t>Résoudre les problèmes à nouveau: </a:t>
            </a:r>
            <a:r>
              <a:rPr lang="fr-FR" altLang="en-US" sz="1687" dirty="0">
                <a:latin typeface="Trebuchet MS" charset="0"/>
              </a:rPr>
              <a:t>Réexaminez les problèmes à nouveau dans une nouvelle perspective.  Faites des efforts pour accommoder une relation plus difficile.  Avouez vos erreurs et n’ayez pas peur de demander pardon.  Pardonnez les erreurs des autres. </a:t>
            </a:r>
          </a:p>
          <a:p>
            <a:pPr marL="0" indent="0">
              <a:buNone/>
            </a:pPr>
            <a:r>
              <a:rPr lang="fr-FR" altLang="en-US" sz="1687" b="1" dirty="0">
                <a:latin typeface="Trebuchet MS" charset="0"/>
              </a:rPr>
              <a:t>Refuser de diminuer les autres:  </a:t>
            </a:r>
            <a:r>
              <a:rPr lang="fr-FR" altLang="en-US" sz="1687" dirty="0">
                <a:latin typeface="Trebuchet MS" charset="0"/>
              </a:rPr>
              <a:t>Décidez de ne pas critiquer les collègues de travail et plutôt, félicitez-les publiquement. </a:t>
            </a:r>
          </a:p>
          <a:p>
            <a:pPr marL="0" indent="0">
              <a:buNone/>
            </a:pPr>
            <a:r>
              <a:rPr lang="fr-FR" altLang="en-US" sz="1687" b="1" dirty="0">
                <a:latin typeface="Trebuchet MS" charset="0"/>
              </a:rPr>
              <a:t>Passer du temps avec les personnes qui vous appuient:  </a:t>
            </a:r>
            <a:r>
              <a:rPr lang="fr-FR" altLang="en-US" sz="1687" dirty="0">
                <a:latin typeface="Trebuchet MS" charset="0"/>
              </a:rPr>
              <a:t>Planifiez de passer du temps avec les personnes qui vous inspirent et vous aident à développer votre résilience.</a:t>
            </a:r>
            <a:endParaRPr lang="en-US" altLang="en-US" sz="1687" dirty="0"/>
          </a:p>
          <a:p>
            <a:pPr marL="0" indent="0"/>
            <a:endParaRPr lang="en-US" altLang="en-US" dirty="0"/>
          </a:p>
        </p:txBody>
      </p:sp>
    </p:spTree>
    <p:extLst>
      <p:ext uri="{BB962C8B-B14F-4D97-AF65-F5344CB8AC3E}">
        <p14:creationId xmlns:p14="http://schemas.microsoft.com/office/powerpoint/2010/main" val="160884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ctr"/>
            <a:r>
              <a:rPr lang="fr-CA" altLang="en-US" dirty="0" smtClean="0"/>
              <a:t>Atouts professionnels </a:t>
            </a:r>
            <a:endParaRPr lang="fr-CA" altLang="en-US" dirty="0"/>
          </a:p>
        </p:txBody>
      </p:sp>
      <p:sp>
        <p:nvSpPr>
          <p:cNvPr id="2150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r>
              <a:rPr lang="fr-CA" altLang="en-US" sz="2250" dirty="0" smtClean="0"/>
              <a:t>Porter attention aux atouts professionnels aide aux gens à se sentir à l’aise au travail et donne les atouts pour faire face aux demandes de l’emploi. </a:t>
            </a:r>
          </a:p>
          <a:p>
            <a:r>
              <a:rPr lang="fr-CA" altLang="en-US" sz="2250" dirty="0" smtClean="0"/>
              <a:t>Les pratiques d’atouts professionnels proviennent d’une combinaison de formation et d’aptitudes personnelles, la confiance que nous avons, les connaissances et les compétences spécifiques pour accomplir le travail qu’on nous demande de faire.</a:t>
            </a:r>
            <a:endParaRPr lang="fr-CA" altLang="en-US" sz="2250" dirty="0"/>
          </a:p>
        </p:txBody>
      </p:sp>
    </p:spTree>
    <p:extLst>
      <p:ext uri="{BB962C8B-B14F-4D97-AF65-F5344CB8AC3E}">
        <p14:creationId xmlns:p14="http://schemas.microsoft.com/office/powerpoint/2010/main" val="92565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lvl1pPr>
              <a:defRPr>
                <a:latin typeface="Gill Sans"/>
                <a:ea typeface="Gill Sans"/>
                <a:cs typeface="Gill Sans"/>
                <a:sym typeface="Gill Sans"/>
              </a:defRPr>
            </a:lvl1pPr>
          </a:lstStyle>
          <a:p>
            <a:r>
              <a:rPr dirty="0"/>
              <a:t>Objectifs</a:t>
            </a:r>
          </a:p>
        </p:txBody>
      </p:sp>
      <p:sp>
        <p:nvSpPr>
          <p:cNvPr id="120" name="Shape 120"/>
          <p:cNvSpPr>
            <a:spLocks noGrp="1"/>
          </p:cNvSpPr>
          <p:nvPr>
            <p:ph idx="1"/>
          </p:nvPr>
        </p:nvSpPr>
        <p:spPr>
          <a:prstGeom prst="rect">
            <a:avLst/>
          </a:prstGeom>
        </p:spPr>
        <p:txBody>
          <a:bodyPr>
            <a:normAutofit fontScale="85000" lnSpcReduction="20000"/>
          </a:bodyPr>
          <a:lstStyle/>
          <a:p>
            <a:pPr marL="325754" indent="-325754" defTabSz="868680">
              <a:spcBef>
                <a:spcPts val="900"/>
              </a:spcBef>
              <a:defRPr sz="2565"/>
            </a:pPr>
            <a:r>
              <a:rPr lang="fr-CA" dirty="0" smtClean="0">
                <a:latin typeface="Gill Sans" charset="0"/>
                <a:ea typeface="Gill Sans" charset="0"/>
                <a:cs typeface="Gill Sans" charset="0"/>
              </a:rPr>
              <a:t>Réviser le concept de la santé mentale positive. </a:t>
            </a:r>
          </a:p>
          <a:p>
            <a:pPr marL="325754" indent="-325754" defTabSz="868680">
              <a:spcBef>
                <a:spcPts val="900"/>
              </a:spcBef>
              <a:defRPr sz="2565"/>
            </a:pPr>
            <a:r>
              <a:rPr lang="fr-CA" dirty="0" smtClean="0">
                <a:latin typeface="Gill Sans" charset="0"/>
                <a:ea typeface="Gill Sans" charset="0"/>
                <a:cs typeface="Gill Sans" charset="0"/>
              </a:rPr>
              <a:t>Reconnaître les pratiques liés aux atouts de la résilience. </a:t>
            </a:r>
          </a:p>
          <a:p>
            <a:pPr marL="325754" indent="-325754" defTabSz="868680">
              <a:spcBef>
                <a:spcPts val="900"/>
              </a:spcBef>
              <a:defRPr sz="2565"/>
            </a:pPr>
            <a:r>
              <a:rPr lang="fr-CA" dirty="0" smtClean="0">
                <a:latin typeface="Gill Sans" charset="0"/>
                <a:ea typeface="Gill Sans" charset="0"/>
                <a:cs typeface="Gill Sans" charset="0"/>
              </a:rPr>
              <a:t>Utiliser les ressources pour créer les plans pour promouvoir, élargir et établir les pratiques associées à la résilience dans le milieu de travail.</a:t>
            </a:r>
          </a:p>
          <a:p>
            <a:pPr marL="325754" indent="-325754" defTabSz="868680">
              <a:spcBef>
                <a:spcPts val="600"/>
              </a:spcBef>
              <a:defRPr sz="2565"/>
            </a:pPr>
            <a:r>
              <a:rPr lang="fr-CA" dirty="0" smtClean="0">
                <a:latin typeface="Gill Sans" charset="0"/>
                <a:ea typeface="Gill Sans" charset="0"/>
                <a:cs typeface="Gill Sans" charset="0"/>
              </a:rPr>
              <a:t>Intégrer les pratiques du mieux-être et de la résilience dans les routines et les interactions personnelles (être un modèle).</a:t>
            </a:r>
            <a:endParaRPr lang="fr-CA" dirty="0">
              <a:latin typeface="Gill Sans" charset="0"/>
              <a:ea typeface="Gill Sans" charset="0"/>
              <a:cs typeface="Gill Sans" charset="0"/>
            </a:endParaRPr>
          </a:p>
        </p:txBody>
      </p:sp>
      <p:sp>
        <p:nvSpPr>
          <p:cNvPr id="121" name="Shape 121"/>
          <p:cNvSpPr>
            <a:spLocks noGrp="1"/>
          </p:cNvSpPr>
          <p:nvPr>
            <p:ph type="sldNum" sz="quarter" idx="1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pPr algn="ctr"/>
            <a:r>
              <a:rPr lang="fr-CA" altLang="en-US" sz="4219" dirty="0" smtClean="0"/>
              <a:t>Développer les atouts professionnels </a:t>
            </a:r>
            <a:endParaRPr lang="fr-CA" altLang="en-US" sz="4219" dirty="0"/>
          </a:p>
        </p:txBody>
      </p:sp>
      <p:sp>
        <p:nvSpPr>
          <p:cNvPr id="22530" name="Content Placeholder 2"/>
          <p:cNvSpPr>
            <a:spLocks noGrp="1"/>
          </p:cNvSpPr>
          <p:nvPr>
            <p:ph idx="1"/>
          </p:nvPr>
        </p:nvSpPr>
        <p:spPr bwMode="auto">
          <a:xfrm>
            <a:off x="492249" y="2131070"/>
            <a:ext cx="8228707"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indent="0">
              <a:lnSpc>
                <a:spcPct val="100000"/>
              </a:lnSpc>
              <a:buNone/>
            </a:pPr>
            <a:r>
              <a:rPr lang="fr-FR" altLang="en-US" sz="2250" b="1" dirty="0"/>
              <a:t>Rechercher la formation et l’éducation requises:  </a:t>
            </a:r>
            <a:r>
              <a:rPr lang="fr-FR" altLang="en-US" sz="2250" dirty="0"/>
              <a:t>Préparer un plan d’action pour obtenir la formation requise pour atteindre le degré de certification voulue et reconnue.  </a:t>
            </a:r>
          </a:p>
          <a:p>
            <a:pPr indent="0">
              <a:lnSpc>
                <a:spcPct val="100000"/>
              </a:lnSpc>
              <a:buNone/>
            </a:pPr>
            <a:r>
              <a:rPr lang="fr-FR" altLang="en-US" sz="2250" b="1" dirty="0"/>
              <a:t>Poser des questions:  </a:t>
            </a:r>
            <a:r>
              <a:rPr lang="fr-FR" altLang="en-US" sz="2250" dirty="0"/>
              <a:t>Ne pas hésiter de poser des questions et de demander des explications ou des points de clarification auprès des collègues de travail et de la direction.</a:t>
            </a:r>
          </a:p>
          <a:p>
            <a:pPr indent="0">
              <a:lnSpc>
                <a:spcPct val="100000"/>
              </a:lnSpc>
              <a:buNone/>
            </a:pPr>
            <a:r>
              <a:rPr lang="fr-FR" altLang="en-US" sz="2250" b="1" dirty="0"/>
              <a:t>Profiter des opportunités d’apprentissage offert:  </a:t>
            </a:r>
            <a:r>
              <a:rPr lang="fr-FR" altLang="en-US" sz="2250" dirty="0"/>
              <a:t>Participer à des conférences, cours du soir et de fins de semaine, des lectures professionnelles suggérées.  </a:t>
            </a:r>
          </a:p>
        </p:txBody>
      </p:sp>
    </p:spTree>
    <p:extLst>
      <p:ext uri="{BB962C8B-B14F-4D97-AF65-F5344CB8AC3E}">
        <p14:creationId xmlns:p14="http://schemas.microsoft.com/office/powerpoint/2010/main" val="106707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pPr algn="ctr"/>
            <a:r>
              <a:rPr lang="fr-CA" altLang="en-US" sz="3797" dirty="0" smtClean="0"/>
              <a:t>Développer les atouts professionnels</a:t>
            </a:r>
            <a:endParaRPr lang="fr-CA" altLang="en-US" sz="3797" dirty="0"/>
          </a:p>
        </p:txBody>
      </p:sp>
      <p:sp>
        <p:nvSpPr>
          <p:cNvPr id="23554" name="Content Placeholder 2"/>
          <p:cNvSpPr>
            <a:spLocks noGrp="1"/>
          </p:cNvSpPr>
          <p:nvPr>
            <p:ph idx="1"/>
          </p:nvPr>
        </p:nvSpPr>
        <p:spPr bwMode="auto">
          <a:xfrm>
            <a:off x="1042989" y="2015733"/>
            <a:ext cx="7458074" cy="3450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indent="0">
              <a:lnSpc>
                <a:spcPct val="100000"/>
              </a:lnSpc>
              <a:buNone/>
            </a:pPr>
            <a:r>
              <a:rPr lang="fr-FR" altLang="en-US" sz="2250" b="1"/>
              <a:t>Participer aux activités de la communauté et de l’organisation:  </a:t>
            </a:r>
            <a:r>
              <a:rPr lang="fr-FR" altLang="en-US" sz="2250"/>
              <a:t>Le bénévolat et la participation au sein de la communauté sont des moyens de développer ses habiletés et de prendre confiance tout en donnant un service de grande valeur envers les autres.  </a:t>
            </a:r>
          </a:p>
          <a:p>
            <a:pPr indent="0">
              <a:lnSpc>
                <a:spcPct val="100000"/>
              </a:lnSpc>
              <a:buNone/>
            </a:pPr>
            <a:r>
              <a:rPr lang="fr-FR" altLang="en-US" sz="2250" b="1" dirty="0"/>
              <a:t>Consulter des collègues de travail d’expérience: </a:t>
            </a:r>
            <a:r>
              <a:rPr lang="fr-FR" altLang="en-US" sz="2250" dirty="0"/>
              <a:t>Initier des conversations avec les personnes de votre domaine d’expertise qui sont disposés à partager leur savoir.</a:t>
            </a:r>
            <a:endParaRPr lang="en-US" altLang="en-US" sz="2250" dirty="0"/>
          </a:p>
        </p:txBody>
      </p:sp>
    </p:spTree>
    <p:extLst>
      <p:ext uri="{BB962C8B-B14F-4D97-AF65-F5344CB8AC3E}">
        <p14:creationId xmlns:p14="http://schemas.microsoft.com/office/powerpoint/2010/main" val="619638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1443491" y="647358"/>
            <a:ext cx="6571343" cy="10492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pPr algn="ctr"/>
            <a:r>
              <a:rPr lang="fr-CA" altLang="en-US" sz="4640" dirty="0" smtClean="0"/>
              <a:t>Atouts d’attitude optimiste</a:t>
            </a:r>
            <a:endParaRPr lang="fr-CA" altLang="en-US" sz="4640" dirty="0"/>
          </a:p>
        </p:txBody>
      </p:sp>
      <p:sp>
        <p:nvSpPr>
          <p:cNvPr id="24578" name="Content Placeholder 2"/>
          <p:cNvSpPr>
            <a:spLocks noGrp="1"/>
          </p:cNvSpPr>
          <p:nvPr>
            <p:ph idx="1"/>
          </p:nvPr>
        </p:nvSpPr>
        <p:spPr bwMode="auto">
          <a:xfrm>
            <a:off x="868635" y="2061866"/>
            <a:ext cx="7721054"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en-US" sz="2812" dirty="0" smtClean="0"/>
              <a:t>Les atouts d’attitude optimiste se rapportent au maintien d'un comportement naturel positif et optimiste, même dans des situations difficiles.</a:t>
            </a:r>
          </a:p>
          <a:p>
            <a:r>
              <a:rPr lang="fr-CA" altLang="en-US" sz="2812" dirty="0" smtClean="0"/>
              <a:t>Avoir un comportement naturel et positif permet de mieux comprendre l'aspect temporaire de l'adversité ainsi que voir les défis comme étant des opportunités.</a:t>
            </a:r>
            <a:endParaRPr lang="fr-CA" altLang="en-US" sz="2812" dirty="0"/>
          </a:p>
        </p:txBody>
      </p:sp>
    </p:spTree>
    <p:extLst>
      <p:ext uri="{BB962C8B-B14F-4D97-AF65-F5344CB8AC3E}">
        <p14:creationId xmlns:p14="http://schemas.microsoft.com/office/powerpoint/2010/main" val="110939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ctr"/>
            <a:r>
              <a:rPr lang="fr-FR" altLang="en-US" sz="3375" dirty="0"/>
              <a:t>Développer des atouts d’ attitude optimiste</a:t>
            </a:r>
            <a:endParaRPr lang="en-US" altLang="en-US" dirty="0"/>
          </a:p>
        </p:txBody>
      </p:sp>
      <p:sp>
        <p:nvSpPr>
          <p:cNvPr id="25602" name="Content Placeholder 2"/>
          <p:cNvSpPr>
            <a:spLocks noGrp="1"/>
          </p:cNvSpPr>
          <p:nvPr>
            <p:ph idx="1"/>
          </p:nvPr>
        </p:nvSpPr>
        <p:spPr bwMode="auto">
          <a:xfrm>
            <a:off x="1000125" y="2015733"/>
            <a:ext cx="7358063" cy="3450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pPr marL="200911" indent="-200911">
              <a:lnSpc>
                <a:spcPct val="100000"/>
              </a:lnSpc>
              <a:buFont typeface="Arial" charset="0"/>
              <a:buChar char="•"/>
            </a:pPr>
            <a:r>
              <a:rPr lang="fr-FR" altLang="en-US" sz="2531"/>
              <a:t>Les défis et les situations difficiles sont des </a:t>
            </a:r>
            <a:r>
              <a:rPr lang="fr-FR" altLang="en-US" sz="2531" b="1"/>
              <a:t>périodes temporaires </a:t>
            </a:r>
            <a:r>
              <a:rPr lang="fr-FR" altLang="en-US" sz="2531"/>
              <a:t>et ne sont pas des conditions permanentes. </a:t>
            </a:r>
          </a:p>
          <a:p>
            <a:pPr marL="200911" indent="-200911">
              <a:lnSpc>
                <a:spcPct val="100000"/>
              </a:lnSpc>
              <a:buFont typeface="Arial" charset="0"/>
              <a:buChar char="•"/>
            </a:pPr>
            <a:r>
              <a:rPr lang="fr-FR" altLang="en-US" sz="2531" dirty="0"/>
              <a:t>Remplacer les conversations qui cherchent à blâmer le système ou les gens par des conversations sur les forces et les habilités d’aller de l’avant.</a:t>
            </a:r>
          </a:p>
          <a:p>
            <a:pPr marL="200911" indent="-200911">
              <a:lnSpc>
                <a:spcPct val="100000"/>
              </a:lnSpc>
              <a:buFont typeface="Arial" charset="0"/>
              <a:buChar char="•"/>
            </a:pPr>
            <a:r>
              <a:rPr lang="fr-FR" altLang="en-US" sz="2531" dirty="0"/>
              <a:t>Identifier les opportunités immédiates pour passer à l’action et reconnaître </a:t>
            </a:r>
            <a:r>
              <a:rPr lang="fr-FR" altLang="en-US" sz="2531" b="1" dirty="0"/>
              <a:t>le mérite de l’équipe ou des collègues de travail</a:t>
            </a:r>
            <a:r>
              <a:rPr lang="fr-FR" altLang="en-US" sz="2531" dirty="0"/>
              <a:t>.  </a:t>
            </a:r>
            <a:endParaRPr lang="fr-FR" altLang="en-US" sz="2531" b="1" dirty="0"/>
          </a:p>
          <a:p>
            <a:pPr marL="200911" indent="-200911">
              <a:buFont typeface="Arial" charset="0"/>
              <a:buChar char="•"/>
            </a:pPr>
            <a:endParaRPr lang="fr-FR" altLang="en-US" sz="2531" dirty="0">
              <a:latin typeface="Trebuchet MS" charset="0"/>
            </a:endParaRPr>
          </a:p>
        </p:txBody>
      </p:sp>
    </p:spTree>
    <p:extLst>
      <p:ext uri="{BB962C8B-B14F-4D97-AF65-F5344CB8AC3E}">
        <p14:creationId xmlns:p14="http://schemas.microsoft.com/office/powerpoint/2010/main" val="111206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ctr"/>
            <a:r>
              <a:rPr lang="fr-FR" altLang="en-US" sz="3375" dirty="0"/>
              <a:t>Développer des atouts d’</a:t>
            </a:r>
            <a:r>
              <a:rPr lang="fr-FR" altLang="ja-JP" sz="3375" dirty="0"/>
              <a:t>attitude optimiste</a:t>
            </a:r>
            <a:endParaRPr lang="en-US" altLang="en-US" sz="3375" dirty="0"/>
          </a:p>
        </p:txBody>
      </p:sp>
      <p:sp>
        <p:nvSpPr>
          <p:cNvPr id="2662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10000"/>
          </a:bodyPr>
          <a:lstStyle/>
          <a:p>
            <a:pPr marL="200911" indent="-200911">
              <a:buFont typeface="Arial" charset="0"/>
              <a:buChar char="•"/>
            </a:pPr>
            <a:r>
              <a:rPr lang="fr-FR" altLang="en-US" sz="2531"/>
              <a:t>Apprendre à déjouer les pensées, les croyances et les interprétations erronés. Équilibrer les défis du changement avec les perspectives reliées aux forces, aux succès vécus, à la vision, à l’espoir et à l’engagement.</a:t>
            </a:r>
          </a:p>
          <a:p>
            <a:pPr marL="200911" indent="-200911">
              <a:buFont typeface="Arial" charset="0"/>
              <a:buChar char="•"/>
            </a:pPr>
            <a:r>
              <a:rPr lang="fr-FR" altLang="en-US" sz="2531"/>
              <a:t>Malgré les circonstances plus difficiles, créer des </a:t>
            </a:r>
            <a:r>
              <a:rPr lang="fr-FR" altLang="en-US" sz="2531" b="1"/>
              <a:t>nouvelles opportunités d’agir </a:t>
            </a:r>
            <a:r>
              <a:rPr lang="fr-FR" altLang="en-US" sz="2531"/>
              <a:t>et d’adopter des solutions innovatrices.  </a:t>
            </a:r>
            <a:endParaRPr lang="en-US" altLang="en-US" sz="2531"/>
          </a:p>
          <a:p>
            <a:pPr marL="200911" indent="-200911"/>
            <a:endParaRPr lang="en-US" altLang="en-US" sz="2531"/>
          </a:p>
          <a:p>
            <a:pPr marL="200911" indent="-200911"/>
            <a:endParaRPr lang="en-US" altLang="en-US" sz="2531"/>
          </a:p>
        </p:txBody>
      </p:sp>
    </p:spTree>
    <p:extLst>
      <p:ext uri="{BB962C8B-B14F-4D97-AF65-F5344CB8AC3E}">
        <p14:creationId xmlns:p14="http://schemas.microsoft.com/office/powerpoint/2010/main" val="99135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pPr algn="ctr"/>
            <a:r>
              <a:rPr lang="fr-CA" altLang="en-US" sz="3797" dirty="0" smtClean="0"/>
              <a:t>Atouts d’intelligence émotionnelle</a:t>
            </a:r>
            <a:endParaRPr lang="fr-CA" altLang="en-US" sz="3797" dirty="0"/>
          </a:p>
        </p:txBody>
      </p:sp>
      <p:sp>
        <p:nvSpPr>
          <p:cNvPr id="27650" name="Content Placeholder 2"/>
          <p:cNvSpPr>
            <a:spLocks noGrp="1"/>
          </p:cNvSpPr>
          <p:nvPr>
            <p:ph idx="1"/>
          </p:nvPr>
        </p:nvSpPr>
        <p:spPr bwMode="auto">
          <a:xfrm>
            <a:off x="758131" y="2182368"/>
            <a:ext cx="8228707" cy="4525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FR" altLang="en-US" sz="2812" dirty="0"/>
              <a:t>L’intelligence émotionnelle comprend les habilités de comprendre et de gérer ses émotions. </a:t>
            </a:r>
          </a:p>
          <a:p>
            <a:r>
              <a:rPr lang="fr-FR" altLang="en-US" sz="2812" dirty="0"/>
              <a:t>Les outils des émotions nous aident à communiquer nos idées et à donner nos rétroactions positivement pour assurer une communication ouverte et une meilleure compréhension. </a:t>
            </a:r>
          </a:p>
        </p:txBody>
      </p:sp>
    </p:spTree>
    <p:extLst>
      <p:ext uri="{BB962C8B-B14F-4D97-AF65-F5344CB8AC3E}">
        <p14:creationId xmlns:p14="http://schemas.microsoft.com/office/powerpoint/2010/main" val="147262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1300389" y="504483"/>
            <a:ext cx="6857546" cy="10492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pPr algn="ctr"/>
            <a:r>
              <a:rPr lang="fr-FR" altLang="en-US" sz="3797" dirty="0"/>
              <a:t>Développer des atouts d’intelligence émotionnelle</a:t>
            </a:r>
            <a:r>
              <a:rPr lang="fr-FR" altLang="en-US" sz="3797" b="1" dirty="0">
                <a:solidFill>
                  <a:schemeClr val="bg1"/>
                </a:solidFill>
                <a:latin typeface="Olympian LT Std Roman" charset="0"/>
              </a:rPr>
              <a:t/>
            </a:r>
            <a:br>
              <a:rPr lang="fr-FR" altLang="en-US" sz="3797" b="1" dirty="0">
                <a:solidFill>
                  <a:schemeClr val="bg1"/>
                </a:solidFill>
                <a:latin typeface="Olympian LT Std Roman" charset="0"/>
              </a:rPr>
            </a:br>
            <a:endParaRPr lang="en-US" altLang="en-US" sz="3797" dirty="0"/>
          </a:p>
        </p:txBody>
      </p:sp>
      <p:sp>
        <p:nvSpPr>
          <p:cNvPr id="28674" name="Content Placeholder 2"/>
          <p:cNvSpPr>
            <a:spLocks noGrp="1"/>
          </p:cNvSpPr>
          <p:nvPr>
            <p:ph idx="1"/>
          </p:nvPr>
        </p:nvSpPr>
        <p:spPr bwMode="auto">
          <a:xfrm>
            <a:off x="542925" y="2015733"/>
            <a:ext cx="8301038" cy="3450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Autofit/>
          </a:bodyPr>
          <a:lstStyle/>
          <a:p>
            <a:pPr indent="0">
              <a:lnSpc>
                <a:spcPct val="100000"/>
              </a:lnSpc>
              <a:buNone/>
            </a:pPr>
            <a:r>
              <a:rPr lang="fr-FR" altLang="en-US" u="sng" dirty="0"/>
              <a:t>Examiner comment les émotions vous affectent</a:t>
            </a:r>
            <a:r>
              <a:rPr lang="fr-FR" altLang="en-US" dirty="0"/>
              <a:t>.  Quand vous vous sentez dépassé par les émotions, il est important de prendre une bonne respiration et de regagner une nouvelle perspective. </a:t>
            </a:r>
            <a:endParaRPr lang="en-CA" altLang="en-US" dirty="0"/>
          </a:p>
          <a:p>
            <a:pPr indent="0">
              <a:lnSpc>
                <a:spcPct val="100000"/>
              </a:lnSpc>
              <a:buNone/>
            </a:pPr>
            <a:r>
              <a:rPr lang="fr-FR" altLang="en-US" b="1" u="sng" dirty="0"/>
              <a:t>Porter attention aux émotions des autres</a:t>
            </a:r>
            <a:r>
              <a:rPr lang="fr-FR" altLang="en-US" b="1" dirty="0"/>
              <a:t>. </a:t>
            </a:r>
            <a:r>
              <a:rPr lang="fr-FR" altLang="en-US" dirty="0"/>
              <a:t>Écouter, poser des questions et analyser les émotions. Ainsi, vous démontrez un intérêt chez les gens et faites la promotion de l’entente et la compréhension mutuelles. </a:t>
            </a:r>
            <a:endParaRPr lang="en-CA" altLang="en-US" dirty="0"/>
          </a:p>
          <a:p>
            <a:pPr indent="0">
              <a:lnSpc>
                <a:spcPct val="100000"/>
              </a:lnSpc>
              <a:buNone/>
            </a:pPr>
            <a:r>
              <a:rPr lang="fr-FR" altLang="en-US" b="1" u="sng" dirty="0"/>
              <a:t>Communiquer avec sensibilité</a:t>
            </a:r>
            <a:r>
              <a:rPr lang="fr-FR" altLang="en-US" b="1" dirty="0"/>
              <a:t>.</a:t>
            </a:r>
            <a:r>
              <a:rPr lang="en-CA" altLang="en-US" dirty="0"/>
              <a:t> </a:t>
            </a:r>
            <a:r>
              <a:rPr lang="fr-FR" altLang="en-US" dirty="0"/>
              <a:t>La façon d’exprimer les émotions ont un impact chez les autres.  Il est important d’en être conscient.  </a:t>
            </a:r>
          </a:p>
          <a:p>
            <a:pPr indent="0">
              <a:lnSpc>
                <a:spcPct val="100000"/>
              </a:lnSpc>
              <a:buNone/>
            </a:pPr>
            <a:r>
              <a:rPr lang="fr-FR" altLang="en-US" dirty="0"/>
              <a:t>Une communication efficace se penche sur une préoccupation des émotions des autres et non sur le caractère de la personne.  Utiliser </a:t>
            </a:r>
            <a:r>
              <a:rPr lang="fr-FR" altLang="en-US" u="sng" dirty="0"/>
              <a:t>des énoncés en utilisant le « je » </a:t>
            </a:r>
            <a:r>
              <a:rPr lang="fr-FR" altLang="en-US" dirty="0"/>
              <a:t>plutôt que le « tu » ou « vous ». </a:t>
            </a:r>
            <a:endParaRPr lang="en-CA" altLang="en-US" dirty="0"/>
          </a:p>
        </p:txBody>
      </p:sp>
    </p:spTree>
    <p:extLst>
      <p:ext uri="{BB962C8B-B14F-4D97-AF65-F5344CB8AC3E}">
        <p14:creationId xmlns:p14="http://schemas.microsoft.com/office/powerpoint/2010/main" val="71001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ctr"/>
            <a:r>
              <a:rPr lang="fr-CA" altLang="en-US" dirty="0" smtClean="0"/>
              <a:t>Atouts d’adaptation</a:t>
            </a:r>
            <a:endParaRPr lang="fr-CA" altLang="en-US" dirty="0"/>
          </a:p>
        </p:txBody>
      </p:sp>
      <p:sp>
        <p:nvSpPr>
          <p:cNvPr id="29698" name="Content Placeholder 2"/>
          <p:cNvSpPr>
            <a:spLocks noGrp="1"/>
          </p:cNvSpPr>
          <p:nvPr>
            <p:ph idx="1"/>
          </p:nvPr>
        </p:nvSpPr>
        <p:spPr bwMode="auto">
          <a:xfrm>
            <a:off x="857250" y="2015733"/>
            <a:ext cx="7829549" cy="39421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85000" lnSpcReduction="20000"/>
          </a:bodyPr>
          <a:lstStyle/>
          <a:p>
            <a:pPr indent="0">
              <a:buNone/>
            </a:pPr>
            <a:r>
              <a:rPr lang="fr-CA" altLang="en-US" sz="2800" dirty="0" smtClean="0"/>
              <a:t>Les atouts d’adaptation sont les stratégies qui nous permettent de réduire le stress et de se débrouiller avec les changements de circonstances et de s'adapter à ces changements. </a:t>
            </a:r>
          </a:p>
          <a:p>
            <a:pPr indent="0">
              <a:buNone/>
            </a:pPr>
            <a:r>
              <a:rPr lang="fr-CA" altLang="en-US" sz="2800" dirty="0" smtClean="0"/>
              <a:t>Les stratégies d'adaptation comprennent :</a:t>
            </a:r>
          </a:p>
          <a:p>
            <a:pPr marL="1028700" lvl="1" indent="-342900"/>
            <a:r>
              <a:rPr lang="fr-CA" altLang="en-US" sz="2250" dirty="0" smtClean="0"/>
              <a:t>l'acquisition des habiletés d'adaptation au stress.</a:t>
            </a:r>
          </a:p>
          <a:p>
            <a:pPr marL="1028700" lvl="1" indent="-342900"/>
            <a:r>
              <a:rPr lang="fr-CA" altLang="en-US" sz="2250" dirty="0" smtClean="0"/>
              <a:t>les stratégies proactives d'adaptation aux changements prévus au sein d'une organisation ou d'une équipe.</a:t>
            </a:r>
          </a:p>
          <a:p>
            <a:pPr marL="1028700" lvl="1" indent="-342900"/>
            <a:r>
              <a:rPr lang="fr-CA" altLang="en-US" sz="2250" dirty="0" smtClean="0"/>
              <a:t>les stratégies de soutien aux personnes vivant des transitions de 	nature personnelle ou professionnelle.</a:t>
            </a:r>
            <a:endParaRPr lang="fr-CA" altLang="en-US" sz="2250" dirty="0"/>
          </a:p>
        </p:txBody>
      </p:sp>
    </p:spTree>
    <p:extLst>
      <p:ext uri="{BB962C8B-B14F-4D97-AF65-F5344CB8AC3E}">
        <p14:creationId xmlns:p14="http://schemas.microsoft.com/office/powerpoint/2010/main" val="1826996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614808" y="983382"/>
            <a:ext cx="822870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r>
              <a:rPr lang="fr-FR" altLang="en-US" sz="3797"/>
              <a:t>Développer les atouts d’adaptation</a:t>
            </a:r>
            <a:r>
              <a:rPr lang="fr-FR" altLang="en-US" b="1">
                <a:solidFill>
                  <a:schemeClr val="bg1"/>
                </a:solidFill>
                <a:latin typeface="Olympian LT Std Roman" charset="0"/>
              </a:rPr>
              <a:t/>
            </a:r>
            <a:br>
              <a:rPr lang="fr-FR" altLang="en-US" b="1">
                <a:solidFill>
                  <a:schemeClr val="bg1"/>
                </a:solidFill>
                <a:latin typeface="Olympian LT Std Roman" charset="0"/>
              </a:rPr>
            </a:br>
            <a:endParaRPr lang="en-US" altLang="en-US"/>
          </a:p>
        </p:txBody>
      </p:sp>
      <p:sp>
        <p:nvSpPr>
          <p:cNvPr id="30722" name="Content Placeholder 2"/>
          <p:cNvSpPr>
            <a:spLocks noGrp="1"/>
          </p:cNvSpPr>
          <p:nvPr>
            <p:ph idx="1"/>
          </p:nvPr>
        </p:nvSpPr>
        <p:spPr bwMode="auto">
          <a:xfrm>
            <a:off x="835817" y="2126382"/>
            <a:ext cx="7786687" cy="3450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pPr marL="200911" indent="-200911">
              <a:buFont typeface="Arial" charset="0"/>
              <a:buChar char="•"/>
            </a:pPr>
            <a:r>
              <a:rPr lang="fr-FR" altLang="en-US" sz="2250"/>
              <a:t>Identifier les sources du stress et développer des pistes de solutions et d’actions pour le réduire.  </a:t>
            </a:r>
          </a:p>
          <a:p>
            <a:pPr marL="200911" indent="-200911">
              <a:buFont typeface="Arial" charset="0"/>
              <a:buChar char="•"/>
            </a:pPr>
            <a:r>
              <a:rPr lang="fr-FR" altLang="en-US" sz="2250" dirty="0"/>
              <a:t>Apprendre à décomposer un problème en petites tranches de sorte à pouvoir identifier les éléments sur lesquels il nous est possible d’agir. Préparer un plan d’action pour modifier les éléments qui sont dans notre contrôle et ainsi améliorer la capacité de vivre avec les autres éléments sur lesquels il nous est impossible d’agir.</a:t>
            </a:r>
            <a:endParaRPr lang="en-US" altLang="en-US" sz="2250" dirty="0"/>
          </a:p>
        </p:txBody>
      </p:sp>
    </p:spTree>
    <p:extLst>
      <p:ext uri="{BB962C8B-B14F-4D97-AF65-F5344CB8AC3E}">
        <p14:creationId xmlns:p14="http://schemas.microsoft.com/office/powerpoint/2010/main" val="160525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pPr algn="ctr"/>
            <a:r>
              <a:rPr lang="fr-FR" altLang="en-US" sz="3797" dirty="0"/>
              <a:t>Développer les atouts d’adaptation</a:t>
            </a:r>
            <a:r>
              <a:rPr lang="fr-FR" altLang="en-US" sz="3797" b="1" dirty="0">
                <a:solidFill>
                  <a:schemeClr val="bg1"/>
                </a:solidFill>
                <a:latin typeface="Olympian LT Std Roman" charset="0"/>
              </a:rPr>
              <a:t/>
            </a:r>
            <a:br>
              <a:rPr lang="fr-FR" altLang="en-US" sz="3797" b="1" dirty="0">
                <a:solidFill>
                  <a:schemeClr val="bg1"/>
                </a:solidFill>
                <a:latin typeface="Olympian LT Std Roman" charset="0"/>
              </a:rPr>
            </a:br>
            <a:endParaRPr lang="en-US" altLang="en-US" sz="3797" dirty="0"/>
          </a:p>
        </p:txBody>
      </p:sp>
      <p:sp>
        <p:nvSpPr>
          <p:cNvPr id="31746" name="Content Placeholder 2"/>
          <p:cNvSpPr>
            <a:spLocks noGrp="1"/>
          </p:cNvSpPr>
          <p:nvPr>
            <p:ph idx="1"/>
          </p:nvPr>
        </p:nvSpPr>
        <p:spPr bwMode="auto">
          <a:xfrm>
            <a:off x="1085851" y="2015733"/>
            <a:ext cx="7229474" cy="38135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pPr marL="543811" indent="-342900">
              <a:lnSpc>
                <a:spcPct val="100000"/>
              </a:lnSpc>
            </a:pPr>
            <a:r>
              <a:rPr lang="fr-FR" altLang="en-US" sz="2250" dirty="0"/>
              <a:t>Consulter avec les autres pour mettre en valeur les habilités combinées de résolution de problèmes.  </a:t>
            </a:r>
          </a:p>
          <a:p>
            <a:pPr marL="543811" indent="-342900">
              <a:lnSpc>
                <a:spcPct val="100000"/>
              </a:lnSpc>
            </a:pPr>
            <a:r>
              <a:rPr lang="fr-FR" altLang="en-US" sz="2250" dirty="0"/>
              <a:t>Clarifier au besoin les changements prévus durant la période de transition.  </a:t>
            </a:r>
          </a:p>
          <a:p>
            <a:pPr marL="543811" indent="-342900">
              <a:lnSpc>
                <a:spcPct val="100000"/>
              </a:lnSpc>
            </a:pPr>
            <a:r>
              <a:rPr lang="fr-FR" altLang="en-US" sz="2250" dirty="0"/>
              <a:t>Allouer du temps pour les activités récréatives qui vous procurent du plaisir et vous détendent afin de vous ressourcer.  </a:t>
            </a:r>
          </a:p>
          <a:p>
            <a:pPr marL="543811" indent="-342900">
              <a:lnSpc>
                <a:spcPct val="100000"/>
              </a:lnSpc>
            </a:pPr>
            <a:r>
              <a:rPr lang="fr-FR" altLang="en-US" sz="2250" dirty="0"/>
              <a:t>Adopter un mode de vie sain en prenant part à l’activité physique et en adoptant de bonnes habitudes alimentaires</a:t>
            </a:r>
            <a:r>
              <a:rPr lang="fr-FR" altLang="en-US" sz="2250" dirty="0" smtClean="0"/>
              <a:t>.</a:t>
            </a:r>
            <a:endParaRPr lang="fr-FR" altLang="en-US" sz="2250" dirty="0"/>
          </a:p>
        </p:txBody>
      </p:sp>
    </p:spTree>
    <p:extLst>
      <p:ext uri="{BB962C8B-B14F-4D97-AF65-F5344CB8AC3E}">
        <p14:creationId xmlns:p14="http://schemas.microsoft.com/office/powerpoint/2010/main" val="76003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idx="4294967295"/>
          </p:nvPr>
        </p:nvSpPr>
        <p:spPr bwMode="auto">
          <a:xfrm>
            <a:off x="928687" y="509587"/>
            <a:ext cx="6572250" cy="1049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a:bodyPr>
          <a:lstStyle/>
          <a:p>
            <a:r>
              <a:rPr lang="fr-CA" altLang="en-US" b="1" dirty="0" smtClean="0">
                <a:solidFill>
                  <a:srgbClr val="4F6228"/>
                </a:solidFill>
              </a:rPr>
              <a:t>Approches positives</a:t>
            </a:r>
            <a:endParaRPr lang="fr-CA" altLang="en-US" b="1" dirty="0">
              <a:solidFill>
                <a:srgbClr val="BABCBC"/>
              </a:solidFill>
            </a:endParaRPr>
          </a:p>
        </p:txBody>
      </p:sp>
      <p:sp>
        <p:nvSpPr>
          <p:cNvPr id="8193" name="Content Placeholder 1"/>
          <p:cNvSpPr>
            <a:spLocks noGrp="1"/>
          </p:cNvSpPr>
          <p:nvPr>
            <p:ph idx="4294967295"/>
          </p:nvPr>
        </p:nvSpPr>
        <p:spPr bwMode="auto">
          <a:xfrm>
            <a:off x="1100137" y="1558924"/>
            <a:ext cx="7400925" cy="417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fontScale="92500" lnSpcReduction="20000"/>
          </a:bodyPr>
          <a:lstStyle/>
          <a:p>
            <a:pPr eaLnBrk="1" hangingPunct="1"/>
            <a:r>
              <a:rPr lang="fr-CA" altLang="en-US" sz="2531" dirty="0" smtClean="0"/>
              <a:t>Les recherches récentes en éducation et en santé démontrent l’importance d’avoir des approches positives envers la santé mentale.</a:t>
            </a:r>
          </a:p>
          <a:p>
            <a:pPr eaLnBrk="1" hangingPunct="1"/>
            <a:r>
              <a:rPr lang="fr-CA" altLang="en-US" sz="2531" dirty="0" smtClean="0"/>
              <a:t>La santé mentale positive implique la reconnaissance que le bien-être psychologique est non seulement influencé par des problèmes, des risques et des besoins mais aussi par la présence de facteurs positifs chez l’individu et dans son environnement. </a:t>
            </a:r>
          </a:p>
          <a:p>
            <a:pPr eaLnBrk="1" hangingPunct="1"/>
            <a:r>
              <a:rPr lang="fr-CA" altLang="en-US" sz="2531" dirty="0" smtClean="0"/>
              <a:t>Ces facteurs contribuent positivement à sa croissance et à son développement.</a:t>
            </a:r>
            <a:endParaRPr lang="fr-CA" altLang="en-US" sz="2531" i="1" dirty="0" smtClean="0"/>
          </a:p>
          <a:p>
            <a:pPr eaLnBrk="1" hangingPunct="1"/>
            <a:endParaRPr lang="en-US" altLang="en-US" sz="2391" b="1" dirty="0">
              <a:latin typeface="Cambria" charset="0"/>
            </a:endParaRPr>
          </a:p>
        </p:txBody>
      </p:sp>
    </p:spTree>
    <p:extLst>
      <p:ext uri="{BB962C8B-B14F-4D97-AF65-F5344CB8AC3E}">
        <p14:creationId xmlns:p14="http://schemas.microsoft.com/office/powerpoint/2010/main" val="71912603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20" y="514350"/>
            <a:ext cx="8334580" cy="5229225"/>
          </a:xfrm>
          <a:prstGeom prst="rect">
            <a:avLst/>
          </a:prstGeom>
        </p:spPr>
      </p:pic>
    </p:spTree>
    <p:extLst>
      <p:ext uri="{BB962C8B-B14F-4D97-AF65-F5344CB8AC3E}">
        <p14:creationId xmlns:p14="http://schemas.microsoft.com/office/powerpoint/2010/main" val="1919026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320863"/>
            <a:ext cx="7530366" cy="5336987"/>
          </a:xfrm>
        </p:spPr>
      </p:pic>
    </p:spTree>
    <p:extLst>
      <p:ext uri="{BB962C8B-B14F-4D97-AF65-F5344CB8AC3E}">
        <p14:creationId xmlns:p14="http://schemas.microsoft.com/office/powerpoint/2010/main" val="1255566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0882" y="1042988"/>
            <a:ext cx="7756560" cy="4194175"/>
          </a:xfrm>
        </p:spPr>
      </p:pic>
    </p:spTree>
    <p:extLst>
      <p:ext uri="{BB962C8B-B14F-4D97-AF65-F5344CB8AC3E}">
        <p14:creationId xmlns:p14="http://schemas.microsoft.com/office/powerpoint/2010/main" val="853723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pPr marL="241093" indent="-241093" algn="ctr"/>
            <a:r>
              <a:rPr lang="fr-FR" altLang="en-US" sz="4219" dirty="0"/>
              <a:t>Ressources en ligne</a:t>
            </a:r>
            <a:r>
              <a:rPr lang="en-US" altLang="en-US" sz="4219" dirty="0"/>
              <a:t/>
            </a:r>
            <a:br>
              <a:rPr lang="en-US" altLang="en-US" sz="4219" dirty="0"/>
            </a:br>
            <a:endParaRPr lang="en-GB" altLang="en-US" sz="4219" dirty="0"/>
          </a:p>
        </p:txBody>
      </p:sp>
      <p:sp>
        <p:nvSpPr>
          <p:cNvPr id="3379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pPr lvl="1"/>
            <a:r>
              <a:rPr lang="fr-FR" altLang="en-US" sz="2531" dirty="0" smtClean="0"/>
              <a:t>Activités  A1 </a:t>
            </a:r>
            <a:r>
              <a:rPr lang="fr-FR" altLang="en-US" sz="2531" dirty="0"/>
              <a:t>à A 5</a:t>
            </a:r>
          </a:p>
          <a:p>
            <a:pPr lvl="1"/>
            <a:r>
              <a:rPr lang="fr-FR" altLang="en-US" sz="2531" dirty="0"/>
              <a:t>Modules sur la résilience</a:t>
            </a:r>
            <a:endParaRPr lang="en-US" altLang="en-US" sz="2531" dirty="0"/>
          </a:p>
          <a:p>
            <a:pPr lvl="1"/>
            <a:r>
              <a:rPr lang="fr-FR" altLang="en-US" sz="2531" i="1" dirty="0"/>
              <a:t>L’Inventaire du Mieux-Être et de la Résilience</a:t>
            </a:r>
            <a:r>
              <a:rPr lang="fr-FR" altLang="en-US" sz="2531" dirty="0"/>
              <a:t> (IMER) et la  liste de vérification des actions possibles</a:t>
            </a:r>
            <a:endParaRPr lang="en-US" altLang="en-US" sz="2531" dirty="0"/>
          </a:p>
          <a:p>
            <a:pPr lvl="1"/>
            <a:r>
              <a:rPr lang="fr-FR" altLang="en-US" sz="2531" dirty="0"/>
              <a:t>Ressources de présentation</a:t>
            </a:r>
          </a:p>
          <a:p>
            <a:pPr lvl="1"/>
            <a:r>
              <a:rPr lang="fr-FR" altLang="en-US" sz="2531" dirty="0"/>
              <a:t>Plan d’action </a:t>
            </a:r>
            <a:r>
              <a:rPr lang="fr-FR" altLang="en-US" sz="2531" dirty="0" smtClean="0"/>
              <a:t>suggérée</a:t>
            </a:r>
            <a:endParaRPr lang="en-GB" altLang="en-US" dirty="0"/>
          </a:p>
        </p:txBody>
      </p:sp>
    </p:spTree>
    <p:extLst>
      <p:ext uri="{BB962C8B-B14F-4D97-AF65-F5344CB8AC3E}">
        <p14:creationId xmlns:p14="http://schemas.microsoft.com/office/powerpoint/2010/main" val="199361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6195" y="471488"/>
            <a:ext cx="7391526" cy="4994275"/>
          </a:xfrm>
        </p:spPr>
      </p:pic>
    </p:spTree>
    <p:extLst>
      <p:ext uri="{BB962C8B-B14F-4D97-AF65-F5344CB8AC3E}">
        <p14:creationId xmlns:p14="http://schemas.microsoft.com/office/powerpoint/2010/main" val="119012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232"/>
          <p:cNvSpPr>
            <a:spLocks noGrp="1"/>
          </p:cNvSpPr>
          <p:nvPr>
            <p:ph type="title" idx="4294967295"/>
          </p:nvPr>
        </p:nvSpPr>
        <p:spPr bwMode="auto">
          <a:xfrm>
            <a:off x="478631" y="468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145" tIns="32145" rIns="32145" bIns="32145" numCol="1" rtlCol="0" anchor="t" anchorCtr="0" compatLnSpc="1">
            <a:prstTxWarp prst="textNoShape">
              <a:avLst/>
            </a:prstTxWarp>
            <a:normAutofit/>
          </a:bodyPr>
          <a:lstStyle/>
          <a:p>
            <a:pPr algn="ctr"/>
            <a:r>
              <a:rPr lang="fr-CA" altLang="en-US" sz="4219" dirty="0" smtClean="0"/>
              <a:t>Rôle des accompagnateurs</a:t>
            </a:r>
            <a:endParaRPr lang="fr-CA" altLang="en-US" sz="4219" dirty="0"/>
          </a:p>
        </p:txBody>
      </p:sp>
      <p:sp>
        <p:nvSpPr>
          <p:cNvPr id="28674" name="Shape 233"/>
          <p:cNvSpPr>
            <a:spLocks noGrp="1"/>
          </p:cNvSpPr>
          <p:nvPr>
            <p:ph type="body" idx="4294967295"/>
          </p:nvPr>
        </p:nvSpPr>
        <p:spPr bwMode="auto">
          <a:xfrm>
            <a:off x="414338" y="1446212"/>
            <a:ext cx="8358187" cy="424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146" tIns="32146" rIns="32146" bIns="32146" numCol="1" rtlCol="0" anchor="t" anchorCtr="0" compatLnSpc="1">
            <a:prstTxWarp prst="textNoShape">
              <a:avLst/>
            </a:prstTxWarp>
            <a:normAutofit/>
          </a:bodyPr>
          <a:lstStyle/>
          <a:p>
            <a:pPr>
              <a:lnSpc>
                <a:spcPct val="100000"/>
              </a:lnSpc>
              <a:spcBef>
                <a:spcPct val="0"/>
              </a:spcBef>
            </a:pPr>
            <a:r>
              <a:rPr lang="fr-CA" altLang="en-US" sz="2531" b="1" dirty="0"/>
              <a:t>Promouvoir les pratiques </a:t>
            </a:r>
            <a:r>
              <a:rPr lang="fr-CA" altLang="en-US" sz="2531" dirty="0"/>
              <a:t>qui soutiennent un environnement de travail positif (les pratiques du </a:t>
            </a:r>
            <a:r>
              <a:rPr lang="fr-CA" altLang="en-US" sz="2531" dirty="0" smtClean="0"/>
              <a:t>mieux-être et de la résilience).</a:t>
            </a:r>
            <a:endParaRPr lang="fr-CA" altLang="en-US" sz="2531" dirty="0"/>
          </a:p>
          <a:p>
            <a:pPr>
              <a:lnSpc>
                <a:spcPct val="100000"/>
              </a:lnSpc>
              <a:spcBef>
                <a:spcPct val="0"/>
              </a:spcBef>
            </a:pPr>
            <a:endParaRPr lang="fr-CA" altLang="en-US" sz="2531" dirty="0"/>
          </a:p>
          <a:p>
            <a:pPr>
              <a:lnSpc>
                <a:spcPct val="100000"/>
              </a:lnSpc>
              <a:spcBef>
                <a:spcPct val="0"/>
              </a:spcBef>
            </a:pPr>
            <a:r>
              <a:rPr lang="fr-CA" altLang="en-US" sz="2531" b="1" dirty="0"/>
              <a:t>Utiliser les ressources </a:t>
            </a:r>
            <a:r>
              <a:rPr lang="fr-CA" altLang="en-US" sz="2531" dirty="0"/>
              <a:t>disponibles en ligne pour conscientiser les gens à adopter des pratiques dans l’exercice de leurs fonctions et dans leurs relations interpersonnelles. </a:t>
            </a:r>
          </a:p>
          <a:p>
            <a:pPr>
              <a:lnSpc>
                <a:spcPct val="100000"/>
              </a:lnSpc>
              <a:spcBef>
                <a:spcPct val="0"/>
              </a:spcBef>
            </a:pPr>
            <a:endParaRPr lang="fr-CA" altLang="en-US" sz="2531" dirty="0"/>
          </a:p>
          <a:p>
            <a:pPr>
              <a:lnSpc>
                <a:spcPct val="100000"/>
              </a:lnSpc>
              <a:spcBef>
                <a:spcPct val="0"/>
              </a:spcBef>
            </a:pPr>
            <a:r>
              <a:rPr lang="fr-CA" altLang="en-US" sz="2531" b="1" dirty="0"/>
              <a:t>Intégrer les pratiques du mieux-être </a:t>
            </a:r>
            <a:r>
              <a:rPr lang="fr-CA" altLang="en-US" sz="2531" dirty="0"/>
              <a:t>dans les routines et les interactions personnelles (être un modèle).</a:t>
            </a:r>
          </a:p>
        </p:txBody>
      </p:sp>
    </p:spTree>
    <p:extLst>
      <p:ext uri="{BB962C8B-B14F-4D97-AF65-F5344CB8AC3E}">
        <p14:creationId xmlns:p14="http://schemas.microsoft.com/office/powerpoint/2010/main" val="62347261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a:bodyPr>
          <a:lstStyle/>
          <a:p>
            <a:pPr algn="ctr"/>
            <a:r>
              <a:rPr lang="fr-CA" altLang="en-US" sz="4219" dirty="0"/>
              <a:t>Travail d’équipe</a:t>
            </a:r>
          </a:p>
        </p:txBody>
      </p:sp>
      <p:sp>
        <p:nvSpPr>
          <p:cNvPr id="20482" name="Espace réservé du contenu 2"/>
          <p:cNvSpPr>
            <a:spLocks noGrp="1"/>
          </p:cNvSpPr>
          <p:nvPr>
            <p:ph idx="1"/>
          </p:nvPr>
        </p:nvSpPr>
        <p:spPr bwMode="auto">
          <a:xfrm>
            <a:off x="1071563" y="2339802"/>
            <a:ext cx="7571929" cy="3397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a:bodyPr>
          <a:lstStyle/>
          <a:p>
            <a:r>
              <a:rPr lang="fr-CA" altLang="en-US" sz="3200" dirty="0"/>
              <a:t>Temps de travail…nos premiers pas </a:t>
            </a:r>
          </a:p>
          <a:p>
            <a:r>
              <a:rPr lang="fr-CA" altLang="en-US" sz="3200" dirty="0"/>
              <a:t>Le plan </a:t>
            </a:r>
            <a:r>
              <a:rPr lang="fr-CA" altLang="en-US" sz="3200" dirty="0" smtClean="0"/>
              <a:t>d’action</a:t>
            </a:r>
          </a:p>
          <a:p>
            <a:r>
              <a:rPr lang="fr-CA" altLang="en-US" sz="3200" dirty="0" smtClean="0"/>
              <a:t>Partage</a:t>
            </a:r>
            <a:endParaRPr lang="fr-CA" altLang="en-US" sz="3200" dirty="0"/>
          </a:p>
        </p:txBody>
      </p:sp>
    </p:spTree>
    <p:extLst>
      <p:ext uri="{BB962C8B-B14F-4D97-AF65-F5344CB8AC3E}">
        <p14:creationId xmlns:p14="http://schemas.microsoft.com/office/powerpoint/2010/main" val="203128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idx="1"/>
          </p:nvPr>
        </p:nvSpPr>
        <p:spPr>
          <a:xfrm>
            <a:off x="1214891" y="1715696"/>
            <a:ext cx="6571343" cy="3450613"/>
          </a:xfrm>
          <a:prstGeom prst="rect">
            <a:avLst/>
          </a:prstGeom>
        </p:spPr>
        <p:txBody>
          <a:bodyPr/>
          <a:lstStyle/>
          <a:p>
            <a:endParaRPr dirty="0"/>
          </a:p>
          <a:p>
            <a:endParaRPr dirty="0"/>
          </a:p>
          <a:p>
            <a:pPr marL="0" indent="0" algn="ctr">
              <a:spcBef>
                <a:spcPts val="1000"/>
              </a:spcBef>
              <a:buSzTx/>
              <a:buNone/>
              <a:defRPr sz="7000" b="1"/>
            </a:pPr>
            <a:r>
              <a:rPr dirty="0"/>
              <a:t>Merci!</a:t>
            </a:r>
          </a:p>
        </p:txBody>
      </p:sp>
    </p:spTree>
    <p:extLst>
      <p:ext uri="{BB962C8B-B14F-4D97-AF65-F5344CB8AC3E}">
        <p14:creationId xmlns:p14="http://schemas.microsoft.com/office/powerpoint/2010/main" val="110264101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7"/>
          <p:cNvSpPr txBox="1">
            <a:spLocks/>
          </p:cNvSpPr>
          <p:nvPr/>
        </p:nvSpPr>
        <p:spPr bwMode="auto">
          <a:xfrm>
            <a:off x="254496" y="1277838"/>
            <a:ext cx="8046542" cy="4294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145" tIns="32145" rIns="32145" bIns="32145" numCol="1" rtlCol="0" anchor="t" anchorCtr="0" compatLnSpc="1">
            <a:prstTxWarp prst="textNoShape">
              <a:avLst/>
            </a:prstTxWarp>
            <a:normAutofit lnSpcReduction="10000"/>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39316" indent="-339316" defTabSz="904099">
              <a:lnSpc>
                <a:spcPct val="110000"/>
              </a:lnSpc>
              <a:spcBef>
                <a:spcPts val="501"/>
              </a:spcBef>
            </a:pPr>
            <a:r>
              <a:rPr lang="fr-CA" altLang="en-US" sz="2531" dirty="0" smtClean="0">
                <a:latin typeface="Gill Sans" charset="0"/>
              </a:rPr>
              <a:t>Les études actuelles reconnaissent l’importance de l’inclusion des </a:t>
            </a:r>
            <a:r>
              <a:rPr lang="fr-CA" altLang="en-US" sz="2531" u="sng" dirty="0" smtClean="0">
                <a:latin typeface="Gill Sans" charset="0"/>
              </a:rPr>
              <a:t>deux volets </a:t>
            </a:r>
            <a:r>
              <a:rPr lang="fr-CA" altLang="en-US" sz="2531" dirty="0" smtClean="0">
                <a:latin typeface="Gill Sans" charset="0"/>
              </a:rPr>
              <a:t>qui contribuent à la santé mentale.</a:t>
            </a:r>
          </a:p>
          <a:p>
            <a:pPr marL="339316" indent="-339316" defTabSz="904099">
              <a:lnSpc>
                <a:spcPct val="110000"/>
              </a:lnSpc>
              <a:spcBef>
                <a:spcPts val="501"/>
              </a:spcBef>
            </a:pPr>
            <a:endParaRPr lang="fr-CA" altLang="en-US" sz="2531" dirty="0" smtClean="0">
              <a:latin typeface="Gill Sans" charset="0"/>
            </a:endParaRPr>
          </a:p>
          <a:p>
            <a:pPr marL="339316" indent="-339316" defTabSz="904099">
              <a:lnSpc>
                <a:spcPct val="110000"/>
              </a:lnSpc>
              <a:spcBef>
                <a:spcPts val="501"/>
              </a:spcBef>
            </a:pPr>
            <a:r>
              <a:rPr lang="fr-CA" altLang="en-US" sz="2531" dirty="0" smtClean="0">
                <a:latin typeface="Gill Sans" charset="0"/>
              </a:rPr>
              <a:t>Le premier vise à offrir le soutien essentiel pour répondre aux problèmes de la santé mentale</a:t>
            </a:r>
          </a:p>
          <a:p>
            <a:pPr marL="339316" indent="-339316" defTabSz="904099">
              <a:lnSpc>
                <a:spcPct val="110000"/>
              </a:lnSpc>
              <a:spcBef>
                <a:spcPts val="501"/>
              </a:spcBef>
            </a:pPr>
            <a:endParaRPr lang="fr-CA" altLang="en-US" sz="2531" dirty="0" smtClean="0">
              <a:latin typeface="Gill Sans" charset="0"/>
            </a:endParaRPr>
          </a:p>
          <a:p>
            <a:pPr marL="339316" indent="-339316" defTabSz="904099">
              <a:lnSpc>
                <a:spcPct val="110000"/>
              </a:lnSpc>
              <a:spcBef>
                <a:spcPts val="501"/>
              </a:spcBef>
            </a:pPr>
            <a:r>
              <a:rPr lang="fr-CA" altLang="en-US" sz="2531" dirty="0" smtClean="0">
                <a:latin typeface="Gill Sans" charset="0"/>
              </a:rPr>
              <a:t>Le deuxième vise à promouvoir les pratiques relationnelles et environnementales qui favorisent la santé mentale positive.</a:t>
            </a:r>
          </a:p>
          <a:p>
            <a:pPr marL="875078" lvl="2" indent="-339316" defTabSz="904099">
              <a:lnSpc>
                <a:spcPct val="110000"/>
              </a:lnSpc>
              <a:spcBef>
                <a:spcPts val="501"/>
              </a:spcBef>
            </a:pPr>
            <a:endParaRPr lang="fr-CA" altLang="en-US" sz="2531" dirty="0">
              <a:latin typeface="Gill Sans" charset="0"/>
            </a:endParaRPr>
          </a:p>
        </p:txBody>
      </p:sp>
      <p:sp>
        <p:nvSpPr>
          <p:cNvPr id="3" name="Shape 126"/>
          <p:cNvSpPr txBox="1">
            <a:spLocks/>
          </p:cNvSpPr>
          <p:nvPr/>
        </p:nvSpPr>
        <p:spPr bwMode="auto">
          <a:xfrm>
            <a:off x="1413576" y="347319"/>
            <a:ext cx="6571343" cy="10492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145" tIns="32145" rIns="32145" bIns="32145" numCol="1" rtlCol="0" anchor="t" anchorCtr="0" compatLnSpc="1">
            <a:prstTxWarp prst="textNoShape">
              <a:avLst/>
            </a:prstTxWarp>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altLang="en-US" sz="2531" dirty="0" smtClean="0">
                <a:latin typeface="Gill Sans" charset="0"/>
              </a:rPr>
              <a:t>Deux volets : l’importance de la santé mentale positive</a:t>
            </a:r>
            <a:endParaRPr lang="fr-CA" altLang="en-US" sz="2531" dirty="0">
              <a:latin typeface="Gill Sans" charset="0"/>
            </a:endParaRPr>
          </a:p>
        </p:txBody>
      </p:sp>
    </p:spTree>
    <p:extLst>
      <p:ext uri="{BB962C8B-B14F-4D97-AF65-F5344CB8AC3E}">
        <p14:creationId xmlns:p14="http://schemas.microsoft.com/office/powerpoint/2010/main" val="1791147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custDataLst>
              <p:tags r:id="rId1"/>
            </p:custDataLst>
          </p:nvPr>
        </p:nvSpPr>
        <p:spPr bwMode="auto">
          <a:xfrm>
            <a:off x="334863" y="1274937"/>
            <a:ext cx="8809137" cy="46646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0" tIns="32145" rIns="64290" bIns="32145" numCol="1" rtlCol="0" anchor="t" anchorCtr="0" compatLnSpc="1">
            <a:prstTxWarp prst="textNoShape">
              <a:avLst/>
            </a:prstTxWarp>
            <a:normAutofit lnSpcReduction="10000"/>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00000"/>
              </a:lnSpc>
              <a:spcBef>
                <a:spcPct val="0"/>
              </a:spcBef>
              <a:buFont typeface="Arial" panose="020B0604020202020204" pitchFamily="34" charset="0"/>
              <a:buNone/>
            </a:pPr>
            <a:r>
              <a:rPr lang="fr-CA" altLang="en-US" sz="2391" dirty="0" smtClean="0"/>
              <a:t>Les définitions se rapportent à divers aspects du bien-être et de son amélioration, à la fois chez l'individu lui-même ainsi que dans son environnement.  Ces aspects sont:    </a:t>
            </a:r>
          </a:p>
          <a:p>
            <a:pPr marL="0" indent="0">
              <a:lnSpc>
                <a:spcPct val="100000"/>
              </a:lnSpc>
              <a:spcBef>
                <a:spcPct val="0"/>
              </a:spcBef>
              <a:buFont typeface="Arial" panose="020B0604020202020204" pitchFamily="34" charset="0"/>
              <a:buNone/>
            </a:pPr>
            <a:endParaRPr lang="fr-CA" altLang="en-US" sz="2391" dirty="0" smtClean="0"/>
          </a:p>
          <a:p>
            <a:pPr marL="610781" lvl="1" indent="-342900">
              <a:lnSpc>
                <a:spcPct val="100000"/>
              </a:lnSpc>
              <a:spcBef>
                <a:spcPct val="0"/>
              </a:spcBef>
            </a:pPr>
            <a:r>
              <a:rPr lang="fr-CA" altLang="en-US" sz="2391" dirty="0" smtClean="0"/>
              <a:t>la promotion des émotions positives</a:t>
            </a:r>
          </a:p>
          <a:p>
            <a:pPr marL="610781" lvl="1" indent="-342900">
              <a:lnSpc>
                <a:spcPct val="100000"/>
              </a:lnSpc>
              <a:spcBef>
                <a:spcPct val="0"/>
              </a:spcBef>
            </a:pPr>
            <a:r>
              <a:rPr lang="fr-CA" altLang="en-US" sz="2391" dirty="0" smtClean="0"/>
              <a:t>une plus grande satisfaction dans sa vie  </a:t>
            </a:r>
          </a:p>
          <a:p>
            <a:pPr marL="610781" lvl="1" indent="-342900">
              <a:lnSpc>
                <a:spcPct val="100000"/>
              </a:lnSpc>
              <a:spcBef>
                <a:spcPct val="0"/>
              </a:spcBef>
            </a:pPr>
            <a:r>
              <a:rPr lang="fr-CA" altLang="en-US" sz="2391" dirty="0" smtClean="0"/>
              <a:t>des stratégies d'adaptation psychologique </a:t>
            </a:r>
          </a:p>
          <a:p>
            <a:pPr marL="610781" lvl="1" indent="-342900">
              <a:lnSpc>
                <a:spcPct val="100000"/>
              </a:lnSpc>
              <a:spcBef>
                <a:spcPct val="0"/>
              </a:spcBef>
            </a:pPr>
            <a:r>
              <a:rPr lang="fr-CA" altLang="en-US" sz="2391" dirty="0" smtClean="0"/>
              <a:t>la présence de compétences émotionnelles et sociales </a:t>
            </a:r>
          </a:p>
          <a:p>
            <a:pPr marL="610781" lvl="1" indent="-342900">
              <a:lnSpc>
                <a:spcPct val="100000"/>
              </a:lnSpc>
              <a:spcBef>
                <a:spcPct val="0"/>
              </a:spcBef>
            </a:pPr>
            <a:r>
              <a:rPr lang="fr-CA" altLang="en-US" sz="2391" dirty="0" smtClean="0"/>
              <a:t>des relations positives interpersonnelles et des attitudes pro-sociales</a:t>
            </a:r>
          </a:p>
          <a:p>
            <a:pPr marL="0" indent="0">
              <a:lnSpc>
                <a:spcPct val="100000"/>
              </a:lnSpc>
              <a:spcBef>
                <a:spcPct val="0"/>
              </a:spcBef>
              <a:buFont typeface="Arial" panose="020B0604020202020204" pitchFamily="34" charset="0"/>
              <a:buNone/>
            </a:pPr>
            <a:endParaRPr lang="fr-CA" altLang="en-US" sz="2391" dirty="0" smtClean="0"/>
          </a:p>
          <a:p>
            <a:pPr marL="0" indent="0">
              <a:lnSpc>
                <a:spcPct val="100000"/>
              </a:lnSpc>
              <a:spcBef>
                <a:spcPct val="0"/>
              </a:spcBef>
              <a:buFont typeface="Arial" panose="020B0604020202020204" pitchFamily="34" charset="0"/>
              <a:buNone/>
            </a:pPr>
            <a:r>
              <a:rPr lang="fr-CA" altLang="en-US" sz="2391" dirty="0" smtClean="0"/>
              <a:t>D'autres définitions de la santé mentale positive se rapportent à des notions comme l'épanouissement ou le renouvellement de l'espoir.</a:t>
            </a:r>
          </a:p>
          <a:p>
            <a:pPr marL="0" indent="0">
              <a:lnSpc>
                <a:spcPct val="110000"/>
              </a:lnSpc>
              <a:spcBef>
                <a:spcPct val="0"/>
              </a:spcBef>
              <a:buFont typeface="Arial" panose="020B0604020202020204" pitchFamily="34" charset="0"/>
              <a:buNone/>
            </a:pPr>
            <a:endParaRPr lang="fr-CA" altLang="en-US" sz="1547" dirty="0"/>
          </a:p>
        </p:txBody>
      </p:sp>
      <p:sp>
        <p:nvSpPr>
          <p:cNvPr id="3" name="Title 1"/>
          <p:cNvSpPr txBox="1">
            <a:spLocks/>
          </p:cNvSpPr>
          <p:nvPr>
            <p:custDataLst>
              <p:tags r:id="rId2"/>
            </p:custDataLst>
          </p:nvPr>
        </p:nvSpPr>
        <p:spPr bwMode="auto">
          <a:xfrm>
            <a:off x="400050" y="303163"/>
            <a:ext cx="8201025" cy="7925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0" tIns="32145" rIns="64290" bIns="32145" numCol="1" rtlCol="0" anchor="t" anchorCtr="0" compatLnSpc="1">
            <a:prstTxWarp prst="textNoShape">
              <a:avLst/>
            </a:prstTxWarp>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CA" altLang="en-US" sz="3797" smtClean="0"/>
              <a:t>La santé mentale positive</a:t>
            </a:r>
            <a:endParaRPr lang="fr-CA" altLang="en-US" sz="3797"/>
          </a:p>
        </p:txBody>
      </p:sp>
    </p:spTree>
    <p:extLst>
      <p:ext uri="{BB962C8B-B14F-4D97-AF65-F5344CB8AC3E}">
        <p14:creationId xmlns:p14="http://schemas.microsoft.com/office/powerpoint/2010/main" val="901546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404" y="204444"/>
            <a:ext cx="6571343" cy="1049235"/>
          </a:xfrm>
        </p:spPr>
        <p:txBody>
          <a:bodyPr/>
          <a:lstStyle/>
          <a:p>
            <a:pPr algn="ctr"/>
            <a:r>
              <a:rPr lang="fr-CA" dirty="0" smtClean="0"/>
              <a:t>Cadre Du Milieu </a:t>
            </a:r>
            <a:br>
              <a:rPr lang="fr-CA" dirty="0" smtClean="0"/>
            </a:br>
            <a:r>
              <a:rPr lang="fr-CA" dirty="0" smtClean="0"/>
              <a:t>Travail Positif</a:t>
            </a:r>
            <a:endParaRPr lang="fr-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428" y="1443087"/>
            <a:ext cx="6750319" cy="4637623"/>
          </a:xfrm>
        </p:spPr>
      </p:pic>
    </p:spTree>
    <p:extLst>
      <p:ext uri="{BB962C8B-B14F-4D97-AF65-F5344CB8AC3E}">
        <p14:creationId xmlns:p14="http://schemas.microsoft.com/office/powerpoint/2010/main" val="61928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221" tIns="24110" rIns="48221" bIns="24110" numCol="1" rtlCol="0" anchor="t" anchorCtr="0" compatLnSpc="1">
            <a:prstTxWarp prst="textNoShape">
              <a:avLst/>
            </a:prstTxWarp>
            <a:normAutofit/>
          </a:bodyPr>
          <a:lstStyle/>
          <a:p>
            <a:r>
              <a:rPr lang="en-CA" altLang="en-US" b="1"/>
              <a:t>Révision</a:t>
            </a:r>
            <a:endParaRPr lang="fr-CA" altLang="en-US" b="1"/>
          </a:p>
        </p:txBody>
      </p:sp>
      <p:sp>
        <p:nvSpPr>
          <p:cNvPr id="16386" name="Espace réservé du contenu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221" tIns="24110" rIns="48221" bIns="24110" numCol="1" rtlCol="0" anchor="t" anchorCtr="0" compatLnSpc="1">
            <a:prstTxWarp prst="textNoShape">
              <a:avLst/>
            </a:prstTxWarp>
            <a:normAutofit/>
          </a:bodyPr>
          <a:lstStyle/>
          <a:p>
            <a:pPr marL="482186" indent="-482186">
              <a:buFont typeface="Gill Sans Light" charset="0"/>
              <a:buAutoNum type="arabicPeriod"/>
            </a:pPr>
            <a:r>
              <a:rPr lang="fr-CA" altLang="en-US" dirty="0" smtClean="0"/>
              <a:t>Joindre une personne d’une autre table.</a:t>
            </a:r>
          </a:p>
          <a:p>
            <a:pPr marL="482186" indent="-482186">
              <a:buFont typeface="Gill Sans Light" charset="0"/>
              <a:buAutoNum type="arabicPeriod"/>
            </a:pPr>
            <a:r>
              <a:rPr lang="fr-CA" altLang="en-US" dirty="0" smtClean="0"/>
              <a:t>Formuler une définition dans vos propres mots pour les besoin du mieux-être et identifier des exemples de pratiques sont associes avec eux .</a:t>
            </a:r>
          </a:p>
          <a:p>
            <a:pPr lvl="2"/>
            <a:r>
              <a:rPr lang="fr-CA" altLang="en-US" sz="2000" dirty="0" smtClean="0"/>
              <a:t>Appartenance</a:t>
            </a:r>
          </a:p>
          <a:p>
            <a:pPr lvl="2"/>
            <a:r>
              <a:rPr lang="fr-CA" altLang="en-US" sz="2000" dirty="0" smtClean="0"/>
              <a:t>Compétence</a:t>
            </a:r>
          </a:p>
          <a:p>
            <a:pPr lvl="2"/>
            <a:r>
              <a:rPr lang="fr-CA" altLang="en-US" sz="2000" dirty="0" smtClean="0"/>
              <a:t>Autonomie </a:t>
            </a:r>
            <a:endParaRPr lang="fr-CA" altLang="en-US" sz="2000" dirty="0"/>
          </a:p>
        </p:txBody>
      </p:sp>
    </p:spTree>
    <p:extLst>
      <p:ext uri="{BB962C8B-B14F-4D97-AF65-F5344CB8AC3E}">
        <p14:creationId xmlns:p14="http://schemas.microsoft.com/office/powerpoint/2010/main" val="2076812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en-US" b="1"/>
              <a:t>APPARTENANCE</a:t>
            </a:r>
            <a:endParaRPr lang="en-CA" altLang="en-US" b="1"/>
          </a:p>
        </p:txBody>
      </p:sp>
      <p:sp>
        <p:nvSpPr>
          <p:cNvPr id="1024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en-US" sz="3200" dirty="0"/>
              <a:t>Accueil</a:t>
            </a:r>
          </a:p>
          <a:p>
            <a:r>
              <a:rPr lang="fr-CA" altLang="en-US" sz="3200" dirty="0"/>
              <a:t>Échange/se connaître</a:t>
            </a:r>
          </a:p>
          <a:p>
            <a:r>
              <a:rPr lang="fr-CA" altLang="en-US" sz="3200" dirty="0"/>
              <a:t>Appui</a:t>
            </a:r>
            <a:endParaRPr lang="en-CA" altLang="en-US" sz="3200" dirty="0"/>
          </a:p>
        </p:txBody>
      </p:sp>
    </p:spTree>
    <p:extLst>
      <p:ext uri="{BB962C8B-B14F-4D97-AF65-F5344CB8AC3E}">
        <p14:creationId xmlns:p14="http://schemas.microsoft.com/office/powerpoint/2010/main" val="38855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en-US" b="1"/>
              <a:t>COMPÉTENCE</a:t>
            </a:r>
            <a:endParaRPr lang="en-CA" altLang="en-US" b="1"/>
          </a:p>
        </p:txBody>
      </p:sp>
      <p:sp>
        <p:nvSpPr>
          <p:cNvPr id="1126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en-US" sz="3000" dirty="0"/>
              <a:t>Reconnaître les forces</a:t>
            </a:r>
          </a:p>
          <a:p>
            <a:r>
              <a:rPr lang="fr-CA" altLang="en-US" sz="3000" dirty="0"/>
              <a:t>Utiliser nos forces</a:t>
            </a:r>
          </a:p>
          <a:p>
            <a:r>
              <a:rPr lang="fr-CA" altLang="en-US" sz="3000" dirty="0"/>
              <a:t>Bâtir la confiance des autres</a:t>
            </a:r>
          </a:p>
        </p:txBody>
      </p:sp>
    </p:spTree>
    <p:extLst>
      <p:ext uri="{BB962C8B-B14F-4D97-AF65-F5344CB8AC3E}">
        <p14:creationId xmlns:p14="http://schemas.microsoft.com/office/powerpoint/2010/main" val="210143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90500" dist="228600" dir="2700000" rotWithShape="0">
              <a:srgbClr val="000000">
                <a:alpha val="25500"/>
              </a:srgbClr>
            </a:outerShdw>
          </a:effectLst>
        </a:effectStyle>
        <a:effectStyle>
          <a:effectLst>
            <a:outerShdw blurRad="190500" dist="228600" dir="2700000" rotWithShape="0">
              <a:srgbClr val="000000">
                <a:alpha val="25500"/>
              </a:srgbClr>
            </a:outerShdw>
          </a:effectLst>
        </a:effectStyle>
        <a:effectStyle>
          <a:effectLst>
            <a:outerShdw blurRad="127000" dist="101600" dir="27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90500" dist="228600" dir="2700000" rotWithShape="0">
            <a:srgbClr val="000000">
              <a:alpha val="255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127000" dist="101600" dir="27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2749</TotalTime>
  <Words>1690</Words>
  <Application>Microsoft Macintosh PowerPoint</Application>
  <PresentationFormat>On-screen Show (4:3)</PresentationFormat>
  <Paragraphs>135</Paragraphs>
  <Slides>37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Calibri</vt:lpstr>
      <vt:lpstr>Cambria</vt:lpstr>
      <vt:lpstr>Gill Sans</vt:lpstr>
      <vt:lpstr>Gill Sans Light</vt:lpstr>
      <vt:lpstr>Gill Sans MT</vt:lpstr>
      <vt:lpstr>Olympian LT Std Roman</vt:lpstr>
      <vt:lpstr>Trebuchet MS</vt:lpstr>
      <vt:lpstr>Wingdings</vt:lpstr>
      <vt:lpstr>ヒラギノ角ゴ ProN W3</vt:lpstr>
      <vt:lpstr>游ゴシック</vt:lpstr>
      <vt:lpstr>游ゴシック Light</vt:lpstr>
      <vt:lpstr>Arial</vt:lpstr>
      <vt:lpstr>Gallery</vt:lpstr>
      <vt:lpstr>PowerPoint Presentation</vt:lpstr>
      <vt:lpstr>Objectifs</vt:lpstr>
      <vt:lpstr>Approches positives</vt:lpstr>
      <vt:lpstr>PowerPoint Presentation</vt:lpstr>
      <vt:lpstr>PowerPoint Presentation</vt:lpstr>
      <vt:lpstr>Cadre Du Milieu  Travail Positif</vt:lpstr>
      <vt:lpstr>Révision</vt:lpstr>
      <vt:lpstr>APPARTENANCE</vt:lpstr>
      <vt:lpstr>COMPÉTENCE</vt:lpstr>
      <vt:lpstr>AUTONOMIE</vt:lpstr>
      <vt:lpstr>Qu’est-ce que la résilience? </vt:lpstr>
      <vt:lpstr>Qu’est-ce que la résilience?</vt:lpstr>
      <vt:lpstr>Les atouts de la résilience</vt:lpstr>
      <vt:lpstr>PowerPoint Presentation</vt:lpstr>
      <vt:lpstr>PowerPoint Presentation</vt:lpstr>
      <vt:lpstr>Les atouts de la résilience</vt:lpstr>
      <vt:lpstr>Atouts relationnels</vt:lpstr>
      <vt:lpstr>Créer des habiletés en relations interpersonnelles </vt:lpstr>
      <vt:lpstr>Atouts professionnels </vt:lpstr>
      <vt:lpstr>Développer les atouts professionnels </vt:lpstr>
      <vt:lpstr>Développer les atouts professionnels</vt:lpstr>
      <vt:lpstr>Atouts d’attitude optimiste</vt:lpstr>
      <vt:lpstr>Développer des atouts d’ attitude optimiste</vt:lpstr>
      <vt:lpstr>Développer des atouts d’attitude optimiste</vt:lpstr>
      <vt:lpstr>Atouts d’intelligence émotionnelle</vt:lpstr>
      <vt:lpstr>Développer des atouts d’intelligence émotionnelle </vt:lpstr>
      <vt:lpstr>Atouts d’adaptation</vt:lpstr>
      <vt:lpstr>Développer les atouts d’adaptation </vt:lpstr>
      <vt:lpstr>Développer les atouts d’adaptation </vt:lpstr>
      <vt:lpstr>PowerPoint Presentation</vt:lpstr>
      <vt:lpstr>PowerPoint Presentation</vt:lpstr>
      <vt:lpstr>PowerPoint Presentation</vt:lpstr>
      <vt:lpstr>Ressources en ligne </vt:lpstr>
      <vt:lpstr>PowerPoint Presentation</vt:lpstr>
      <vt:lpstr>Rôle des accompagnateurs</vt:lpstr>
      <vt:lpstr>Travail d’équipe</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Initiative sur l’environnement  de travail positif du GNB</dc:title>
  <cp:lastModifiedBy>Patricia Peterson</cp:lastModifiedBy>
  <cp:revision>45</cp:revision>
  <dcterms:modified xsi:type="dcterms:W3CDTF">2017-11-07T14:35:07Z</dcterms:modified>
</cp:coreProperties>
</file>